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modernComment_307_7E341B79.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1281" r:id="rId3"/>
    <p:sldId id="568" r:id="rId4"/>
    <p:sldId id="989" r:id="rId5"/>
    <p:sldId id="1191" r:id="rId6"/>
    <p:sldId id="1208" r:id="rId7"/>
    <p:sldId id="935" r:id="rId8"/>
    <p:sldId id="553" r:id="rId9"/>
    <p:sldId id="1213" r:id="rId10"/>
    <p:sldId id="809" r:id="rId11"/>
    <p:sldId id="1279" r:id="rId12"/>
    <p:sldId id="1280" r:id="rId13"/>
    <p:sldId id="823" r:id="rId14"/>
    <p:sldId id="800" r:id="rId15"/>
    <p:sldId id="572" r:id="rId16"/>
    <p:sldId id="820" r:id="rId17"/>
    <p:sldId id="928" r:id="rId18"/>
    <p:sldId id="1202" r:id="rId19"/>
    <p:sldId id="1185" r:id="rId20"/>
    <p:sldId id="807" r:id="rId21"/>
    <p:sldId id="775" r:id="rId22"/>
    <p:sldId id="821" r:id="rId23"/>
    <p:sldId id="988" r:id="rId24"/>
    <p:sldId id="1278" r:id="rId25"/>
    <p:sldId id="275" r:id="rId2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DFD909-CAAA-EF6E-FB33-364EDE1DD853}" name="Verch, Armin" initials="AV" userId="S::armin.verch@saena.de::adad1cda-1454-4acf-a49c-c243fd7b75a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5E59"/>
    <a:srgbClr val="62BADE"/>
    <a:srgbClr val="82C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0" autoAdjust="0"/>
    <p:restoredTop sz="75157" autoAdjust="0"/>
  </p:normalViewPr>
  <p:slideViewPr>
    <p:cSldViewPr snapToGrid="0">
      <p:cViewPr varScale="1">
        <p:scale>
          <a:sx n="90" d="100"/>
          <a:sy n="90" d="100"/>
        </p:scale>
        <p:origin x="1026" y="90"/>
      </p:cViewPr>
      <p:guideLst/>
    </p:cSldViewPr>
  </p:slideViewPr>
  <p:notesTextViewPr>
    <p:cViewPr>
      <p:scale>
        <a:sx n="3" d="2"/>
        <a:sy n="3" d="2"/>
      </p:scale>
      <p:origin x="0" y="0"/>
    </p:cViewPr>
  </p:notesTextViewPr>
  <p:sorterViewPr>
    <p:cViewPr varScale="1">
      <p:scale>
        <a:sx n="100" d="100"/>
        <a:sy n="100" d="100"/>
      </p:scale>
      <p:origin x="0" y="-14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omments/modernComment_307_7E341B79.xml><?xml version="1.0" encoding="utf-8"?>
<p188:cmLst xmlns:a="http://schemas.openxmlformats.org/drawingml/2006/main" xmlns:r="http://schemas.openxmlformats.org/officeDocument/2006/relationships" xmlns:p188="http://schemas.microsoft.com/office/powerpoint/2018/8/main">
  <p188:cm id="{584AD747-75CB-4626-BC86-73F057513E14}" authorId="{B8DFD909-CAAA-EF6E-FB33-364EDE1DD853}" created="2026-06-12T12:33:51.475">
    <pc:sldMkLst xmlns:pc="http://schemas.microsoft.com/office/powerpoint/2013/main/command">
      <pc:docMk/>
      <pc:sldMk cId="2117344121" sldId="775"/>
    </pc:sldMkLst>
    <p188:txBody>
      <a:bodyPr/>
      <a:lstStyle/>
      <a:p>
        <a:r>
          <a:rPr lang="de-DE"/>
          <a:t>Ist nicht mehr relevant für Kommunen die gerade anfangen.</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16874A-0AEA-4471-B819-7C68150CB9B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E1A4717-FD0C-4C1C-9E52-F9DA9C8D6CF7}">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mehr Planungssicherheit für Unternehmen und Eigentümer</a:t>
          </a:r>
          <a:endParaRPr lang="en-US" sz="2000" dirty="0">
            <a:solidFill>
              <a:schemeClr val="bg1"/>
            </a:solidFill>
          </a:endParaRPr>
        </a:p>
      </dgm:t>
    </dgm:pt>
    <dgm:pt modelId="{F40C13C5-9CA3-4CB0-9223-9CE38FC50547}" type="parTrans" cxnId="{FF1AA73B-E616-43D5-AEC0-2F5AFB6CE656}">
      <dgm:prSet/>
      <dgm:spPr/>
      <dgm:t>
        <a:bodyPr/>
        <a:lstStyle/>
        <a:p>
          <a:pPr algn="ctr"/>
          <a:endParaRPr lang="en-US" sz="2000"/>
        </a:p>
      </dgm:t>
    </dgm:pt>
    <dgm:pt modelId="{9FA265C8-F605-4B30-983D-5316B0D9F644}" type="sibTrans" cxnId="{FF1AA73B-E616-43D5-AEC0-2F5AFB6CE656}">
      <dgm:prSet/>
      <dgm:spPr/>
      <dgm:t>
        <a:bodyPr/>
        <a:lstStyle/>
        <a:p>
          <a:pPr algn="ctr"/>
          <a:endParaRPr lang="en-US" sz="2000"/>
        </a:p>
      </dgm:t>
    </dgm:pt>
    <dgm:pt modelId="{E5774E3E-F070-4FBD-902B-316D01ED88BA}">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Reduzierung der Komplexität der Wärmewende, Transparenz</a:t>
          </a:r>
          <a:endParaRPr lang="en-US" sz="2000" dirty="0">
            <a:solidFill>
              <a:schemeClr val="bg1"/>
            </a:solidFill>
          </a:endParaRPr>
        </a:p>
      </dgm:t>
    </dgm:pt>
    <dgm:pt modelId="{49D38104-A8B1-4BB3-B86C-4A850D1378D4}" type="parTrans" cxnId="{DF73A8AE-2AD6-40DE-A0A4-4AA0B8D39DD1}">
      <dgm:prSet/>
      <dgm:spPr/>
      <dgm:t>
        <a:bodyPr/>
        <a:lstStyle/>
        <a:p>
          <a:pPr algn="ctr"/>
          <a:endParaRPr lang="en-US" sz="2000"/>
        </a:p>
      </dgm:t>
    </dgm:pt>
    <dgm:pt modelId="{D9C0D053-AB53-4D2A-B077-932760CF18DE}" type="sibTrans" cxnId="{DF73A8AE-2AD6-40DE-A0A4-4AA0B8D39DD1}">
      <dgm:prSet/>
      <dgm:spPr/>
      <dgm:t>
        <a:bodyPr/>
        <a:lstStyle/>
        <a:p>
          <a:pPr algn="ctr"/>
          <a:endParaRPr lang="en-US" sz="2000"/>
        </a:p>
      </dgm:t>
    </dgm:pt>
    <dgm:pt modelId="{285D77CE-A6CD-401D-9589-0274D97ED3F7}">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Zukunftssichere Wärmeversorgung</a:t>
          </a:r>
          <a:endParaRPr lang="en-US" sz="2000" dirty="0">
            <a:solidFill>
              <a:schemeClr val="bg1"/>
            </a:solidFill>
          </a:endParaRPr>
        </a:p>
      </dgm:t>
    </dgm:pt>
    <dgm:pt modelId="{CA5C6AC5-D229-4606-ADE6-8D9306260A09}" type="parTrans" cxnId="{21F41F3E-DA87-46FE-B5C7-AD1C0A9A023A}">
      <dgm:prSet/>
      <dgm:spPr/>
      <dgm:t>
        <a:bodyPr/>
        <a:lstStyle/>
        <a:p>
          <a:pPr algn="ctr"/>
          <a:endParaRPr lang="en-US" sz="2000"/>
        </a:p>
      </dgm:t>
    </dgm:pt>
    <dgm:pt modelId="{52128E5A-CB62-4532-87FC-E5EB8F67D0EC}" type="sibTrans" cxnId="{21F41F3E-DA87-46FE-B5C7-AD1C0A9A023A}">
      <dgm:prSet/>
      <dgm:spPr/>
      <dgm:t>
        <a:bodyPr/>
        <a:lstStyle/>
        <a:p>
          <a:pPr algn="ctr"/>
          <a:endParaRPr lang="en-US" sz="2000"/>
        </a:p>
      </dgm:t>
    </dgm:pt>
    <dgm:pt modelId="{6DCFF0DB-3CCE-4EC0-9EE2-17B05670A07A}">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Chance zur regionalen Wertschöpfung</a:t>
          </a:r>
          <a:endParaRPr lang="en-US" sz="2000" dirty="0">
            <a:solidFill>
              <a:schemeClr val="bg1"/>
            </a:solidFill>
          </a:endParaRPr>
        </a:p>
      </dgm:t>
    </dgm:pt>
    <dgm:pt modelId="{CE3DB6EF-3008-4A75-A592-A17822BADEA8}" type="parTrans" cxnId="{0F0A6F82-20DD-49AF-B04A-CB81E29BFBAB}">
      <dgm:prSet/>
      <dgm:spPr/>
      <dgm:t>
        <a:bodyPr/>
        <a:lstStyle/>
        <a:p>
          <a:pPr algn="ctr"/>
          <a:endParaRPr lang="en-US" sz="2000"/>
        </a:p>
      </dgm:t>
    </dgm:pt>
    <dgm:pt modelId="{8D07287F-A1FA-472D-B261-3D8F160E9BF4}" type="sibTrans" cxnId="{0F0A6F82-20DD-49AF-B04A-CB81E29BFBAB}">
      <dgm:prSet/>
      <dgm:spPr/>
      <dgm:t>
        <a:bodyPr/>
        <a:lstStyle/>
        <a:p>
          <a:pPr algn="ctr"/>
          <a:endParaRPr lang="en-US" sz="2000"/>
        </a:p>
      </dgm:t>
    </dgm:pt>
    <dgm:pt modelId="{DCD7D8AD-ED4A-4C64-9751-06BFB12D0BCF}">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Chance auf stabile Wärmepreise</a:t>
          </a:r>
          <a:endParaRPr lang="en-US" sz="2000" dirty="0">
            <a:solidFill>
              <a:schemeClr val="bg1"/>
            </a:solidFill>
          </a:endParaRPr>
        </a:p>
      </dgm:t>
    </dgm:pt>
    <dgm:pt modelId="{A1B432EC-892F-4BE8-9A88-9A324230D1DA}" type="parTrans" cxnId="{383387BB-8A57-4F0B-8E4C-C3BC3CCC9C06}">
      <dgm:prSet/>
      <dgm:spPr/>
      <dgm:t>
        <a:bodyPr/>
        <a:lstStyle/>
        <a:p>
          <a:pPr algn="ctr"/>
          <a:endParaRPr lang="en-US" sz="2000"/>
        </a:p>
      </dgm:t>
    </dgm:pt>
    <dgm:pt modelId="{42A2E389-411C-43F9-BAB3-630A79A43D33}" type="sibTrans" cxnId="{383387BB-8A57-4F0B-8E4C-C3BC3CCC9C06}">
      <dgm:prSet/>
      <dgm:spPr/>
      <dgm:t>
        <a:bodyPr/>
        <a:lstStyle/>
        <a:p>
          <a:pPr algn="ctr"/>
          <a:endParaRPr lang="en-US" sz="2000"/>
        </a:p>
      </dgm:t>
    </dgm:pt>
    <dgm:pt modelId="{30ACC534-2C44-4A38-8E27-49314B06F769}">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Erhöhung der Versorgungs-sicherheit, </a:t>
          </a:r>
          <a:r>
            <a:rPr lang="de-DE" sz="2000">
              <a:solidFill>
                <a:schemeClr val="bg1"/>
              </a:solidFill>
            </a:rPr>
            <a:t>Rahmendaten Ausbauplanung</a:t>
          </a:r>
          <a:endParaRPr lang="en-US" sz="2000" dirty="0">
            <a:solidFill>
              <a:schemeClr val="bg1"/>
            </a:solidFill>
          </a:endParaRPr>
        </a:p>
      </dgm:t>
    </dgm:pt>
    <dgm:pt modelId="{D5D8590C-FF85-4A6B-A7BB-45DB19342FBC}" type="parTrans" cxnId="{0C0DD352-4414-4FCD-9F52-E7BA79E6DD37}">
      <dgm:prSet/>
      <dgm:spPr/>
      <dgm:t>
        <a:bodyPr/>
        <a:lstStyle/>
        <a:p>
          <a:pPr algn="ctr"/>
          <a:endParaRPr lang="en-US" sz="2000"/>
        </a:p>
      </dgm:t>
    </dgm:pt>
    <dgm:pt modelId="{18F2C6AC-DC89-4A3B-A0B7-3DE300F4BB97}" type="sibTrans" cxnId="{0C0DD352-4414-4FCD-9F52-E7BA79E6DD37}">
      <dgm:prSet/>
      <dgm:spPr/>
      <dgm:t>
        <a:bodyPr/>
        <a:lstStyle/>
        <a:p>
          <a:pPr algn="ctr"/>
          <a:endParaRPr lang="en-US" sz="2000"/>
        </a:p>
      </dgm:t>
    </dgm:pt>
    <dgm:pt modelId="{B4597A06-7C13-4056-8FCB-3F8468C95E44}">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Erhöhung der Import-unabhängigkeit</a:t>
          </a:r>
          <a:endParaRPr lang="en-US" sz="2000" dirty="0">
            <a:solidFill>
              <a:schemeClr val="bg1"/>
            </a:solidFill>
          </a:endParaRPr>
        </a:p>
      </dgm:t>
    </dgm:pt>
    <dgm:pt modelId="{2EA29915-B603-4B04-8604-29D70889B388}" type="parTrans" cxnId="{7906EE64-3078-40AB-B8BC-488B9A29F705}">
      <dgm:prSet/>
      <dgm:spPr/>
      <dgm:t>
        <a:bodyPr/>
        <a:lstStyle/>
        <a:p>
          <a:pPr algn="ctr"/>
          <a:endParaRPr lang="en-US" sz="2000"/>
        </a:p>
      </dgm:t>
    </dgm:pt>
    <dgm:pt modelId="{B2558D24-90DB-4186-9E8F-6CC6D9EBF999}" type="sibTrans" cxnId="{7906EE64-3078-40AB-B8BC-488B9A29F705}">
      <dgm:prSet/>
      <dgm:spPr/>
      <dgm:t>
        <a:bodyPr/>
        <a:lstStyle/>
        <a:p>
          <a:pPr algn="ctr"/>
          <a:endParaRPr lang="en-US" sz="2000"/>
        </a:p>
      </dgm:t>
    </dgm:pt>
    <dgm:pt modelId="{31BE3C0B-C450-4A41-8CF1-DA5C9E88C9B3}">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Synergien bei Infrastruktur-projekten werden ausgenutzt</a:t>
          </a:r>
          <a:endParaRPr lang="en-US" sz="2000" dirty="0">
            <a:solidFill>
              <a:schemeClr val="bg1"/>
            </a:solidFill>
          </a:endParaRPr>
        </a:p>
      </dgm:t>
    </dgm:pt>
    <dgm:pt modelId="{C39DCACF-A0E9-4297-AB83-69ADC49FD6A2}" type="parTrans" cxnId="{06599A58-7A4F-482C-B35A-19E93E5A8B6D}">
      <dgm:prSet/>
      <dgm:spPr/>
      <dgm:t>
        <a:bodyPr/>
        <a:lstStyle/>
        <a:p>
          <a:pPr algn="ctr"/>
          <a:endParaRPr lang="en-US" sz="2000"/>
        </a:p>
      </dgm:t>
    </dgm:pt>
    <dgm:pt modelId="{0FECF7CD-973B-4912-A2DF-1F2907E43C06}" type="sibTrans" cxnId="{06599A58-7A4F-482C-B35A-19E93E5A8B6D}">
      <dgm:prSet/>
      <dgm:spPr/>
      <dgm:t>
        <a:bodyPr/>
        <a:lstStyle/>
        <a:p>
          <a:pPr algn="ctr"/>
          <a:endParaRPr lang="en-US" sz="2000"/>
        </a:p>
      </dgm:t>
    </dgm:pt>
    <dgm:pt modelId="{CCD1A5FD-E1CF-47CD-A29B-EB23AE722A2C}">
      <dgm:prSet custT="1"/>
      <dgm:spPr>
        <a:ln>
          <a:noFill/>
        </a:ln>
        <a:effectLst>
          <a:outerShdw blurRad="50800" dist="38100" dir="2700000" algn="tl" rotWithShape="0">
            <a:prstClr val="black">
              <a:alpha val="40000"/>
            </a:prstClr>
          </a:outerShdw>
        </a:effectLst>
      </dgm:spPr>
      <dgm:t>
        <a:bodyPr/>
        <a:lstStyle/>
        <a:p>
          <a:pPr algn="ctr"/>
          <a:r>
            <a:rPr lang="de-DE" sz="2000" dirty="0">
              <a:solidFill>
                <a:schemeClr val="bg1"/>
              </a:solidFill>
            </a:rPr>
            <a:t>Beteiligung aller Akteure: Energiewende gemeinsam gestalten</a:t>
          </a:r>
          <a:endParaRPr lang="en-US" sz="2000" dirty="0">
            <a:solidFill>
              <a:schemeClr val="bg1"/>
            </a:solidFill>
          </a:endParaRPr>
        </a:p>
      </dgm:t>
    </dgm:pt>
    <dgm:pt modelId="{1C5B501D-D0DA-441E-AB15-CDA1F3BC0EFC}" type="parTrans" cxnId="{2C2E8D71-F649-493A-AFAD-7D56B7C65EA1}">
      <dgm:prSet/>
      <dgm:spPr/>
      <dgm:t>
        <a:bodyPr/>
        <a:lstStyle/>
        <a:p>
          <a:pPr algn="ctr"/>
          <a:endParaRPr lang="en-US" sz="2000"/>
        </a:p>
      </dgm:t>
    </dgm:pt>
    <dgm:pt modelId="{A80B0BE9-7A27-4E25-A598-98C8E35351AD}" type="sibTrans" cxnId="{2C2E8D71-F649-493A-AFAD-7D56B7C65EA1}">
      <dgm:prSet/>
      <dgm:spPr/>
      <dgm:t>
        <a:bodyPr/>
        <a:lstStyle/>
        <a:p>
          <a:pPr algn="ctr"/>
          <a:endParaRPr lang="en-US" sz="2000"/>
        </a:p>
      </dgm:t>
    </dgm:pt>
    <dgm:pt modelId="{041C733D-51D2-42E1-AFAB-ECA8B2318C87}" type="pres">
      <dgm:prSet presAssocID="{8F16874A-0AEA-4471-B819-7C68150CB9B0}" presName="diagram" presStyleCnt="0">
        <dgm:presLayoutVars>
          <dgm:dir/>
          <dgm:resizeHandles val="exact"/>
        </dgm:presLayoutVars>
      </dgm:prSet>
      <dgm:spPr/>
    </dgm:pt>
    <dgm:pt modelId="{ACD0A86E-D7A2-4F7D-A933-250496AF2473}" type="pres">
      <dgm:prSet presAssocID="{7E1A4717-FD0C-4C1C-9E52-F9DA9C8D6CF7}" presName="node" presStyleLbl="node1" presStyleIdx="0" presStyleCnt="9" custScaleX="211217" custScaleY="224818">
        <dgm:presLayoutVars>
          <dgm:bulletEnabled val="1"/>
        </dgm:presLayoutVars>
      </dgm:prSet>
      <dgm:spPr>
        <a:prstGeom prst="roundRect">
          <a:avLst/>
        </a:prstGeom>
      </dgm:spPr>
    </dgm:pt>
    <dgm:pt modelId="{8887993E-D87E-44A9-9EF2-792AB4CBE3F4}" type="pres">
      <dgm:prSet presAssocID="{9FA265C8-F605-4B30-983D-5316B0D9F644}" presName="sibTrans" presStyleCnt="0"/>
      <dgm:spPr/>
    </dgm:pt>
    <dgm:pt modelId="{3D002CB6-0BA5-49E8-B117-A1DA34CAD683}" type="pres">
      <dgm:prSet presAssocID="{E5774E3E-F070-4FBD-902B-316D01ED88BA}" presName="node" presStyleLbl="node1" presStyleIdx="1" presStyleCnt="9" custScaleX="211217" custScaleY="224818">
        <dgm:presLayoutVars>
          <dgm:bulletEnabled val="1"/>
        </dgm:presLayoutVars>
      </dgm:prSet>
      <dgm:spPr>
        <a:prstGeom prst="roundRect">
          <a:avLst/>
        </a:prstGeom>
      </dgm:spPr>
    </dgm:pt>
    <dgm:pt modelId="{825D3F51-4B8E-46DF-B517-24A2E8AEFABF}" type="pres">
      <dgm:prSet presAssocID="{D9C0D053-AB53-4D2A-B077-932760CF18DE}" presName="sibTrans" presStyleCnt="0"/>
      <dgm:spPr/>
    </dgm:pt>
    <dgm:pt modelId="{E76370DE-EF87-48BD-B038-55C3CCEE0F15}" type="pres">
      <dgm:prSet presAssocID="{285D77CE-A6CD-401D-9589-0274D97ED3F7}" presName="node" presStyleLbl="node1" presStyleIdx="2" presStyleCnt="9" custScaleX="211217" custScaleY="224818">
        <dgm:presLayoutVars>
          <dgm:bulletEnabled val="1"/>
        </dgm:presLayoutVars>
      </dgm:prSet>
      <dgm:spPr>
        <a:prstGeom prst="roundRect">
          <a:avLst/>
        </a:prstGeom>
      </dgm:spPr>
    </dgm:pt>
    <dgm:pt modelId="{DE3EE46F-2B62-4797-B6E2-1ACA1F104807}" type="pres">
      <dgm:prSet presAssocID="{52128E5A-CB62-4532-87FC-E5EB8F67D0EC}" presName="sibTrans" presStyleCnt="0"/>
      <dgm:spPr/>
    </dgm:pt>
    <dgm:pt modelId="{D4D67CB0-E4B3-4DE9-AA1A-53EF28500FCE}" type="pres">
      <dgm:prSet presAssocID="{6DCFF0DB-3CCE-4EC0-9EE2-17B05670A07A}" presName="node" presStyleLbl="node1" presStyleIdx="3" presStyleCnt="9" custScaleX="211217" custScaleY="224818">
        <dgm:presLayoutVars>
          <dgm:bulletEnabled val="1"/>
        </dgm:presLayoutVars>
      </dgm:prSet>
      <dgm:spPr>
        <a:prstGeom prst="roundRect">
          <a:avLst/>
        </a:prstGeom>
      </dgm:spPr>
    </dgm:pt>
    <dgm:pt modelId="{CDBFAAAD-8EB5-49C6-9819-5E938E931B2E}" type="pres">
      <dgm:prSet presAssocID="{8D07287F-A1FA-472D-B261-3D8F160E9BF4}" presName="sibTrans" presStyleCnt="0"/>
      <dgm:spPr/>
    </dgm:pt>
    <dgm:pt modelId="{8E3364B7-C62A-4BC0-A9EB-C13DC7E9A5D9}" type="pres">
      <dgm:prSet presAssocID="{DCD7D8AD-ED4A-4C64-9751-06BFB12D0BCF}" presName="node" presStyleLbl="node1" presStyleIdx="4" presStyleCnt="9" custScaleX="211217" custScaleY="224818">
        <dgm:presLayoutVars>
          <dgm:bulletEnabled val="1"/>
        </dgm:presLayoutVars>
      </dgm:prSet>
      <dgm:spPr>
        <a:prstGeom prst="roundRect">
          <a:avLst/>
        </a:prstGeom>
      </dgm:spPr>
    </dgm:pt>
    <dgm:pt modelId="{895E3D6A-8C35-4D00-B44C-9D1D37B5FB11}" type="pres">
      <dgm:prSet presAssocID="{42A2E389-411C-43F9-BAB3-630A79A43D33}" presName="sibTrans" presStyleCnt="0"/>
      <dgm:spPr/>
    </dgm:pt>
    <dgm:pt modelId="{819A29E8-0F5C-49EB-896C-F95CA92CE7B3}" type="pres">
      <dgm:prSet presAssocID="{30ACC534-2C44-4A38-8E27-49314B06F769}" presName="node" presStyleLbl="node1" presStyleIdx="5" presStyleCnt="9" custScaleX="211217" custScaleY="224818" custLinFactNeighborX="2153" custLinFactNeighborY="2825">
        <dgm:presLayoutVars>
          <dgm:bulletEnabled val="1"/>
        </dgm:presLayoutVars>
      </dgm:prSet>
      <dgm:spPr>
        <a:prstGeom prst="roundRect">
          <a:avLst/>
        </a:prstGeom>
      </dgm:spPr>
    </dgm:pt>
    <dgm:pt modelId="{430F7793-1FCD-435F-B919-98F3288D3D8F}" type="pres">
      <dgm:prSet presAssocID="{18F2C6AC-DC89-4A3B-A0B7-3DE300F4BB97}" presName="sibTrans" presStyleCnt="0"/>
      <dgm:spPr/>
    </dgm:pt>
    <dgm:pt modelId="{41BFECA1-2EB0-41A4-88D2-999FE2F19548}" type="pres">
      <dgm:prSet presAssocID="{B4597A06-7C13-4056-8FCB-3F8468C95E44}" presName="node" presStyleLbl="node1" presStyleIdx="6" presStyleCnt="9" custScaleX="211217" custScaleY="224818" custLinFactNeighborX="2153" custLinFactNeighborY="2825">
        <dgm:presLayoutVars>
          <dgm:bulletEnabled val="1"/>
        </dgm:presLayoutVars>
      </dgm:prSet>
      <dgm:spPr>
        <a:prstGeom prst="roundRect">
          <a:avLst/>
        </a:prstGeom>
      </dgm:spPr>
    </dgm:pt>
    <dgm:pt modelId="{0C199E8E-0B41-4E09-9BF1-2B686CA3514A}" type="pres">
      <dgm:prSet presAssocID="{B2558D24-90DB-4186-9E8F-6CC6D9EBF999}" presName="sibTrans" presStyleCnt="0"/>
      <dgm:spPr/>
    </dgm:pt>
    <dgm:pt modelId="{8B4868D8-3EAF-4C72-8328-F49151EE3DFC}" type="pres">
      <dgm:prSet presAssocID="{31BE3C0B-C450-4A41-8CF1-DA5C9E88C9B3}" presName="node" presStyleLbl="node1" presStyleIdx="7" presStyleCnt="9" custScaleX="211217" custScaleY="224818" custLinFactNeighborX="2153" custLinFactNeighborY="2825">
        <dgm:presLayoutVars>
          <dgm:bulletEnabled val="1"/>
        </dgm:presLayoutVars>
      </dgm:prSet>
      <dgm:spPr>
        <a:prstGeom prst="roundRect">
          <a:avLst/>
        </a:prstGeom>
      </dgm:spPr>
    </dgm:pt>
    <dgm:pt modelId="{817720AF-A136-4D8D-8263-7C521F8C6166}" type="pres">
      <dgm:prSet presAssocID="{0FECF7CD-973B-4912-A2DF-1F2907E43C06}" presName="sibTrans" presStyleCnt="0"/>
      <dgm:spPr/>
    </dgm:pt>
    <dgm:pt modelId="{69C05F2B-29B1-4225-B96E-ABEFC9A6EF16}" type="pres">
      <dgm:prSet presAssocID="{CCD1A5FD-E1CF-47CD-A29B-EB23AE722A2C}" presName="node" presStyleLbl="node1" presStyleIdx="8" presStyleCnt="9" custScaleX="211217" custScaleY="224818">
        <dgm:presLayoutVars>
          <dgm:bulletEnabled val="1"/>
        </dgm:presLayoutVars>
      </dgm:prSet>
      <dgm:spPr>
        <a:prstGeom prst="roundRect">
          <a:avLst/>
        </a:prstGeom>
      </dgm:spPr>
    </dgm:pt>
  </dgm:ptLst>
  <dgm:cxnLst>
    <dgm:cxn modelId="{51D93D0B-42EE-4380-83DA-966CEE5987B4}" type="presOf" srcId="{DCD7D8AD-ED4A-4C64-9751-06BFB12D0BCF}" destId="{8E3364B7-C62A-4BC0-A9EB-C13DC7E9A5D9}" srcOrd="0" destOrd="0" presId="urn:microsoft.com/office/officeart/2005/8/layout/default"/>
    <dgm:cxn modelId="{A93DCB2B-916D-46D3-B927-44F2096CDC1B}" type="presOf" srcId="{E5774E3E-F070-4FBD-902B-316D01ED88BA}" destId="{3D002CB6-0BA5-49E8-B117-A1DA34CAD683}" srcOrd="0" destOrd="0" presId="urn:microsoft.com/office/officeart/2005/8/layout/default"/>
    <dgm:cxn modelId="{FF1AA73B-E616-43D5-AEC0-2F5AFB6CE656}" srcId="{8F16874A-0AEA-4471-B819-7C68150CB9B0}" destId="{7E1A4717-FD0C-4C1C-9E52-F9DA9C8D6CF7}" srcOrd="0" destOrd="0" parTransId="{F40C13C5-9CA3-4CB0-9223-9CE38FC50547}" sibTransId="{9FA265C8-F605-4B30-983D-5316B0D9F644}"/>
    <dgm:cxn modelId="{21F41F3E-DA87-46FE-B5C7-AD1C0A9A023A}" srcId="{8F16874A-0AEA-4471-B819-7C68150CB9B0}" destId="{285D77CE-A6CD-401D-9589-0274D97ED3F7}" srcOrd="2" destOrd="0" parTransId="{CA5C6AC5-D229-4606-ADE6-8D9306260A09}" sibTransId="{52128E5A-CB62-4532-87FC-E5EB8F67D0EC}"/>
    <dgm:cxn modelId="{7906EE64-3078-40AB-B8BC-488B9A29F705}" srcId="{8F16874A-0AEA-4471-B819-7C68150CB9B0}" destId="{B4597A06-7C13-4056-8FCB-3F8468C95E44}" srcOrd="6" destOrd="0" parTransId="{2EA29915-B603-4B04-8604-29D70889B388}" sibTransId="{B2558D24-90DB-4186-9E8F-6CC6D9EBF999}"/>
    <dgm:cxn modelId="{C2E42E70-D2E0-455C-8F58-087A923DBD3A}" type="presOf" srcId="{CCD1A5FD-E1CF-47CD-A29B-EB23AE722A2C}" destId="{69C05F2B-29B1-4225-B96E-ABEFC9A6EF16}" srcOrd="0" destOrd="0" presId="urn:microsoft.com/office/officeart/2005/8/layout/default"/>
    <dgm:cxn modelId="{2C2E8D71-F649-493A-AFAD-7D56B7C65EA1}" srcId="{8F16874A-0AEA-4471-B819-7C68150CB9B0}" destId="{CCD1A5FD-E1CF-47CD-A29B-EB23AE722A2C}" srcOrd="8" destOrd="0" parTransId="{1C5B501D-D0DA-441E-AB15-CDA1F3BC0EFC}" sibTransId="{A80B0BE9-7A27-4E25-A598-98C8E35351AD}"/>
    <dgm:cxn modelId="{0EA9BC52-7E63-416B-AE4C-E119746148A4}" type="presOf" srcId="{6DCFF0DB-3CCE-4EC0-9EE2-17B05670A07A}" destId="{D4D67CB0-E4B3-4DE9-AA1A-53EF28500FCE}" srcOrd="0" destOrd="0" presId="urn:microsoft.com/office/officeart/2005/8/layout/default"/>
    <dgm:cxn modelId="{0C0DD352-4414-4FCD-9F52-E7BA79E6DD37}" srcId="{8F16874A-0AEA-4471-B819-7C68150CB9B0}" destId="{30ACC534-2C44-4A38-8E27-49314B06F769}" srcOrd="5" destOrd="0" parTransId="{D5D8590C-FF85-4A6B-A7BB-45DB19342FBC}" sibTransId="{18F2C6AC-DC89-4A3B-A0B7-3DE300F4BB97}"/>
    <dgm:cxn modelId="{955A0157-7D63-4CE8-B020-610A02DF9229}" type="presOf" srcId="{285D77CE-A6CD-401D-9589-0274D97ED3F7}" destId="{E76370DE-EF87-48BD-B038-55C3CCEE0F15}" srcOrd="0" destOrd="0" presId="urn:microsoft.com/office/officeart/2005/8/layout/default"/>
    <dgm:cxn modelId="{06599A58-7A4F-482C-B35A-19E93E5A8B6D}" srcId="{8F16874A-0AEA-4471-B819-7C68150CB9B0}" destId="{31BE3C0B-C450-4A41-8CF1-DA5C9E88C9B3}" srcOrd="7" destOrd="0" parTransId="{C39DCACF-A0E9-4297-AB83-69ADC49FD6A2}" sibTransId="{0FECF7CD-973B-4912-A2DF-1F2907E43C06}"/>
    <dgm:cxn modelId="{67914B7F-6036-47AB-A210-D061011BCFC6}" type="presOf" srcId="{8F16874A-0AEA-4471-B819-7C68150CB9B0}" destId="{041C733D-51D2-42E1-AFAB-ECA8B2318C87}" srcOrd="0" destOrd="0" presId="urn:microsoft.com/office/officeart/2005/8/layout/default"/>
    <dgm:cxn modelId="{0F0A6F82-20DD-49AF-B04A-CB81E29BFBAB}" srcId="{8F16874A-0AEA-4471-B819-7C68150CB9B0}" destId="{6DCFF0DB-3CCE-4EC0-9EE2-17B05670A07A}" srcOrd="3" destOrd="0" parTransId="{CE3DB6EF-3008-4A75-A592-A17822BADEA8}" sibTransId="{8D07287F-A1FA-472D-B261-3D8F160E9BF4}"/>
    <dgm:cxn modelId="{1D2400AD-50AC-42E5-BC1F-918F63E73F85}" type="presOf" srcId="{31BE3C0B-C450-4A41-8CF1-DA5C9E88C9B3}" destId="{8B4868D8-3EAF-4C72-8328-F49151EE3DFC}" srcOrd="0" destOrd="0" presId="urn:microsoft.com/office/officeart/2005/8/layout/default"/>
    <dgm:cxn modelId="{DF73A8AE-2AD6-40DE-A0A4-4AA0B8D39DD1}" srcId="{8F16874A-0AEA-4471-B819-7C68150CB9B0}" destId="{E5774E3E-F070-4FBD-902B-316D01ED88BA}" srcOrd="1" destOrd="0" parTransId="{49D38104-A8B1-4BB3-B86C-4A850D1378D4}" sibTransId="{D9C0D053-AB53-4D2A-B077-932760CF18DE}"/>
    <dgm:cxn modelId="{383387BB-8A57-4F0B-8E4C-C3BC3CCC9C06}" srcId="{8F16874A-0AEA-4471-B819-7C68150CB9B0}" destId="{DCD7D8AD-ED4A-4C64-9751-06BFB12D0BCF}" srcOrd="4" destOrd="0" parTransId="{A1B432EC-892F-4BE8-9A88-9A324230D1DA}" sibTransId="{42A2E389-411C-43F9-BAB3-630A79A43D33}"/>
    <dgm:cxn modelId="{3F9A5FBE-DAFD-4287-BF04-BC799C9F2312}" type="presOf" srcId="{30ACC534-2C44-4A38-8E27-49314B06F769}" destId="{819A29E8-0F5C-49EB-896C-F95CA92CE7B3}" srcOrd="0" destOrd="0" presId="urn:microsoft.com/office/officeart/2005/8/layout/default"/>
    <dgm:cxn modelId="{DC2C5FD2-EE4A-4DA4-A784-4C38DA7D8B51}" type="presOf" srcId="{B4597A06-7C13-4056-8FCB-3F8468C95E44}" destId="{41BFECA1-2EB0-41A4-88D2-999FE2F19548}" srcOrd="0" destOrd="0" presId="urn:microsoft.com/office/officeart/2005/8/layout/default"/>
    <dgm:cxn modelId="{EA8891D9-0A15-4296-95E4-493F8D400AC6}" type="presOf" srcId="{7E1A4717-FD0C-4C1C-9E52-F9DA9C8D6CF7}" destId="{ACD0A86E-D7A2-4F7D-A933-250496AF2473}" srcOrd="0" destOrd="0" presId="urn:microsoft.com/office/officeart/2005/8/layout/default"/>
    <dgm:cxn modelId="{369FB0A9-841E-45A3-8CC7-A7AE76E3EE97}" type="presParOf" srcId="{041C733D-51D2-42E1-AFAB-ECA8B2318C87}" destId="{ACD0A86E-D7A2-4F7D-A933-250496AF2473}" srcOrd="0" destOrd="0" presId="urn:microsoft.com/office/officeart/2005/8/layout/default"/>
    <dgm:cxn modelId="{E2475D1F-B190-4A2A-A745-A49116E66203}" type="presParOf" srcId="{041C733D-51D2-42E1-AFAB-ECA8B2318C87}" destId="{8887993E-D87E-44A9-9EF2-792AB4CBE3F4}" srcOrd="1" destOrd="0" presId="urn:microsoft.com/office/officeart/2005/8/layout/default"/>
    <dgm:cxn modelId="{8969DD97-EB57-4058-87BB-166352130794}" type="presParOf" srcId="{041C733D-51D2-42E1-AFAB-ECA8B2318C87}" destId="{3D002CB6-0BA5-49E8-B117-A1DA34CAD683}" srcOrd="2" destOrd="0" presId="urn:microsoft.com/office/officeart/2005/8/layout/default"/>
    <dgm:cxn modelId="{4D29A1CF-9B87-4018-9466-747CFC82C42C}" type="presParOf" srcId="{041C733D-51D2-42E1-AFAB-ECA8B2318C87}" destId="{825D3F51-4B8E-46DF-B517-24A2E8AEFABF}" srcOrd="3" destOrd="0" presId="urn:microsoft.com/office/officeart/2005/8/layout/default"/>
    <dgm:cxn modelId="{00964D52-D24B-438F-A46C-2B7427B05955}" type="presParOf" srcId="{041C733D-51D2-42E1-AFAB-ECA8B2318C87}" destId="{E76370DE-EF87-48BD-B038-55C3CCEE0F15}" srcOrd="4" destOrd="0" presId="urn:microsoft.com/office/officeart/2005/8/layout/default"/>
    <dgm:cxn modelId="{1401BA3E-7917-425A-BEDE-69A2CAACCFB3}" type="presParOf" srcId="{041C733D-51D2-42E1-AFAB-ECA8B2318C87}" destId="{DE3EE46F-2B62-4797-B6E2-1ACA1F104807}" srcOrd="5" destOrd="0" presId="urn:microsoft.com/office/officeart/2005/8/layout/default"/>
    <dgm:cxn modelId="{1DFF3C5E-1A3A-4AEA-A1AB-65568B2B3A71}" type="presParOf" srcId="{041C733D-51D2-42E1-AFAB-ECA8B2318C87}" destId="{D4D67CB0-E4B3-4DE9-AA1A-53EF28500FCE}" srcOrd="6" destOrd="0" presId="urn:microsoft.com/office/officeart/2005/8/layout/default"/>
    <dgm:cxn modelId="{A6191C1B-0314-4E73-A42B-96859E869DD8}" type="presParOf" srcId="{041C733D-51D2-42E1-AFAB-ECA8B2318C87}" destId="{CDBFAAAD-8EB5-49C6-9819-5E938E931B2E}" srcOrd="7" destOrd="0" presId="urn:microsoft.com/office/officeart/2005/8/layout/default"/>
    <dgm:cxn modelId="{F0B1954D-4DD8-460C-8674-480F36D976CA}" type="presParOf" srcId="{041C733D-51D2-42E1-AFAB-ECA8B2318C87}" destId="{8E3364B7-C62A-4BC0-A9EB-C13DC7E9A5D9}" srcOrd="8" destOrd="0" presId="urn:microsoft.com/office/officeart/2005/8/layout/default"/>
    <dgm:cxn modelId="{9160E1E6-9378-431D-94DF-5DEC129579B2}" type="presParOf" srcId="{041C733D-51D2-42E1-AFAB-ECA8B2318C87}" destId="{895E3D6A-8C35-4D00-B44C-9D1D37B5FB11}" srcOrd="9" destOrd="0" presId="urn:microsoft.com/office/officeart/2005/8/layout/default"/>
    <dgm:cxn modelId="{60D66DA2-4695-449A-BEE5-6B592A4088E2}" type="presParOf" srcId="{041C733D-51D2-42E1-AFAB-ECA8B2318C87}" destId="{819A29E8-0F5C-49EB-896C-F95CA92CE7B3}" srcOrd="10" destOrd="0" presId="urn:microsoft.com/office/officeart/2005/8/layout/default"/>
    <dgm:cxn modelId="{D7544093-F040-4D1D-8AFD-A8468773DDD6}" type="presParOf" srcId="{041C733D-51D2-42E1-AFAB-ECA8B2318C87}" destId="{430F7793-1FCD-435F-B919-98F3288D3D8F}" srcOrd="11" destOrd="0" presId="urn:microsoft.com/office/officeart/2005/8/layout/default"/>
    <dgm:cxn modelId="{355946BF-E4A7-4307-BB94-4AD2735EE64E}" type="presParOf" srcId="{041C733D-51D2-42E1-AFAB-ECA8B2318C87}" destId="{41BFECA1-2EB0-41A4-88D2-999FE2F19548}" srcOrd="12" destOrd="0" presId="urn:microsoft.com/office/officeart/2005/8/layout/default"/>
    <dgm:cxn modelId="{18A3A8B3-D26F-4955-BDDA-4651DFFF997B}" type="presParOf" srcId="{041C733D-51D2-42E1-AFAB-ECA8B2318C87}" destId="{0C199E8E-0B41-4E09-9BF1-2B686CA3514A}" srcOrd="13" destOrd="0" presId="urn:microsoft.com/office/officeart/2005/8/layout/default"/>
    <dgm:cxn modelId="{0122AE6C-21D4-451F-94F1-5466896E8649}" type="presParOf" srcId="{041C733D-51D2-42E1-AFAB-ECA8B2318C87}" destId="{8B4868D8-3EAF-4C72-8328-F49151EE3DFC}" srcOrd="14" destOrd="0" presId="urn:microsoft.com/office/officeart/2005/8/layout/default"/>
    <dgm:cxn modelId="{6A4D1AED-6C1B-494A-90EB-5E29FD8B96A8}" type="presParOf" srcId="{041C733D-51D2-42E1-AFAB-ECA8B2318C87}" destId="{817720AF-A136-4D8D-8263-7C521F8C6166}" srcOrd="15" destOrd="0" presId="urn:microsoft.com/office/officeart/2005/8/layout/default"/>
    <dgm:cxn modelId="{A581929F-4EB2-445A-A887-4BEFA6B4683D}" type="presParOf" srcId="{041C733D-51D2-42E1-AFAB-ECA8B2318C87}" destId="{69C05F2B-29B1-4225-B96E-ABEFC9A6EF16}"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D0A86E-D7A2-4F7D-A933-250496AF2473}">
      <dsp:nvSpPr>
        <dsp:cNvPr id="0" name=""/>
        <dsp:cNvSpPr/>
      </dsp:nvSpPr>
      <dsp:spPr>
        <a:xfrm>
          <a:off x="493013" y="140"/>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mehr Planungssicherheit für Unternehmen und Eigentümer</a:t>
          </a:r>
          <a:endParaRPr lang="en-US" sz="2000" kern="1200" dirty="0">
            <a:solidFill>
              <a:schemeClr val="bg1"/>
            </a:solidFill>
          </a:endParaRPr>
        </a:p>
      </dsp:txBody>
      <dsp:txXfrm>
        <a:off x="565377" y="72504"/>
        <a:ext cx="2176436" cy="1337651"/>
      </dsp:txXfrm>
    </dsp:sp>
    <dsp:sp modelId="{3D002CB6-0BA5-49E8-B117-A1DA34CAD683}">
      <dsp:nvSpPr>
        <dsp:cNvPr id="0" name=""/>
        <dsp:cNvSpPr/>
      </dsp:nvSpPr>
      <dsp:spPr>
        <a:xfrm>
          <a:off x="2924072" y="140"/>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Reduzierung der Komplexität der Wärmewende, Transparenz</a:t>
          </a:r>
          <a:endParaRPr lang="en-US" sz="2000" kern="1200" dirty="0">
            <a:solidFill>
              <a:schemeClr val="bg1"/>
            </a:solidFill>
          </a:endParaRPr>
        </a:p>
      </dsp:txBody>
      <dsp:txXfrm>
        <a:off x="2996436" y="72504"/>
        <a:ext cx="2176436" cy="1337651"/>
      </dsp:txXfrm>
    </dsp:sp>
    <dsp:sp modelId="{E76370DE-EF87-48BD-B038-55C3CCEE0F15}">
      <dsp:nvSpPr>
        <dsp:cNvPr id="0" name=""/>
        <dsp:cNvSpPr/>
      </dsp:nvSpPr>
      <dsp:spPr>
        <a:xfrm>
          <a:off x="5355131" y="140"/>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Zukunftssichere Wärmeversorgung</a:t>
          </a:r>
          <a:endParaRPr lang="en-US" sz="2000" kern="1200" dirty="0">
            <a:solidFill>
              <a:schemeClr val="bg1"/>
            </a:solidFill>
          </a:endParaRPr>
        </a:p>
      </dsp:txBody>
      <dsp:txXfrm>
        <a:off x="5427495" y="72504"/>
        <a:ext cx="2176436" cy="1337651"/>
      </dsp:txXfrm>
    </dsp:sp>
    <dsp:sp modelId="{D4D67CB0-E4B3-4DE9-AA1A-53EF28500FCE}">
      <dsp:nvSpPr>
        <dsp:cNvPr id="0" name=""/>
        <dsp:cNvSpPr/>
      </dsp:nvSpPr>
      <dsp:spPr>
        <a:xfrm>
          <a:off x="493013" y="1592414"/>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Chance zur regionalen Wertschöpfung</a:t>
          </a:r>
          <a:endParaRPr lang="en-US" sz="2000" kern="1200" dirty="0">
            <a:solidFill>
              <a:schemeClr val="bg1"/>
            </a:solidFill>
          </a:endParaRPr>
        </a:p>
      </dsp:txBody>
      <dsp:txXfrm>
        <a:off x="565377" y="1664778"/>
        <a:ext cx="2176436" cy="1337651"/>
      </dsp:txXfrm>
    </dsp:sp>
    <dsp:sp modelId="{8E3364B7-C62A-4BC0-A9EB-C13DC7E9A5D9}">
      <dsp:nvSpPr>
        <dsp:cNvPr id="0" name=""/>
        <dsp:cNvSpPr/>
      </dsp:nvSpPr>
      <dsp:spPr>
        <a:xfrm>
          <a:off x="2924072" y="1592414"/>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Chance auf stabile Wärmepreise</a:t>
          </a:r>
          <a:endParaRPr lang="en-US" sz="2000" kern="1200" dirty="0">
            <a:solidFill>
              <a:schemeClr val="bg1"/>
            </a:solidFill>
          </a:endParaRPr>
        </a:p>
      </dsp:txBody>
      <dsp:txXfrm>
        <a:off x="2996436" y="1664778"/>
        <a:ext cx="2176436" cy="1337651"/>
      </dsp:txXfrm>
    </dsp:sp>
    <dsp:sp modelId="{819A29E8-0F5C-49EB-896C-F95CA92CE7B3}">
      <dsp:nvSpPr>
        <dsp:cNvPr id="0" name=""/>
        <dsp:cNvSpPr/>
      </dsp:nvSpPr>
      <dsp:spPr>
        <a:xfrm>
          <a:off x="5378791" y="1611042"/>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Erhöhung der Versorgungs-sicherheit, </a:t>
          </a:r>
          <a:r>
            <a:rPr lang="de-DE" sz="2000" kern="1200">
              <a:solidFill>
                <a:schemeClr val="bg1"/>
              </a:solidFill>
            </a:rPr>
            <a:t>Rahmendaten Ausbauplanung</a:t>
          </a:r>
          <a:endParaRPr lang="en-US" sz="2000" kern="1200" dirty="0">
            <a:solidFill>
              <a:schemeClr val="bg1"/>
            </a:solidFill>
          </a:endParaRPr>
        </a:p>
      </dsp:txBody>
      <dsp:txXfrm>
        <a:off x="5451155" y="1683406"/>
        <a:ext cx="2176436" cy="1337651"/>
      </dsp:txXfrm>
    </dsp:sp>
    <dsp:sp modelId="{41BFECA1-2EB0-41A4-88D2-999FE2F19548}">
      <dsp:nvSpPr>
        <dsp:cNvPr id="0" name=""/>
        <dsp:cNvSpPr/>
      </dsp:nvSpPr>
      <dsp:spPr>
        <a:xfrm>
          <a:off x="516673" y="3184829"/>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Erhöhung der Import-unabhängigkeit</a:t>
          </a:r>
          <a:endParaRPr lang="en-US" sz="2000" kern="1200" dirty="0">
            <a:solidFill>
              <a:schemeClr val="bg1"/>
            </a:solidFill>
          </a:endParaRPr>
        </a:p>
      </dsp:txBody>
      <dsp:txXfrm>
        <a:off x="589037" y="3257193"/>
        <a:ext cx="2176436" cy="1337651"/>
      </dsp:txXfrm>
    </dsp:sp>
    <dsp:sp modelId="{8B4868D8-3EAF-4C72-8328-F49151EE3DFC}">
      <dsp:nvSpPr>
        <dsp:cNvPr id="0" name=""/>
        <dsp:cNvSpPr/>
      </dsp:nvSpPr>
      <dsp:spPr>
        <a:xfrm>
          <a:off x="2947732" y="3184829"/>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Synergien bei Infrastruktur-projekten werden ausgenutzt</a:t>
          </a:r>
          <a:endParaRPr lang="en-US" sz="2000" kern="1200" dirty="0">
            <a:solidFill>
              <a:schemeClr val="bg1"/>
            </a:solidFill>
          </a:endParaRPr>
        </a:p>
      </dsp:txBody>
      <dsp:txXfrm>
        <a:off x="3020096" y="3257193"/>
        <a:ext cx="2176436" cy="1337651"/>
      </dsp:txXfrm>
    </dsp:sp>
    <dsp:sp modelId="{69C05F2B-29B1-4225-B96E-ABEFC9A6EF16}">
      <dsp:nvSpPr>
        <dsp:cNvPr id="0" name=""/>
        <dsp:cNvSpPr/>
      </dsp:nvSpPr>
      <dsp:spPr>
        <a:xfrm>
          <a:off x="5355131" y="3184688"/>
          <a:ext cx="2321164" cy="1482379"/>
        </a:xfrm>
        <a:prstGeom prst="roundRect">
          <a:avLst/>
        </a:prstGeom>
        <a:solidFill>
          <a:schemeClr val="accent1">
            <a:hueOff val="0"/>
            <a:satOff val="0"/>
            <a:lumOff val="0"/>
            <a:alphaOff val="0"/>
          </a:schemeClr>
        </a:solidFill>
        <a:ln w="12700" cap="flat" cmpd="sng" algn="ctr">
          <a:noFill/>
          <a:prstDash val="solid"/>
          <a:miter lim="800000"/>
        </a:ln>
        <a:effectLst>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Beteiligung aller Akteure: Energiewende gemeinsam gestalten</a:t>
          </a:r>
          <a:endParaRPr lang="en-US" sz="2000" kern="1200" dirty="0">
            <a:solidFill>
              <a:schemeClr val="bg1"/>
            </a:solidFill>
          </a:endParaRPr>
        </a:p>
      </dsp:txBody>
      <dsp:txXfrm>
        <a:off x="5427495" y="3257052"/>
        <a:ext cx="2176436" cy="133765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A67E6D-2E25-4EEE-83E4-6742A23CB0DA}" type="datetimeFigureOut">
              <a:rPr lang="de-DE" smtClean="0"/>
              <a:t>22.06.2026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E70CDE-1365-458F-9014-3D190588DF6C}" type="slidenum">
              <a:rPr lang="de-DE" smtClean="0"/>
              <a:t>‹Nr.›</a:t>
            </a:fld>
            <a:endParaRPr lang="de-DE"/>
          </a:p>
        </p:txBody>
      </p:sp>
    </p:spTree>
    <p:extLst>
      <p:ext uri="{BB962C8B-B14F-4D97-AF65-F5344CB8AC3E}">
        <p14:creationId xmlns:p14="http://schemas.microsoft.com/office/powerpoint/2010/main" val="3098225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800" i="1" dirty="0">
                <a:effectLst/>
                <a:highlight>
                  <a:srgbClr val="FFFF00"/>
                </a:highlight>
                <a:latin typeface="Aptos" panose="020F0502020204030204" pitchFamily="34" charset="0"/>
              </a:rPr>
              <a:t>Bitte beachten Sie, dass die in dem Foliensatz </a:t>
            </a:r>
            <a:r>
              <a:rPr lang="de-DE" sz="1800" i="1" dirty="0" err="1">
                <a:effectLst/>
                <a:highlight>
                  <a:srgbClr val="FFFF00"/>
                </a:highlight>
                <a:latin typeface="Aptos" panose="020F0502020204030204" pitchFamily="34" charset="0"/>
              </a:rPr>
              <a:t>Mustervortrag_KWP_Stadtrat</a:t>
            </a:r>
            <a:r>
              <a:rPr lang="de-DE" sz="1800" i="1" dirty="0">
                <a:effectLst/>
                <a:highlight>
                  <a:srgbClr val="FFFF00"/>
                </a:highlight>
                <a:latin typeface="Aptos" panose="020F0502020204030204" pitchFamily="34" charset="0"/>
              </a:rPr>
              <a:t> verwendeten Grafiken/Bilder mit Copyright BQ Gestaltung ausschließlich im Kontext der Vorstellung der kommunalen Wärmeplanung i</a:t>
            </a:r>
            <a:r>
              <a:rPr lang="de-DE" sz="1800" b="1" i="1" dirty="0">
                <a:effectLst/>
                <a:highlight>
                  <a:srgbClr val="FFFF00"/>
                </a:highlight>
                <a:latin typeface="Aptos" panose="020F0502020204030204" pitchFamily="34" charset="0"/>
              </a:rPr>
              <a:t>n diesem Foliensatz</a:t>
            </a:r>
            <a:r>
              <a:rPr lang="de-DE" sz="1800" i="1" dirty="0">
                <a:effectLst/>
                <a:highlight>
                  <a:srgbClr val="FFFF00"/>
                </a:highlight>
                <a:latin typeface="Aptos" panose="020F0502020204030204" pitchFamily="34" charset="0"/>
              </a:rPr>
              <a:t> verwendet werden dürfen. Eine darüber hinaus gehende, </a:t>
            </a:r>
            <a:r>
              <a:rPr lang="de-DE" sz="1800" b="1" i="1" dirty="0">
                <a:effectLst/>
                <a:highlight>
                  <a:srgbClr val="FFFF00"/>
                </a:highlight>
                <a:latin typeface="Aptos" panose="020F0502020204030204" pitchFamily="34" charset="0"/>
              </a:rPr>
              <a:t>hiervon getrennte</a:t>
            </a:r>
            <a:r>
              <a:rPr lang="de-DE" sz="1800" i="1" dirty="0">
                <a:effectLst/>
                <a:highlight>
                  <a:srgbClr val="FFFF00"/>
                </a:highlight>
                <a:latin typeface="Aptos" panose="020F0502020204030204" pitchFamily="34" charset="0"/>
              </a:rPr>
              <a:t> Nutzung ist untersagt. </a:t>
            </a:r>
          </a:p>
          <a:p>
            <a:endParaRPr lang="de-DE" sz="1800" i="1" dirty="0">
              <a:effectLst/>
              <a:highlight>
                <a:srgbClr val="FFFF00"/>
              </a:highlight>
              <a:latin typeface="Aptos" panose="020F0502020204030204" pitchFamily="34" charset="0"/>
            </a:endParaRPr>
          </a:p>
          <a:p>
            <a:r>
              <a:rPr lang="de-DE" sz="1800" i="1" dirty="0">
                <a:effectLst/>
                <a:highlight>
                  <a:srgbClr val="FFFF00"/>
                </a:highlight>
                <a:latin typeface="Aptos" panose="020F0502020204030204" pitchFamily="34" charset="0"/>
              </a:rPr>
              <a:t>Stand: 11.06.2026</a:t>
            </a:r>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1</a:t>
            </a:fld>
            <a:endParaRPr lang="de-DE"/>
          </a:p>
        </p:txBody>
      </p:sp>
    </p:spTree>
    <p:extLst>
      <p:ext uri="{BB962C8B-B14F-4D97-AF65-F5344CB8AC3E}">
        <p14:creationId xmlns:p14="http://schemas.microsoft.com/office/powerpoint/2010/main" val="15254941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10</a:t>
            </a:fld>
            <a:endParaRPr lang="de-DE"/>
          </a:p>
        </p:txBody>
      </p:sp>
    </p:spTree>
    <p:extLst>
      <p:ext uri="{BB962C8B-B14F-4D97-AF65-F5344CB8AC3E}">
        <p14:creationId xmlns:p14="http://schemas.microsoft.com/office/powerpoint/2010/main" val="3096281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sz="1200" dirty="0">
              <a:solidFill>
                <a:srgbClr val="306465"/>
              </a:solidFill>
              <a:latin typeface="Verdana" panose="020B0604030504040204" pitchFamily="34" charset="0"/>
              <a:ea typeface="Verdana" panose="020B0604030504040204" pitchFamily="34" charset="0"/>
            </a:endParaRPr>
          </a:p>
        </p:txBody>
      </p:sp>
      <p:sp>
        <p:nvSpPr>
          <p:cNvPr id="4" name="Foliennummernplatzhalter 3"/>
          <p:cNvSpPr>
            <a:spLocks noGrp="1"/>
          </p:cNvSpPr>
          <p:nvPr>
            <p:ph type="sldNum" sz="quarter" idx="5"/>
          </p:nvPr>
        </p:nvSpPr>
        <p:spPr/>
        <p:txBody>
          <a:bodyPr/>
          <a:lstStyle/>
          <a:p>
            <a:fld id="{D1E8B765-B975-4E98-92CF-4AAAD2E709DF}" type="slidenum">
              <a:rPr lang="de-DE" smtClean="0"/>
              <a:pPr/>
              <a:t>11</a:t>
            </a:fld>
            <a:endParaRPr lang="de-DE"/>
          </a:p>
        </p:txBody>
      </p:sp>
    </p:spTree>
    <p:extLst>
      <p:ext uri="{BB962C8B-B14F-4D97-AF65-F5344CB8AC3E}">
        <p14:creationId xmlns:p14="http://schemas.microsoft.com/office/powerpoint/2010/main" val="2291779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endParaRPr lang="de-DE" sz="1800" b="0" i="0" u="none" strike="noStrike" baseline="0" dirty="0">
              <a:solidFill>
                <a:srgbClr val="000000"/>
              </a:solidFill>
              <a:latin typeface="Source Sans Pro"/>
            </a:endParaRPr>
          </a:p>
        </p:txBody>
      </p:sp>
      <p:sp>
        <p:nvSpPr>
          <p:cNvPr id="4" name="Foliennummernplatzhalter 3"/>
          <p:cNvSpPr>
            <a:spLocks noGrp="1"/>
          </p:cNvSpPr>
          <p:nvPr>
            <p:ph type="sldNum" sz="quarter" idx="5"/>
          </p:nvPr>
        </p:nvSpPr>
        <p:spPr/>
        <p:txBody>
          <a:bodyPr/>
          <a:lstStyle/>
          <a:p>
            <a:fld id="{D1E8B765-B975-4E98-92CF-4AAAD2E709DF}" type="slidenum">
              <a:rPr lang="de-DE" smtClean="0"/>
              <a:pPr/>
              <a:t>12</a:t>
            </a:fld>
            <a:endParaRPr lang="de-DE"/>
          </a:p>
        </p:txBody>
      </p:sp>
    </p:spTree>
    <p:extLst>
      <p:ext uri="{BB962C8B-B14F-4D97-AF65-F5344CB8AC3E}">
        <p14:creationId xmlns:p14="http://schemas.microsoft.com/office/powerpoint/2010/main" val="39966997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None/>
            </a:pPr>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13</a:t>
            </a:fld>
            <a:endParaRPr lang="de-DE"/>
          </a:p>
        </p:txBody>
      </p:sp>
    </p:spTree>
    <p:extLst>
      <p:ext uri="{BB962C8B-B14F-4D97-AF65-F5344CB8AC3E}">
        <p14:creationId xmlns:p14="http://schemas.microsoft.com/office/powerpoint/2010/main" val="42071889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1E8B765-B975-4E98-92CF-4AAAD2E709DF}" type="slidenum">
              <a:rPr lang="de-DE" smtClean="0"/>
              <a:t>14</a:t>
            </a:fld>
            <a:endParaRPr lang="de-DE"/>
          </a:p>
        </p:txBody>
      </p:sp>
    </p:spTree>
    <p:extLst>
      <p:ext uri="{BB962C8B-B14F-4D97-AF65-F5344CB8AC3E}">
        <p14:creationId xmlns:p14="http://schemas.microsoft.com/office/powerpoint/2010/main" val="4028786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1E8B765-B975-4E98-92CF-4AAAD2E709DF}" type="slidenum">
              <a:rPr lang="de-DE" smtClean="0"/>
              <a:t>15</a:t>
            </a:fld>
            <a:endParaRPr lang="de-DE"/>
          </a:p>
        </p:txBody>
      </p:sp>
    </p:spTree>
    <p:extLst>
      <p:ext uri="{BB962C8B-B14F-4D97-AF65-F5344CB8AC3E}">
        <p14:creationId xmlns:p14="http://schemas.microsoft.com/office/powerpoint/2010/main" val="15999033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A58DD-F067-997E-9862-A8DFA313C8D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94FFE44-C3DD-48A9-BC29-A6A35F3689A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9B1C00D-BE37-2AAE-D0B0-62E27EEDB8C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B5E6FE5D-CC17-4D43-D449-00795E0C728D}"/>
              </a:ext>
            </a:extLst>
          </p:cNvPr>
          <p:cNvSpPr>
            <a:spLocks noGrp="1"/>
          </p:cNvSpPr>
          <p:nvPr>
            <p:ph type="sldNum" sz="quarter" idx="5"/>
          </p:nvPr>
        </p:nvSpPr>
        <p:spPr/>
        <p:txBody>
          <a:bodyPr/>
          <a:lstStyle/>
          <a:p>
            <a:fld id="{0B86E4A3-962F-4FF4-BA56-E298D7DC752F}" type="slidenum">
              <a:rPr lang="de-DE" smtClean="0"/>
              <a:t>16</a:t>
            </a:fld>
            <a:endParaRPr lang="de-DE"/>
          </a:p>
        </p:txBody>
      </p:sp>
    </p:spTree>
    <p:extLst>
      <p:ext uri="{BB962C8B-B14F-4D97-AF65-F5344CB8AC3E}">
        <p14:creationId xmlns:p14="http://schemas.microsoft.com/office/powerpoint/2010/main" val="34062973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 </a:t>
            </a:r>
          </a:p>
        </p:txBody>
      </p:sp>
      <p:sp>
        <p:nvSpPr>
          <p:cNvPr id="4" name="Foliennummernplatzhalter 3"/>
          <p:cNvSpPr>
            <a:spLocks noGrp="1"/>
          </p:cNvSpPr>
          <p:nvPr>
            <p:ph type="sldNum" sz="quarter" idx="5"/>
          </p:nvPr>
        </p:nvSpPr>
        <p:spPr/>
        <p:txBody>
          <a:bodyPr/>
          <a:lstStyle/>
          <a:p>
            <a:fld id="{DDE70CDE-1365-458F-9014-3D190588DF6C}" type="slidenum">
              <a:rPr lang="de-DE" smtClean="0"/>
              <a:t>17</a:t>
            </a:fld>
            <a:endParaRPr lang="de-DE"/>
          </a:p>
        </p:txBody>
      </p:sp>
    </p:spTree>
    <p:extLst>
      <p:ext uri="{BB962C8B-B14F-4D97-AF65-F5344CB8AC3E}">
        <p14:creationId xmlns:p14="http://schemas.microsoft.com/office/powerpoint/2010/main" val="3511429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18</a:t>
            </a:fld>
            <a:endParaRPr lang="de-DE"/>
          </a:p>
        </p:txBody>
      </p:sp>
    </p:spTree>
    <p:extLst>
      <p:ext uri="{BB962C8B-B14F-4D97-AF65-F5344CB8AC3E}">
        <p14:creationId xmlns:p14="http://schemas.microsoft.com/office/powerpoint/2010/main" val="860781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endParaRPr lang="de-DE" dirty="0"/>
          </a:p>
        </p:txBody>
      </p:sp>
      <p:sp>
        <p:nvSpPr>
          <p:cNvPr id="4" name="Foliennummernplatzhalter 3"/>
          <p:cNvSpPr>
            <a:spLocks noGrp="1"/>
          </p:cNvSpPr>
          <p:nvPr>
            <p:ph type="sldNum" sz="quarter" idx="5"/>
          </p:nvPr>
        </p:nvSpPr>
        <p:spPr/>
        <p:txBody>
          <a:bodyPr/>
          <a:lstStyle/>
          <a:p>
            <a:fld id="{D1E8B765-B975-4E98-92CF-4AAAD2E709DF}" type="slidenum">
              <a:rPr lang="de-DE" smtClean="0"/>
              <a:pPr/>
              <a:t>20</a:t>
            </a:fld>
            <a:endParaRPr lang="de-DE"/>
          </a:p>
        </p:txBody>
      </p:sp>
    </p:spTree>
    <p:extLst>
      <p:ext uri="{BB962C8B-B14F-4D97-AF65-F5344CB8AC3E}">
        <p14:creationId xmlns:p14="http://schemas.microsoft.com/office/powerpoint/2010/main" val="2714563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6928C-D356-C971-79CB-ADE317426D3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FBB918-5572-9792-CE52-50943B6946C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A1A7264-A473-9326-534B-F04EAA8F1B8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B2ECCB48-675D-3ED4-E54F-406E149BA77C}"/>
              </a:ext>
            </a:extLst>
          </p:cNvPr>
          <p:cNvSpPr>
            <a:spLocks noGrp="1"/>
          </p:cNvSpPr>
          <p:nvPr>
            <p:ph type="sldNum" sz="quarter" idx="5"/>
          </p:nvPr>
        </p:nvSpPr>
        <p:spPr/>
        <p:txBody>
          <a:bodyPr/>
          <a:lstStyle/>
          <a:p>
            <a:fld id="{D1E8B765-B975-4E98-92CF-4AAAD2E709DF}" type="slidenum">
              <a:rPr lang="de-DE" smtClean="0"/>
              <a:t>2</a:t>
            </a:fld>
            <a:endParaRPr lang="de-DE"/>
          </a:p>
        </p:txBody>
      </p:sp>
    </p:spTree>
    <p:extLst>
      <p:ext uri="{BB962C8B-B14F-4D97-AF65-F5344CB8AC3E}">
        <p14:creationId xmlns:p14="http://schemas.microsoft.com/office/powerpoint/2010/main" val="34746632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Auch wenn KWP im Konvoi erstellt wurde</a:t>
            </a:r>
          </a:p>
        </p:txBody>
      </p:sp>
      <p:sp>
        <p:nvSpPr>
          <p:cNvPr id="4" name="Foliennummernplatzhalter 3"/>
          <p:cNvSpPr>
            <a:spLocks noGrp="1"/>
          </p:cNvSpPr>
          <p:nvPr>
            <p:ph type="sldNum" sz="quarter" idx="5"/>
          </p:nvPr>
        </p:nvSpPr>
        <p:spPr/>
        <p:txBody>
          <a:bodyPr/>
          <a:lstStyle/>
          <a:p>
            <a:fld id="{D1E8B765-B975-4E98-92CF-4AAAD2E709DF}" type="slidenum">
              <a:rPr lang="de-DE" smtClean="0"/>
              <a:pPr/>
              <a:t>21</a:t>
            </a:fld>
            <a:endParaRPr lang="de-DE"/>
          </a:p>
        </p:txBody>
      </p:sp>
    </p:spTree>
    <p:extLst>
      <p:ext uri="{BB962C8B-B14F-4D97-AF65-F5344CB8AC3E}">
        <p14:creationId xmlns:p14="http://schemas.microsoft.com/office/powerpoint/2010/main" val="32512752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AF3B0-3FB0-AF62-BFEC-A6AF5322121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5439D19-45D6-DDEE-259C-FC199ECBC46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DC7BF9C-1FAE-1131-8CA9-5EADDB54AF9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0E669721-8687-CB64-2BBE-FDE9BA0C9412}"/>
              </a:ext>
            </a:extLst>
          </p:cNvPr>
          <p:cNvSpPr>
            <a:spLocks noGrp="1"/>
          </p:cNvSpPr>
          <p:nvPr>
            <p:ph type="sldNum" sz="quarter" idx="5"/>
          </p:nvPr>
        </p:nvSpPr>
        <p:spPr/>
        <p:txBody>
          <a:bodyPr/>
          <a:lstStyle/>
          <a:p>
            <a:fld id="{0B86E4A3-962F-4FF4-BA56-E298D7DC752F}" type="slidenum">
              <a:rPr lang="de-DE" smtClean="0"/>
              <a:t>22</a:t>
            </a:fld>
            <a:endParaRPr lang="de-DE"/>
          </a:p>
        </p:txBody>
      </p:sp>
    </p:spTree>
    <p:extLst>
      <p:ext uri="{BB962C8B-B14F-4D97-AF65-F5344CB8AC3E}">
        <p14:creationId xmlns:p14="http://schemas.microsoft.com/office/powerpoint/2010/main" val="41706255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23</a:t>
            </a:fld>
            <a:endParaRPr lang="de-DE"/>
          </a:p>
        </p:txBody>
      </p:sp>
    </p:spTree>
    <p:extLst>
      <p:ext uri="{BB962C8B-B14F-4D97-AF65-F5344CB8AC3E}">
        <p14:creationId xmlns:p14="http://schemas.microsoft.com/office/powerpoint/2010/main" val="3642068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2A461-7AAA-6224-2EE5-DC588FA8C70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3F974D0-9C4F-055D-EFA4-241A482F990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59F9142-BCA4-C6D0-1C39-952F20598C76}"/>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70F5F2BD-2401-2B77-EC5E-41F849D11B5E}"/>
              </a:ext>
            </a:extLst>
          </p:cNvPr>
          <p:cNvSpPr>
            <a:spLocks noGrp="1"/>
          </p:cNvSpPr>
          <p:nvPr>
            <p:ph type="sldNum" sz="quarter" idx="5"/>
          </p:nvPr>
        </p:nvSpPr>
        <p:spPr/>
        <p:txBody>
          <a:bodyPr/>
          <a:lstStyle/>
          <a:p>
            <a:fld id="{0B86E4A3-962F-4FF4-BA56-E298D7DC752F}" type="slidenum">
              <a:rPr lang="de-DE" smtClean="0"/>
              <a:t>24</a:t>
            </a:fld>
            <a:endParaRPr lang="de-DE"/>
          </a:p>
        </p:txBody>
      </p:sp>
    </p:spTree>
    <p:extLst>
      <p:ext uri="{BB962C8B-B14F-4D97-AF65-F5344CB8AC3E}">
        <p14:creationId xmlns:p14="http://schemas.microsoft.com/office/powerpoint/2010/main" val="4194594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Foliensatz ist umfassend, manche Folien sind alternativ gedacht – stellen sie sich ihren individuellen Vortrag zusammen</a:t>
            </a:r>
          </a:p>
        </p:txBody>
      </p:sp>
      <p:sp>
        <p:nvSpPr>
          <p:cNvPr id="4" name="Foliennummernplatzhalter 3"/>
          <p:cNvSpPr>
            <a:spLocks noGrp="1"/>
          </p:cNvSpPr>
          <p:nvPr>
            <p:ph type="sldNum" sz="quarter" idx="5"/>
          </p:nvPr>
        </p:nvSpPr>
        <p:spPr/>
        <p:txBody>
          <a:bodyPr/>
          <a:lstStyle/>
          <a:p>
            <a:fld id="{D1E8B765-B975-4E98-92CF-4AAAD2E709DF}" type="slidenum">
              <a:rPr lang="de-DE" smtClean="0"/>
              <a:t>3</a:t>
            </a:fld>
            <a:endParaRPr lang="de-DE"/>
          </a:p>
        </p:txBody>
      </p:sp>
    </p:spTree>
    <p:extLst>
      <p:ext uri="{BB962C8B-B14F-4D97-AF65-F5344CB8AC3E}">
        <p14:creationId xmlns:p14="http://schemas.microsoft.com/office/powerpoint/2010/main" val="164527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92152D-984F-DE63-B7C0-1D82F820F8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20FDD99-3DD5-12B7-D82E-B9AB615D52F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A3EF378-4109-F133-E1B9-CB230E4C479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FCBD60D-FAA9-FEEF-C607-86E90663DDEE}"/>
              </a:ext>
            </a:extLst>
          </p:cNvPr>
          <p:cNvSpPr>
            <a:spLocks noGrp="1"/>
          </p:cNvSpPr>
          <p:nvPr>
            <p:ph type="sldNum" sz="quarter" idx="5"/>
          </p:nvPr>
        </p:nvSpPr>
        <p:spPr/>
        <p:txBody>
          <a:bodyPr/>
          <a:lstStyle/>
          <a:p>
            <a:fld id="{0B86E4A3-962F-4FF4-BA56-E298D7DC752F}" type="slidenum">
              <a:rPr lang="de-DE" smtClean="0"/>
              <a:t>4</a:t>
            </a:fld>
            <a:endParaRPr lang="de-DE"/>
          </a:p>
        </p:txBody>
      </p:sp>
    </p:spTree>
    <p:extLst>
      <p:ext uri="{BB962C8B-B14F-4D97-AF65-F5344CB8AC3E}">
        <p14:creationId xmlns:p14="http://schemas.microsoft.com/office/powerpoint/2010/main" val="39560182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5</a:t>
            </a:fld>
            <a:endParaRPr lang="de-DE"/>
          </a:p>
        </p:txBody>
      </p:sp>
    </p:spTree>
    <p:extLst>
      <p:ext uri="{BB962C8B-B14F-4D97-AF65-F5344CB8AC3E}">
        <p14:creationId xmlns:p14="http://schemas.microsoft.com/office/powerpoint/2010/main" val="22620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E8B765-B975-4E98-92CF-4AAAD2E709DF}"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637303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7</a:t>
            </a:fld>
            <a:endParaRPr lang="de-DE"/>
          </a:p>
        </p:txBody>
      </p:sp>
    </p:spTree>
    <p:extLst>
      <p:ext uri="{BB962C8B-B14F-4D97-AF65-F5344CB8AC3E}">
        <p14:creationId xmlns:p14="http://schemas.microsoft.com/office/powerpoint/2010/main" val="2165464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Im Rahmen der KWP werden aktuelle und perspektivische Wärmebedarfe samt Einsparpotenzialen ermittelt und Potenziale für erneuerbare Wärmeerzeugung erhoben. Darauf aufbauend werden verschiedene Zielszenarien erstellt. Die verschiedenen Lösungsansätze werden abgewogen und schließlich konkrete Umsetzungsmaßnahmen geplant.</a:t>
            </a:r>
          </a:p>
          <a:p>
            <a:endParaRPr lang="de-DE" dirty="0"/>
          </a:p>
        </p:txBody>
      </p:sp>
      <p:sp>
        <p:nvSpPr>
          <p:cNvPr id="4" name="Foliennummernplatzhalter 3"/>
          <p:cNvSpPr>
            <a:spLocks noGrp="1"/>
          </p:cNvSpPr>
          <p:nvPr>
            <p:ph type="sldNum" sz="quarter" idx="10"/>
          </p:nvPr>
        </p:nvSpPr>
        <p:spPr/>
        <p:txBody>
          <a:bodyPr/>
          <a:lstStyle/>
          <a:p>
            <a:fld id="{D1E8B765-B975-4E98-92CF-4AAAD2E709DF}" type="slidenum">
              <a:rPr lang="de-DE" smtClean="0"/>
              <a:t>8</a:t>
            </a:fld>
            <a:endParaRPr lang="de-DE"/>
          </a:p>
        </p:txBody>
      </p:sp>
    </p:spTree>
    <p:extLst>
      <p:ext uri="{BB962C8B-B14F-4D97-AF65-F5344CB8AC3E}">
        <p14:creationId xmlns:p14="http://schemas.microsoft.com/office/powerpoint/2010/main" val="703679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DE70CDE-1365-458F-9014-3D190588DF6C}" type="slidenum">
              <a:rPr lang="de-DE" smtClean="0"/>
              <a:t>9</a:t>
            </a:fld>
            <a:endParaRPr lang="de-DE"/>
          </a:p>
        </p:txBody>
      </p:sp>
    </p:spTree>
    <p:extLst>
      <p:ext uri="{BB962C8B-B14F-4D97-AF65-F5344CB8AC3E}">
        <p14:creationId xmlns:p14="http://schemas.microsoft.com/office/powerpoint/2010/main" val="16627564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oleObject" Target="../embeddings/oleObject1.bin"/><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478AA527-6C10-F9ED-26DD-60BAE21B3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016"/>
            <a:ext cx="12192000" cy="6853968"/>
          </a:xfrm>
          <a:prstGeom prst="rect">
            <a:avLst/>
          </a:prstGeom>
        </p:spPr>
      </p:pic>
      <p:sp>
        <p:nvSpPr>
          <p:cNvPr id="7" name="Fußzeilenplatzhalter 4">
            <a:extLst>
              <a:ext uri="{FF2B5EF4-FFF2-40B4-BE49-F238E27FC236}">
                <a16:creationId xmlns:a16="http://schemas.microsoft.com/office/drawing/2014/main" id="{993A0F60-16EC-4D0B-A3AC-F365766C8665}"/>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000">
                <a:solidFill>
                  <a:schemeClr val="accent1"/>
                </a:solidFill>
                <a:latin typeface="Verdana" panose="020B0604030504040204" pitchFamily="34" charset="0"/>
                <a:ea typeface="Verdana" panose="020B0604030504040204" pitchFamily="34" charset="0"/>
              </a:defRPr>
            </a:lvl1pPr>
          </a:lstStyle>
          <a:p>
            <a:r>
              <a:rPr lang="de-DE" dirty="0"/>
              <a:t>Quelle:</a:t>
            </a:r>
          </a:p>
        </p:txBody>
      </p:sp>
      <p:sp>
        <p:nvSpPr>
          <p:cNvPr id="8" name="Foliennummernplatzhalter 5">
            <a:extLst>
              <a:ext uri="{FF2B5EF4-FFF2-40B4-BE49-F238E27FC236}">
                <a16:creationId xmlns:a16="http://schemas.microsoft.com/office/drawing/2014/main" id="{55386345-6FA3-4574-823E-254E527E89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accent1"/>
                </a:solidFill>
                <a:latin typeface="Verdana" panose="020B0604030504040204" pitchFamily="34" charset="0"/>
                <a:ea typeface="Verdana" panose="020B0604030504040204" pitchFamily="34" charset="0"/>
              </a:defRPr>
            </a:lvl1pPr>
          </a:lstStyle>
          <a:p>
            <a:r>
              <a:rPr lang="de-DE" dirty="0"/>
              <a:t>Seite </a:t>
            </a:r>
            <a:fld id="{DA5282DE-81DB-4D7F-80C7-75D8BC5C7ADB}" type="slidenum">
              <a:rPr lang="de-DE" smtClean="0"/>
              <a:pPr/>
              <a:t>‹Nr.›</a:t>
            </a:fld>
            <a:endParaRPr lang="de-DE" dirty="0"/>
          </a:p>
        </p:txBody>
      </p:sp>
      <p:sp>
        <p:nvSpPr>
          <p:cNvPr id="2" name="Titel 1">
            <a:extLst>
              <a:ext uri="{FF2B5EF4-FFF2-40B4-BE49-F238E27FC236}">
                <a16:creationId xmlns:a16="http://schemas.microsoft.com/office/drawing/2014/main" id="{B9EAF171-3452-4731-A443-AD458D344724}"/>
              </a:ext>
            </a:extLst>
          </p:cNvPr>
          <p:cNvSpPr>
            <a:spLocks noGrp="1"/>
          </p:cNvSpPr>
          <p:nvPr>
            <p:ph type="ctrTitle" hasCustomPrompt="1"/>
          </p:nvPr>
        </p:nvSpPr>
        <p:spPr>
          <a:xfrm>
            <a:off x="569501" y="1042153"/>
            <a:ext cx="9144000" cy="1959650"/>
          </a:xfrm>
          <a:prstGeom prst="rect">
            <a:avLst/>
          </a:prstGeom>
        </p:spPr>
        <p:txBody>
          <a:bodyPr anchor="t">
            <a:normAutofit/>
          </a:bodyPr>
          <a:lstStyle>
            <a:lvl1pPr algn="l">
              <a:defRPr sz="4000" b="1">
                <a:solidFill>
                  <a:schemeClr val="bg1"/>
                </a:solidFill>
              </a:defRPr>
            </a:lvl1pPr>
          </a:lstStyle>
          <a:p>
            <a:r>
              <a:rPr lang="de-DE" dirty="0"/>
              <a:t>Vortragstitel</a:t>
            </a:r>
          </a:p>
        </p:txBody>
      </p:sp>
      <p:sp>
        <p:nvSpPr>
          <p:cNvPr id="3" name="Untertitel 2">
            <a:extLst>
              <a:ext uri="{FF2B5EF4-FFF2-40B4-BE49-F238E27FC236}">
                <a16:creationId xmlns:a16="http://schemas.microsoft.com/office/drawing/2014/main" id="{AA3DDB8D-5B1B-4347-B41A-0E0BBBAFEA57}"/>
              </a:ext>
            </a:extLst>
          </p:cNvPr>
          <p:cNvSpPr>
            <a:spLocks noGrp="1"/>
          </p:cNvSpPr>
          <p:nvPr>
            <p:ph type="subTitle" idx="1" hasCustomPrompt="1"/>
          </p:nvPr>
        </p:nvSpPr>
        <p:spPr>
          <a:xfrm>
            <a:off x="569501" y="3156286"/>
            <a:ext cx="9144000" cy="516698"/>
          </a:xfrm>
          <a:prstGeom prst="rect">
            <a:avLst/>
          </a:prstGeom>
        </p:spPr>
        <p:txBody>
          <a:bodyPr/>
          <a:lstStyle>
            <a:lvl1pPr marL="0" indent="0" algn="l">
              <a:buNone/>
              <a:defRPr sz="2800" b="1">
                <a:solidFill>
                  <a:schemeClr val="bg1"/>
                </a:solidFill>
                <a:latin typeface="Verdana" panose="020B0604030504040204" pitchFamily="34" charset="0"/>
                <a:ea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Name, Zeit und Ort der Veranstaltung</a:t>
            </a:r>
          </a:p>
        </p:txBody>
      </p:sp>
      <p:sp>
        <p:nvSpPr>
          <p:cNvPr id="14" name="Rechteck 13">
            <a:extLst>
              <a:ext uri="{FF2B5EF4-FFF2-40B4-BE49-F238E27FC236}">
                <a16:creationId xmlns:a16="http://schemas.microsoft.com/office/drawing/2014/main" id="{54AC7D43-59D8-4381-A063-76B7B78ADD57}"/>
              </a:ext>
            </a:extLst>
          </p:cNvPr>
          <p:cNvSpPr/>
          <p:nvPr userDrawn="1"/>
        </p:nvSpPr>
        <p:spPr>
          <a:xfrm>
            <a:off x="0" y="4590261"/>
            <a:ext cx="12192000" cy="22677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a:extLst>
              <a:ext uri="{FF2B5EF4-FFF2-40B4-BE49-F238E27FC236}">
                <a16:creationId xmlns:a16="http://schemas.microsoft.com/office/drawing/2014/main" id="{0C1304B8-0108-45E1-8604-A3CECF03E8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63789" y="5139299"/>
            <a:ext cx="2491477" cy="1372254"/>
          </a:xfrm>
          <a:prstGeom prst="rect">
            <a:avLst/>
          </a:prstGeom>
        </p:spPr>
      </p:pic>
      <p:sp>
        <p:nvSpPr>
          <p:cNvPr id="24" name="Textplatzhalter 23">
            <a:extLst>
              <a:ext uri="{FF2B5EF4-FFF2-40B4-BE49-F238E27FC236}">
                <a16:creationId xmlns:a16="http://schemas.microsoft.com/office/drawing/2014/main" id="{DB1E5F59-BE40-4BE7-BB8A-ADD51DE400C9}"/>
              </a:ext>
            </a:extLst>
          </p:cNvPr>
          <p:cNvSpPr>
            <a:spLocks noGrp="1"/>
          </p:cNvSpPr>
          <p:nvPr>
            <p:ph type="body" sz="quarter" idx="10" hasCustomPrompt="1"/>
          </p:nvPr>
        </p:nvSpPr>
        <p:spPr>
          <a:xfrm>
            <a:off x="575036" y="3788945"/>
            <a:ext cx="9138465" cy="685355"/>
          </a:xfrm>
          <a:prstGeom prst="rect">
            <a:avLst/>
          </a:prstGeom>
        </p:spPr>
        <p:txBody>
          <a:bodyPr/>
          <a:lstStyle>
            <a:lvl1pPr marL="0" indent="0">
              <a:buNone/>
              <a:defRPr>
                <a:solidFill>
                  <a:schemeClr val="bg1"/>
                </a:solidFill>
                <a:latin typeface="Verdana" panose="020B0604030504040204" pitchFamily="34" charset="0"/>
                <a:ea typeface="Verdana" panose="020B0604030504040204" pitchFamily="34" charset="0"/>
              </a:defRPr>
            </a:lvl1pPr>
          </a:lstStyle>
          <a:p>
            <a:pPr lvl="0"/>
            <a:r>
              <a:rPr lang="de-DE" dirty="0"/>
              <a:t>Referent: Name</a:t>
            </a:r>
          </a:p>
        </p:txBody>
      </p:sp>
    </p:spTree>
    <p:extLst>
      <p:ext uri="{BB962C8B-B14F-4D97-AF65-F5344CB8AC3E}">
        <p14:creationId xmlns:p14="http://schemas.microsoft.com/office/powerpoint/2010/main" val="336911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Bilderrahmen">
    <p:spTree>
      <p:nvGrpSpPr>
        <p:cNvPr id="1" name=""/>
        <p:cNvGrpSpPr/>
        <p:nvPr/>
      </p:nvGrpSpPr>
      <p:grpSpPr>
        <a:xfrm>
          <a:off x="0" y="0"/>
          <a:ext cx="0" cy="0"/>
          <a:chOff x="0" y="0"/>
          <a:chExt cx="0" cy="0"/>
        </a:xfrm>
      </p:grpSpPr>
      <p:sp>
        <p:nvSpPr>
          <p:cNvPr id="8" name="Rechteck 1">
            <a:extLst>
              <a:ext uri="{FF2B5EF4-FFF2-40B4-BE49-F238E27FC236}">
                <a16:creationId xmlns:a16="http://schemas.microsoft.com/office/drawing/2014/main" id="{1027B745-523F-CE18-9D1E-79C0ECFBAB96}"/>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4C4E4B54-CB9A-ED21-A73A-34BCCA1B7F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
        <p:nvSpPr>
          <p:cNvPr id="4" name="Textplatzhalter 3">
            <a:extLst>
              <a:ext uri="{FF2B5EF4-FFF2-40B4-BE49-F238E27FC236}">
                <a16:creationId xmlns:a16="http://schemas.microsoft.com/office/drawing/2014/main" id="{BC97C49C-8EB6-A424-8145-956610CCC1D3}"/>
              </a:ext>
            </a:extLst>
          </p:cNvPr>
          <p:cNvSpPr>
            <a:spLocks noGrp="1"/>
          </p:cNvSpPr>
          <p:nvPr>
            <p:ph type="body" sz="quarter" idx="13" hasCustomPrompt="1"/>
          </p:nvPr>
        </p:nvSpPr>
        <p:spPr>
          <a:xfrm>
            <a:off x="581025" y="2990850"/>
            <a:ext cx="5114925" cy="2647950"/>
          </a:xfrm>
          <a:prstGeom prst="rect">
            <a:avLst/>
          </a:prstGeom>
        </p:spPr>
        <p:txBody>
          <a:bodyPr/>
          <a:lstStyle>
            <a:lvl1pPr marL="457200" indent="-457200">
              <a:buFont typeface="Arial" panose="020B0604020202020204" pitchFamily="34" charset="0"/>
              <a:buChar char="•"/>
              <a:defRPr sz="1600">
                <a:latin typeface="Verdana" panose="020B0604030504040204" pitchFamily="34" charset="0"/>
                <a:ea typeface="Verdana" panose="020B0604030504040204" pitchFamily="34" charset="0"/>
              </a:defRPr>
            </a:lvl1pPr>
          </a:lstStyle>
          <a:p>
            <a:pPr lvl="0"/>
            <a:r>
              <a:rPr lang="de-DE" dirty="0"/>
              <a:t>Aufbereitung und Auswertung unter verschiedenen Aspekten</a:t>
            </a:r>
          </a:p>
          <a:p>
            <a:pPr lvl="0"/>
            <a:r>
              <a:rPr lang="de-DE" dirty="0"/>
              <a:t>Erkennung von Mustern und Trends</a:t>
            </a:r>
          </a:p>
          <a:p>
            <a:pPr lvl="0"/>
            <a:r>
              <a:rPr lang="de-DE" dirty="0"/>
              <a:t>Basis für Zielgruppenmanagement schaffen</a:t>
            </a:r>
          </a:p>
        </p:txBody>
      </p:sp>
      <p:sp>
        <p:nvSpPr>
          <p:cNvPr id="2" name="Rechteck 1">
            <a:extLst>
              <a:ext uri="{FF2B5EF4-FFF2-40B4-BE49-F238E27FC236}">
                <a16:creationId xmlns:a16="http://schemas.microsoft.com/office/drawing/2014/main" id="{7E460A3F-8502-D5BD-0F29-B30976F93BFB}"/>
              </a:ext>
            </a:extLst>
          </p:cNvPr>
          <p:cNvSpPr/>
          <p:nvPr userDrawn="1"/>
        </p:nvSpPr>
        <p:spPr>
          <a:xfrm>
            <a:off x="6444269" y="1365048"/>
            <a:ext cx="5114925" cy="3848100"/>
          </a:xfrm>
          <a:prstGeom prst="rect">
            <a:avLst/>
          </a:prstGeom>
          <a:solidFill>
            <a:schemeClr val="accent1"/>
          </a:solidFill>
          <a:ln>
            <a:noFill/>
          </a:ln>
          <a:scene3d>
            <a:camera prst="orthographicFront"/>
            <a:lightRig rig="harsh" dir="t"/>
          </a:scene3d>
          <a:sp3d prstMaterial="plastic">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6">
            <a:extLst>
              <a:ext uri="{FF2B5EF4-FFF2-40B4-BE49-F238E27FC236}">
                <a16:creationId xmlns:a16="http://schemas.microsoft.com/office/drawing/2014/main" id="{A80EBB0B-F8BE-5A07-AA9D-4F9F5B52A0C9}"/>
              </a:ext>
            </a:extLst>
          </p:cNvPr>
          <p:cNvSpPr/>
          <p:nvPr userDrawn="1"/>
        </p:nvSpPr>
        <p:spPr>
          <a:xfrm>
            <a:off x="6544828" y="1447799"/>
            <a:ext cx="4904221" cy="3667126"/>
          </a:xfrm>
          <a:prstGeom prst="rect">
            <a:avLst/>
          </a:prstGeom>
          <a:solidFill>
            <a:schemeClr val="bg1"/>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Bildplatzhalter 14">
            <a:extLst>
              <a:ext uri="{FF2B5EF4-FFF2-40B4-BE49-F238E27FC236}">
                <a16:creationId xmlns:a16="http://schemas.microsoft.com/office/drawing/2014/main" id="{A7D66B6A-2577-86B0-BC1D-4C3F8B5CD03E}"/>
              </a:ext>
            </a:extLst>
          </p:cNvPr>
          <p:cNvSpPr>
            <a:spLocks noGrp="1"/>
          </p:cNvSpPr>
          <p:nvPr userDrawn="1">
            <p:ph type="pic" sz="quarter" idx="14"/>
          </p:nvPr>
        </p:nvSpPr>
        <p:spPr>
          <a:xfrm>
            <a:off x="6779833" y="1734621"/>
            <a:ext cx="4460821" cy="3142179"/>
          </a:xfrm>
          <a:prstGeom prst="rect">
            <a:avLst/>
          </a:prstGeom>
          <a:effectLst>
            <a:innerShdw blurRad="114300">
              <a:prstClr val="black"/>
            </a:innerShdw>
          </a:effectLst>
        </p:spPr>
        <p:txBody>
          <a:bodyPr/>
          <a:lstStyle/>
          <a:p>
            <a:endParaRPr lang="de-DE" dirty="0"/>
          </a:p>
        </p:txBody>
      </p:sp>
    </p:spTree>
    <p:extLst>
      <p:ext uri="{BB962C8B-B14F-4D97-AF65-F5344CB8AC3E}">
        <p14:creationId xmlns:p14="http://schemas.microsoft.com/office/powerpoint/2010/main" val="3094807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halte">
    <p:spTree>
      <p:nvGrpSpPr>
        <p:cNvPr id="1" name=""/>
        <p:cNvGrpSpPr/>
        <p:nvPr/>
      </p:nvGrpSpPr>
      <p:grpSpPr>
        <a:xfrm>
          <a:off x="0" y="0"/>
          <a:ext cx="0" cy="0"/>
          <a:chOff x="0" y="0"/>
          <a:chExt cx="0" cy="0"/>
        </a:xfrm>
      </p:grpSpPr>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4" name="Textplatzhalter 9">
            <a:extLst>
              <a:ext uri="{FF2B5EF4-FFF2-40B4-BE49-F238E27FC236}">
                <a16:creationId xmlns:a16="http://schemas.microsoft.com/office/drawing/2014/main" id="{F5932642-7F44-4566-AD90-0A0E4A0764CA}"/>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i="1">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6" name="Inhaltsplatzhalter 5">
            <a:extLst>
              <a:ext uri="{FF2B5EF4-FFF2-40B4-BE49-F238E27FC236}">
                <a16:creationId xmlns:a16="http://schemas.microsoft.com/office/drawing/2014/main" id="{6E7F4D7B-5844-49BC-B31A-3AD7E8D91846}"/>
              </a:ext>
            </a:extLst>
          </p:cNvPr>
          <p:cNvSpPr>
            <a:spLocks noGrp="1"/>
          </p:cNvSpPr>
          <p:nvPr>
            <p:ph sz="quarter" idx="15" hasCustomPrompt="1"/>
          </p:nvPr>
        </p:nvSpPr>
        <p:spPr>
          <a:xfrm>
            <a:off x="581026" y="2238375"/>
            <a:ext cx="8145880" cy="3881438"/>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5" name="Textplatzhalter 4">
            <a:extLst>
              <a:ext uri="{FF2B5EF4-FFF2-40B4-BE49-F238E27FC236}">
                <a16:creationId xmlns:a16="http://schemas.microsoft.com/office/drawing/2014/main" id="{AE7A0EEA-0092-4166-A405-DB525B5E154E}"/>
              </a:ext>
            </a:extLst>
          </p:cNvPr>
          <p:cNvSpPr>
            <a:spLocks noGrp="1"/>
          </p:cNvSpPr>
          <p:nvPr>
            <p:ph type="body" sz="quarter" idx="16" hasCustomPrompt="1"/>
          </p:nvPr>
        </p:nvSpPr>
        <p:spPr>
          <a:xfrm>
            <a:off x="8943474" y="2230438"/>
            <a:ext cx="2582779" cy="3889375"/>
          </a:xfrm>
          <a:prstGeom prst="rect">
            <a:avLst/>
          </a:prstGeom>
        </p:spPr>
        <p:txBody>
          <a:bodyPr/>
          <a:lstStyle>
            <a:lvl1pPr marL="0" indent="0">
              <a:lnSpc>
                <a:spcPts val="1900"/>
              </a:lnSpc>
              <a:buNone/>
              <a:defRPr sz="14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Beschreibung</a:t>
            </a:r>
          </a:p>
        </p:txBody>
      </p:sp>
      <p:sp>
        <p:nvSpPr>
          <p:cNvPr id="7" name="Rechteck 1">
            <a:extLst>
              <a:ext uri="{FF2B5EF4-FFF2-40B4-BE49-F238E27FC236}">
                <a16:creationId xmlns:a16="http://schemas.microsoft.com/office/drawing/2014/main" id="{F2456316-6AC0-087B-8E72-70043392DFFB}"/>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97E80571-3108-472B-9139-16CD557410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9" name="Textplatzhalter 5">
            <a:extLst>
              <a:ext uri="{FF2B5EF4-FFF2-40B4-BE49-F238E27FC236}">
                <a16:creationId xmlns:a16="http://schemas.microsoft.com/office/drawing/2014/main" id="{7F9FFAB6-C2BD-9B91-A7BA-9783D9E90581}"/>
              </a:ext>
            </a:extLst>
          </p:cNvPr>
          <p:cNvSpPr>
            <a:spLocks noGrp="1"/>
          </p:cNvSpPr>
          <p:nvPr>
            <p:ph type="body" sz="quarter" idx="17"/>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Tree>
    <p:extLst>
      <p:ext uri="{BB962C8B-B14F-4D97-AF65-F5344CB8AC3E}">
        <p14:creationId xmlns:p14="http://schemas.microsoft.com/office/powerpoint/2010/main" val="1197187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xen">
    <p:spTree>
      <p:nvGrpSpPr>
        <p:cNvPr id="1" name=""/>
        <p:cNvGrpSpPr/>
        <p:nvPr/>
      </p:nvGrpSpPr>
      <p:grpSpPr>
        <a:xfrm>
          <a:off x="0" y="0"/>
          <a:ext cx="0" cy="0"/>
          <a:chOff x="0" y="0"/>
          <a:chExt cx="0" cy="0"/>
        </a:xfrm>
      </p:grpSpPr>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7" name="Rechteck 1">
            <a:extLst>
              <a:ext uri="{FF2B5EF4-FFF2-40B4-BE49-F238E27FC236}">
                <a16:creationId xmlns:a16="http://schemas.microsoft.com/office/drawing/2014/main" id="{F2456316-6AC0-087B-8E72-70043392DFFB}"/>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97E80571-3108-472B-9139-16CD557410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9" name="Textplatzhalter 5">
            <a:extLst>
              <a:ext uri="{FF2B5EF4-FFF2-40B4-BE49-F238E27FC236}">
                <a16:creationId xmlns:a16="http://schemas.microsoft.com/office/drawing/2014/main" id="{05D4CF95-E98B-CAEC-0A1B-3F76A6938E9A}"/>
              </a:ext>
            </a:extLst>
          </p:cNvPr>
          <p:cNvSpPr>
            <a:spLocks noGrp="1"/>
          </p:cNvSpPr>
          <p:nvPr>
            <p:ph type="body" sz="quarter" idx="13" hasCustomPrompt="1"/>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sz="1800" b="0" i="0" u="none" strike="noStrike" baseline="0" dirty="0">
                <a:solidFill>
                  <a:srgbClr val="FFFFFF"/>
                </a:solidFill>
                <a:latin typeface="DINOT" panose="020B0504020101020102" pitchFamily="34" charset="0"/>
              </a:rPr>
              <a:t>2021 – Aufgabenschwerpunkte</a:t>
            </a:r>
            <a:endParaRPr lang="de-DE" dirty="0"/>
          </a:p>
        </p:txBody>
      </p:sp>
      <p:sp>
        <p:nvSpPr>
          <p:cNvPr id="10" name="Textplatzhalter 9">
            <a:extLst>
              <a:ext uri="{FF2B5EF4-FFF2-40B4-BE49-F238E27FC236}">
                <a16:creationId xmlns:a16="http://schemas.microsoft.com/office/drawing/2014/main" id="{84374466-7D8B-96AE-6537-DDD08C464140}"/>
              </a:ext>
            </a:extLst>
          </p:cNvPr>
          <p:cNvSpPr>
            <a:spLocks noGrp="1"/>
          </p:cNvSpPr>
          <p:nvPr>
            <p:ph type="body" sz="quarter" idx="14"/>
          </p:nvPr>
        </p:nvSpPr>
        <p:spPr>
          <a:xfrm>
            <a:off x="581025" y="2371725"/>
            <a:ext cx="5715000" cy="3971925"/>
          </a:xfrm>
          <a:prstGeom prst="rect">
            <a:avLst/>
          </a:prstGeom>
          <a:solidFill>
            <a:schemeClr val="accent3"/>
          </a:solidFill>
        </p:spPr>
        <p:txBody>
          <a:bodyPr lIns="360000" tIns="360000" rIns="360000" bIns="360000"/>
          <a:lstStyle>
            <a:lvl1pPr>
              <a:defRPr sz="1600">
                <a:solidFill>
                  <a:schemeClr val="tx1"/>
                </a:solidFill>
                <a:latin typeface="Verdana" panose="020B0604030504040204" pitchFamily="34" charset="0"/>
                <a:ea typeface="Verdana" panose="020B0604030504040204" pitchFamily="34" charset="0"/>
              </a:defRPr>
            </a:lvl1pPr>
            <a:lvl2pPr>
              <a:defRPr sz="1600">
                <a:solidFill>
                  <a:schemeClr val="tx1"/>
                </a:solidFill>
                <a:latin typeface="Verdana" panose="020B0604030504040204" pitchFamily="34" charset="0"/>
                <a:ea typeface="Verdana" panose="020B0604030504040204" pitchFamily="34" charset="0"/>
              </a:defRPr>
            </a:lvl2pPr>
            <a:lvl3pPr>
              <a:defRPr sz="1600">
                <a:solidFill>
                  <a:schemeClr val="tx1"/>
                </a:solidFill>
                <a:latin typeface="Verdana" panose="020B0604030504040204" pitchFamily="34" charset="0"/>
                <a:ea typeface="Verdana" panose="020B0604030504040204" pitchFamily="34" charset="0"/>
              </a:defRPr>
            </a:lvl3pPr>
            <a:lvl4pPr>
              <a:defRPr sz="1600">
                <a:solidFill>
                  <a:schemeClr val="tx1"/>
                </a:solidFill>
                <a:latin typeface="Verdana" panose="020B0604030504040204" pitchFamily="34" charset="0"/>
                <a:ea typeface="Verdana" panose="020B0604030504040204" pitchFamily="34" charset="0"/>
              </a:defRPr>
            </a:lvl4pPr>
            <a:lvl5pPr>
              <a:defRPr sz="1600">
                <a:solidFill>
                  <a:schemeClr val="tx1"/>
                </a:solidFill>
                <a:latin typeface="Verdana" panose="020B0604030504040204" pitchFamily="34" charset="0"/>
                <a:ea typeface="Verdana" panose="020B060403050404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2" name="Textplatzhalter 9">
            <a:extLst>
              <a:ext uri="{FF2B5EF4-FFF2-40B4-BE49-F238E27FC236}">
                <a16:creationId xmlns:a16="http://schemas.microsoft.com/office/drawing/2014/main" id="{25275BD9-4D4A-8C3B-A81F-1B1EBCD4A262}"/>
              </a:ext>
            </a:extLst>
          </p:cNvPr>
          <p:cNvSpPr>
            <a:spLocks noGrp="1"/>
          </p:cNvSpPr>
          <p:nvPr>
            <p:ph type="body" sz="quarter" idx="15"/>
          </p:nvPr>
        </p:nvSpPr>
        <p:spPr>
          <a:xfrm>
            <a:off x="6491894" y="2371725"/>
            <a:ext cx="5067300" cy="2028826"/>
          </a:xfrm>
          <a:prstGeom prst="rect">
            <a:avLst/>
          </a:prstGeom>
          <a:solidFill>
            <a:schemeClr val="accent1"/>
          </a:solidFill>
        </p:spPr>
        <p:txBody>
          <a:bodyPr lIns="360000" tIns="360000" rIns="360000" bIns="360000"/>
          <a:lstStyle>
            <a:lvl1pPr>
              <a:defRPr sz="1600">
                <a:solidFill>
                  <a:schemeClr val="tx1"/>
                </a:solidFill>
                <a:latin typeface="Verdana" panose="020B0604030504040204" pitchFamily="34" charset="0"/>
                <a:ea typeface="Verdana" panose="020B0604030504040204" pitchFamily="34" charset="0"/>
              </a:defRPr>
            </a:lvl1pPr>
            <a:lvl2pPr>
              <a:defRPr sz="1600">
                <a:solidFill>
                  <a:schemeClr val="tx1"/>
                </a:solidFill>
                <a:latin typeface="Verdana" panose="020B0604030504040204" pitchFamily="34" charset="0"/>
                <a:ea typeface="Verdana" panose="020B0604030504040204" pitchFamily="34" charset="0"/>
              </a:defRPr>
            </a:lvl2pPr>
            <a:lvl3pPr>
              <a:defRPr sz="1600">
                <a:solidFill>
                  <a:schemeClr val="tx1"/>
                </a:solidFill>
                <a:latin typeface="Verdana" panose="020B0604030504040204" pitchFamily="34" charset="0"/>
                <a:ea typeface="Verdana" panose="020B0604030504040204" pitchFamily="34" charset="0"/>
              </a:defRPr>
            </a:lvl3pPr>
            <a:lvl4pPr>
              <a:defRPr sz="1600">
                <a:solidFill>
                  <a:schemeClr val="tx1"/>
                </a:solidFill>
                <a:latin typeface="Verdana" panose="020B0604030504040204" pitchFamily="34" charset="0"/>
                <a:ea typeface="Verdana" panose="020B0604030504040204" pitchFamily="34" charset="0"/>
              </a:defRPr>
            </a:lvl4pPr>
            <a:lvl5pPr>
              <a:defRPr sz="1600">
                <a:solidFill>
                  <a:schemeClr val="tx1"/>
                </a:solidFill>
                <a:latin typeface="Verdana" panose="020B0604030504040204" pitchFamily="34" charset="0"/>
                <a:ea typeface="Verdana" panose="020B060403050404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3" name="Rechteck 12">
            <a:extLst>
              <a:ext uri="{FF2B5EF4-FFF2-40B4-BE49-F238E27FC236}">
                <a16:creationId xmlns:a16="http://schemas.microsoft.com/office/drawing/2014/main" id="{1170F581-3960-B0FD-2B05-CE05BEE23E3B}"/>
              </a:ext>
            </a:extLst>
          </p:cNvPr>
          <p:cNvSpPr/>
          <p:nvPr userDrawn="1"/>
        </p:nvSpPr>
        <p:spPr>
          <a:xfrm>
            <a:off x="6491894" y="4514850"/>
            <a:ext cx="5067301" cy="1828800"/>
          </a:xfrm>
          <a:prstGeom prst="rect">
            <a:avLst/>
          </a:prstGeom>
          <a:noFill/>
          <a:ln w="38100">
            <a:solidFill>
              <a:srgbClr val="82C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57508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Bilder">
    <p:spTree>
      <p:nvGrpSpPr>
        <p:cNvPr id="1" name=""/>
        <p:cNvGrpSpPr/>
        <p:nvPr/>
      </p:nvGrpSpPr>
      <p:grpSpPr>
        <a:xfrm>
          <a:off x="0" y="0"/>
          <a:ext cx="0" cy="0"/>
          <a:chOff x="0" y="0"/>
          <a:chExt cx="0" cy="0"/>
        </a:xfrm>
      </p:grpSpPr>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4" name="Textplatzhalter 9">
            <a:extLst>
              <a:ext uri="{FF2B5EF4-FFF2-40B4-BE49-F238E27FC236}">
                <a16:creationId xmlns:a16="http://schemas.microsoft.com/office/drawing/2014/main" id="{F5932642-7F44-4566-AD90-0A0E4A0764CA}"/>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i="1">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5" name="Textplatzhalter 4">
            <a:extLst>
              <a:ext uri="{FF2B5EF4-FFF2-40B4-BE49-F238E27FC236}">
                <a16:creationId xmlns:a16="http://schemas.microsoft.com/office/drawing/2014/main" id="{AE7A0EEA-0092-4166-A405-DB525B5E154E}"/>
              </a:ext>
            </a:extLst>
          </p:cNvPr>
          <p:cNvSpPr>
            <a:spLocks noGrp="1"/>
          </p:cNvSpPr>
          <p:nvPr>
            <p:ph type="body" sz="quarter" idx="16" hasCustomPrompt="1"/>
          </p:nvPr>
        </p:nvSpPr>
        <p:spPr>
          <a:xfrm>
            <a:off x="580959" y="5709571"/>
            <a:ext cx="3252788" cy="473075"/>
          </a:xfrm>
          <a:prstGeom prst="rect">
            <a:avLst/>
          </a:prstGeom>
        </p:spPr>
        <p:txBody>
          <a:bodyPr/>
          <a:lstStyle>
            <a:lvl1pPr marL="0" indent="0">
              <a:lnSpc>
                <a:spcPts val="1900"/>
              </a:lnSpc>
              <a:buNone/>
              <a:defRPr sz="14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Beschreibung</a:t>
            </a:r>
          </a:p>
        </p:txBody>
      </p:sp>
      <p:sp>
        <p:nvSpPr>
          <p:cNvPr id="7" name="Bildplatzhalter 6">
            <a:extLst>
              <a:ext uri="{FF2B5EF4-FFF2-40B4-BE49-F238E27FC236}">
                <a16:creationId xmlns:a16="http://schemas.microsoft.com/office/drawing/2014/main" id="{E819E8C6-A378-4FEA-BC3F-226F80624641}"/>
              </a:ext>
            </a:extLst>
          </p:cNvPr>
          <p:cNvSpPr>
            <a:spLocks noGrp="1"/>
          </p:cNvSpPr>
          <p:nvPr>
            <p:ph type="pic" sz="quarter" idx="17"/>
          </p:nvPr>
        </p:nvSpPr>
        <p:spPr>
          <a:xfrm>
            <a:off x="581025" y="2235577"/>
            <a:ext cx="3252788" cy="3408363"/>
          </a:xfrm>
          <a:prstGeom prst="rect">
            <a:avLst/>
          </a:prstGeom>
        </p:spPr>
        <p:txBody>
          <a:bodyPr/>
          <a:lstStyle>
            <a:lvl1pPr marL="0" indent="0">
              <a:buNone/>
              <a:defRPr/>
            </a:lvl1pPr>
          </a:lstStyle>
          <a:p>
            <a:endParaRPr lang="de-DE" dirty="0"/>
          </a:p>
        </p:txBody>
      </p:sp>
      <p:sp>
        <p:nvSpPr>
          <p:cNvPr id="8" name="Bildplatzhalter 6">
            <a:extLst>
              <a:ext uri="{FF2B5EF4-FFF2-40B4-BE49-F238E27FC236}">
                <a16:creationId xmlns:a16="http://schemas.microsoft.com/office/drawing/2014/main" id="{9B92AADB-8818-48E7-830A-D910FDB5D2C3}"/>
              </a:ext>
            </a:extLst>
          </p:cNvPr>
          <p:cNvSpPr>
            <a:spLocks noGrp="1"/>
          </p:cNvSpPr>
          <p:nvPr>
            <p:ph type="pic" sz="quarter" idx="18"/>
          </p:nvPr>
        </p:nvSpPr>
        <p:spPr>
          <a:xfrm>
            <a:off x="4078204" y="2235577"/>
            <a:ext cx="3252788" cy="3408363"/>
          </a:xfrm>
          <a:prstGeom prst="rect">
            <a:avLst/>
          </a:prstGeom>
        </p:spPr>
        <p:txBody>
          <a:bodyPr/>
          <a:lstStyle>
            <a:lvl1pPr marL="0" indent="0">
              <a:buNone/>
              <a:defRPr/>
            </a:lvl1pPr>
          </a:lstStyle>
          <a:p>
            <a:endParaRPr lang="de-DE" dirty="0"/>
          </a:p>
        </p:txBody>
      </p:sp>
      <p:sp>
        <p:nvSpPr>
          <p:cNvPr id="9" name="Bildplatzhalter 6">
            <a:extLst>
              <a:ext uri="{FF2B5EF4-FFF2-40B4-BE49-F238E27FC236}">
                <a16:creationId xmlns:a16="http://schemas.microsoft.com/office/drawing/2014/main" id="{EC5E5615-D01E-45EC-B5C0-CD8CA5587761}"/>
              </a:ext>
            </a:extLst>
          </p:cNvPr>
          <p:cNvSpPr>
            <a:spLocks noGrp="1"/>
          </p:cNvSpPr>
          <p:nvPr>
            <p:ph type="pic" sz="quarter" idx="19"/>
          </p:nvPr>
        </p:nvSpPr>
        <p:spPr>
          <a:xfrm>
            <a:off x="7575383" y="2235577"/>
            <a:ext cx="3252788" cy="3408363"/>
          </a:xfrm>
          <a:prstGeom prst="rect">
            <a:avLst/>
          </a:prstGeom>
        </p:spPr>
        <p:txBody>
          <a:bodyPr/>
          <a:lstStyle>
            <a:lvl1pPr marL="0" indent="0">
              <a:buNone/>
              <a:defRPr/>
            </a:lvl1pPr>
          </a:lstStyle>
          <a:p>
            <a:endParaRPr lang="de-DE" dirty="0"/>
          </a:p>
        </p:txBody>
      </p:sp>
      <p:sp>
        <p:nvSpPr>
          <p:cNvPr id="10" name="Textplatzhalter 4">
            <a:extLst>
              <a:ext uri="{FF2B5EF4-FFF2-40B4-BE49-F238E27FC236}">
                <a16:creationId xmlns:a16="http://schemas.microsoft.com/office/drawing/2014/main" id="{F5B0464C-71CA-48B1-A878-E3EE8A0191F6}"/>
              </a:ext>
            </a:extLst>
          </p:cNvPr>
          <p:cNvSpPr>
            <a:spLocks noGrp="1"/>
          </p:cNvSpPr>
          <p:nvPr>
            <p:ph type="body" sz="quarter" idx="20" hasCustomPrompt="1"/>
          </p:nvPr>
        </p:nvSpPr>
        <p:spPr>
          <a:xfrm>
            <a:off x="4078204" y="5709571"/>
            <a:ext cx="3252788" cy="473075"/>
          </a:xfrm>
          <a:prstGeom prst="rect">
            <a:avLst/>
          </a:prstGeom>
        </p:spPr>
        <p:txBody>
          <a:bodyPr/>
          <a:lstStyle>
            <a:lvl1pPr marL="0" indent="0">
              <a:lnSpc>
                <a:spcPts val="1900"/>
              </a:lnSpc>
              <a:buNone/>
              <a:defRPr sz="14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Beschreibung</a:t>
            </a:r>
          </a:p>
        </p:txBody>
      </p:sp>
      <p:sp>
        <p:nvSpPr>
          <p:cNvPr id="11" name="Textplatzhalter 4">
            <a:extLst>
              <a:ext uri="{FF2B5EF4-FFF2-40B4-BE49-F238E27FC236}">
                <a16:creationId xmlns:a16="http://schemas.microsoft.com/office/drawing/2014/main" id="{00396965-6868-40B3-8383-0C59613757D4}"/>
              </a:ext>
            </a:extLst>
          </p:cNvPr>
          <p:cNvSpPr>
            <a:spLocks noGrp="1"/>
          </p:cNvSpPr>
          <p:nvPr>
            <p:ph type="body" sz="quarter" idx="21" hasCustomPrompt="1"/>
          </p:nvPr>
        </p:nvSpPr>
        <p:spPr>
          <a:xfrm>
            <a:off x="7575383" y="5709571"/>
            <a:ext cx="3252788" cy="473075"/>
          </a:xfrm>
          <a:prstGeom prst="rect">
            <a:avLst/>
          </a:prstGeom>
        </p:spPr>
        <p:txBody>
          <a:bodyPr/>
          <a:lstStyle>
            <a:lvl1pPr marL="0" indent="0">
              <a:lnSpc>
                <a:spcPts val="1900"/>
              </a:lnSpc>
              <a:buNone/>
              <a:defRPr sz="14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Beschreibung</a:t>
            </a:r>
          </a:p>
        </p:txBody>
      </p:sp>
      <p:sp>
        <p:nvSpPr>
          <p:cNvPr id="12" name="Rechteck 1">
            <a:extLst>
              <a:ext uri="{FF2B5EF4-FFF2-40B4-BE49-F238E27FC236}">
                <a16:creationId xmlns:a16="http://schemas.microsoft.com/office/drawing/2014/main" id="{48946398-3851-4022-1F31-81200AE076CF}"/>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3" name="Grafik 12">
            <a:extLst>
              <a:ext uri="{FF2B5EF4-FFF2-40B4-BE49-F238E27FC236}">
                <a16:creationId xmlns:a16="http://schemas.microsoft.com/office/drawing/2014/main" id="{DB8645F4-D944-326C-1057-C2AD249100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14" name="Textplatzhalter 5">
            <a:extLst>
              <a:ext uri="{FF2B5EF4-FFF2-40B4-BE49-F238E27FC236}">
                <a16:creationId xmlns:a16="http://schemas.microsoft.com/office/drawing/2014/main" id="{6BC969E5-2623-7B02-C004-0437206DC0F3}"/>
              </a:ext>
            </a:extLst>
          </p:cNvPr>
          <p:cNvSpPr>
            <a:spLocks noGrp="1"/>
          </p:cNvSpPr>
          <p:nvPr>
            <p:ph type="body" sz="quarter" idx="22"/>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Tree>
    <p:extLst>
      <p:ext uri="{BB962C8B-B14F-4D97-AF65-F5344CB8AC3E}">
        <p14:creationId xmlns:p14="http://schemas.microsoft.com/office/powerpoint/2010/main" val="9435631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nde">
    <p:spTree>
      <p:nvGrpSpPr>
        <p:cNvPr id="1" name=""/>
        <p:cNvGrpSpPr/>
        <p:nvPr/>
      </p:nvGrpSpPr>
      <p:grpSpPr>
        <a:xfrm>
          <a:off x="0" y="0"/>
          <a:ext cx="0" cy="0"/>
          <a:chOff x="0" y="0"/>
          <a:chExt cx="0" cy="0"/>
        </a:xfrm>
      </p:grpSpPr>
      <p:sp>
        <p:nvSpPr>
          <p:cNvPr id="22" name="Rechteck 21">
            <a:extLst>
              <a:ext uri="{FF2B5EF4-FFF2-40B4-BE49-F238E27FC236}">
                <a16:creationId xmlns:a16="http://schemas.microsoft.com/office/drawing/2014/main" id="{2CEB3402-000A-413C-9CC2-C9B901C00040}"/>
              </a:ext>
            </a:extLst>
          </p:cNvPr>
          <p:cNvSpPr/>
          <p:nvPr userDrawn="1"/>
        </p:nvSpPr>
        <p:spPr>
          <a:xfrm>
            <a:off x="8219793" y="-24061"/>
            <a:ext cx="3949954" cy="6890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Fußzeilenplatzhalter 4">
            <a:extLst>
              <a:ext uri="{FF2B5EF4-FFF2-40B4-BE49-F238E27FC236}">
                <a16:creationId xmlns:a16="http://schemas.microsoft.com/office/drawing/2014/main" id="{993A0F60-16EC-4D0B-A3AC-F365766C8665}"/>
              </a:ext>
            </a:extLst>
          </p:cNvPr>
          <p:cNvSpPr>
            <a:spLocks noGrp="1"/>
          </p:cNvSpPr>
          <p:nvPr>
            <p:ph type="ftr" sz="quarter" idx="3"/>
          </p:nvPr>
        </p:nvSpPr>
        <p:spPr>
          <a:xfrm>
            <a:off x="838200" y="6356350"/>
            <a:ext cx="7315200" cy="365125"/>
          </a:xfrm>
          <a:prstGeom prst="rect">
            <a:avLst/>
          </a:prstGeom>
        </p:spPr>
        <p:txBody>
          <a:bodyPr vert="horz" lIns="91440" tIns="45720" rIns="91440" bIns="45720" rtlCol="0" anchor="ctr"/>
          <a:lstStyle>
            <a:lvl1pPr algn="l">
              <a:defRPr sz="1000">
                <a:solidFill>
                  <a:schemeClr val="accent1"/>
                </a:solidFill>
                <a:latin typeface="Verdana" panose="020B0604030504040204" pitchFamily="34" charset="0"/>
                <a:ea typeface="Verdana" panose="020B0604030504040204" pitchFamily="34" charset="0"/>
              </a:defRPr>
            </a:lvl1pPr>
          </a:lstStyle>
          <a:p>
            <a:r>
              <a:rPr lang="de-DE" dirty="0"/>
              <a:t>Quelle:</a:t>
            </a:r>
          </a:p>
        </p:txBody>
      </p:sp>
      <p:sp>
        <p:nvSpPr>
          <p:cNvPr id="8" name="Foliennummernplatzhalter 5">
            <a:extLst>
              <a:ext uri="{FF2B5EF4-FFF2-40B4-BE49-F238E27FC236}">
                <a16:creationId xmlns:a16="http://schemas.microsoft.com/office/drawing/2014/main" id="{55386345-6FA3-4574-823E-254E527E89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a:solidFill>
                  <a:schemeClr val="accent1"/>
                </a:solidFill>
                <a:latin typeface="Verdana" panose="020B0604030504040204" pitchFamily="34" charset="0"/>
                <a:ea typeface="Verdana" panose="020B0604030504040204" pitchFamily="34" charset="0"/>
              </a:defRPr>
            </a:lvl1pPr>
          </a:lstStyle>
          <a:p>
            <a:r>
              <a:rPr lang="de-DE" dirty="0"/>
              <a:t>Seite </a:t>
            </a:r>
            <a:fld id="{DA5282DE-81DB-4D7F-80C7-75D8BC5C7ADB}" type="slidenum">
              <a:rPr lang="de-DE" smtClean="0"/>
              <a:pPr/>
              <a:t>‹Nr.›</a:t>
            </a:fld>
            <a:endParaRPr lang="de-DE" dirty="0"/>
          </a:p>
        </p:txBody>
      </p:sp>
      <p:graphicFrame>
        <p:nvGraphicFramePr>
          <p:cNvPr id="3" name="Objekt 2">
            <a:extLst>
              <a:ext uri="{FF2B5EF4-FFF2-40B4-BE49-F238E27FC236}">
                <a16:creationId xmlns:a16="http://schemas.microsoft.com/office/drawing/2014/main" id="{CA611068-DFC4-499F-8ECB-4758649C10DF}"/>
              </a:ext>
            </a:extLst>
          </p:cNvPr>
          <p:cNvGraphicFramePr>
            <a:graphicFrameLocks noChangeAspect="1"/>
          </p:cNvGraphicFramePr>
          <p:nvPr userDrawn="1">
            <p:extLst>
              <p:ext uri="{D42A27DB-BD31-4B8C-83A1-F6EECF244321}">
                <p14:modId xmlns:p14="http://schemas.microsoft.com/office/powerpoint/2010/main" val="2365678106"/>
              </p:ext>
            </p:extLst>
          </p:nvPr>
        </p:nvGraphicFramePr>
        <p:xfrm>
          <a:off x="0" y="-19423"/>
          <a:ext cx="12192000" cy="2763672"/>
        </p:xfrm>
        <a:graphic>
          <a:graphicData uri="http://schemas.openxmlformats.org/presentationml/2006/ole">
            <mc:AlternateContent xmlns:mc="http://schemas.openxmlformats.org/markup-compatibility/2006">
              <mc:Choice xmlns:v="urn:schemas-microsoft-com:vml" Requires="v">
                <p:oleObj r:id="rId2" imgW="13587120" imgH="3085560" progId="">
                  <p:embed/>
                </p:oleObj>
              </mc:Choice>
              <mc:Fallback>
                <p:oleObj r:id="rId2" imgW="13587120" imgH="3085560" progId="">
                  <p:embed/>
                  <p:pic>
                    <p:nvPicPr>
                      <p:cNvPr id="3" name="Objekt 2">
                        <a:extLst>
                          <a:ext uri="{FF2B5EF4-FFF2-40B4-BE49-F238E27FC236}">
                            <a16:creationId xmlns:a16="http://schemas.microsoft.com/office/drawing/2014/main" id="{CA611068-DFC4-499F-8ECB-4758649C10DF}"/>
                          </a:ext>
                        </a:extLst>
                      </p:cNvPr>
                      <p:cNvPicPr/>
                      <p:nvPr/>
                    </p:nvPicPr>
                    <p:blipFill>
                      <a:blip r:embed="rId3"/>
                      <a:stretch>
                        <a:fillRect/>
                      </a:stretch>
                    </p:blipFill>
                    <p:spPr>
                      <a:xfrm>
                        <a:off x="0" y="-19423"/>
                        <a:ext cx="12192000" cy="2763672"/>
                      </a:xfrm>
                      <a:prstGeom prst="rect">
                        <a:avLst/>
                      </a:prstGeom>
                    </p:spPr>
                  </p:pic>
                </p:oleObj>
              </mc:Fallback>
            </mc:AlternateContent>
          </a:graphicData>
        </a:graphic>
      </p:graphicFrame>
      <p:sp>
        <p:nvSpPr>
          <p:cNvPr id="2" name="Titel 1">
            <a:extLst>
              <a:ext uri="{FF2B5EF4-FFF2-40B4-BE49-F238E27FC236}">
                <a16:creationId xmlns:a16="http://schemas.microsoft.com/office/drawing/2014/main" id="{B9EAF171-3452-4731-A443-AD458D344724}"/>
              </a:ext>
            </a:extLst>
          </p:cNvPr>
          <p:cNvSpPr>
            <a:spLocks noGrp="1"/>
          </p:cNvSpPr>
          <p:nvPr>
            <p:ph type="ctrTitle" hasCustomPrompt="1"/>
          </p:nvPr>
        </p:nvSpPr>
        <p:spPr>
          <a:xfrm>
            <a:off x="569501" y="1042153"/>
            <a:ext cx="9144000" cy="1959650"/>
          </a:xfrm>
          <a:prstGeom prst="rect">
            <a:avLst/>
          </a:prstGeom>
        </p:spPr>
        <p:txBody>
          <a:bodyPr anchor="t">
            <a:normAutofit/>
          </a:bodyPr>
          <a:lstStyle>
            <a:lvl1pPr algn="l">
              <a:defRPr sz="4000" b="1">
                <a:solidFill>
                  <a:schemeClr val="bg1"/>
                </a:solidFill>
              </a:defRPr>
            </a:lvl1pPr>
          </a:lstStyle>
          <a:p>
            <a:r>
              <a:rPr lang="de-DE" dirty="0"/>
              <a:t>Vielen Dank</a:t>
            </a:r>
            <a:br>
              <a:rPr lang="de-DE" dirty="0"/>
            </a:br>
            <a:r>
              <a:rPr lang="de-DE" dirty="0"/>
              <a:t>für Ihre Aufmerksamkeit</a:t>
            </a:r>
          </a:p>
        </p:txBody>
      </p:sp>
      <p:sp>
        <p:nvSpPr>
          <p:cNvPr id="14" name="Rechteck 13">
            <a:extLst>
              <a:ext uri="{FF2B5EF4-FFF2-40B4-BE49-F238E27FC236}">
                <a16:creationId xmlns:a16="http://schemas.microsoft.com/office/drawing/2014/main" id="{54AC7D43-59D8-4381-A063-76B7B78ADD57}"/>
              </a:ext>
            </a:extLst>
          </p:cNvPr>
          <p:cNvSpPr/>
          <p:nvPr userDrawn="1"/>
        </p:nvSpPr>
        <p:spPr>
          <a:xfrm>
            <a:off x="0" y="2613890"/>
            <a:ext cx="12169748" cy="42441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platzhalter 4">
            <a:extLst>
              <a:ext uri="{FF2B5EF4-FFF2-40B4-BE49-F238E27FC236}">
                <a16:creationId xmlns:a16="http://schemas.microsoft.com/office/drawing/2014/main" id="{4FF2EF32-C3FA-44BC-8DED-97E3250386B1}"/>
              </a:ext>
            </a:extLst>
          </p:cNvPr>
          <p:cNvSpPr>
            <a:spLocks noGrp="1"/>
          </p:cNvSpPr>
          <p:nvPr>
            <p:ph type="body" sz="quarter" idx="10" hasCustomPrompt="1"/>
          </p:nvPr>
        </p:nvSpPr>
        <p:spPr>
          <a:xfrm>
            <a:off x="569913" y="3001963"/>
            <a:ext cx="8172450" cy="3086966"/>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Referent: Silvio </a:t>
            </a:r>
            <a:r>
              <a:rPr lang="de-DE" dirty="0" err="1"/>
              <a:t>Sehrklug</a:t>
            </a:r>
            <a:endParaRPr lang="de-DE" dirty="0"/>
          </a:p>
          <a:p>
            <a:pPr lvl="0"/>
            <a:endParaRPr lang="de-DE" dirty="0"/>
          </a:p>
          <a:p>
            <a:pPr lvl="0"/>
            <a:r>
              <a:rPr lang="de-DE" dirty="0"/>
              <a:t>Sächsische Energieagentur – SAENA GmbH</a:t>
            </a:r>
            <a:br>
              <a:rPr lang="de-DE" dirty="0"/>
            </a:br>
            <a:r>
              <a:rPr lang="de-DE" dirty="0"/>
              <a:t>Telefon: 0351 - 4910 31..</a:t>
            </a:r>
            <a:br>
              <a:rPr lang="de-DE" dirty="0"/>
            </a:br>
            <a:r>
              <a:rPr lang="de-DE" dirty="0"/>
              <a:t>Fax: 0351 - 4910 3155</a:t>
            </a:r>
            <a:br>
              <a:rPr lang="de-DE" dirty="0"/>
            </a:br>
            <a:r>
              <a:rPr lang="de-DE" dirty="0"/>
              <a:t>E-Mail: name@saena.de</a:t>
            </a:r>
            <a:br>
              <a:rPr lang="de-DE" dirty="0"/>
            </a:br>
            <a:r>
              <a:rPr lang="de-DE" dirty="0"/>
              <a:t>Internet: www.saena.de</a:t>
            </a:r>
          </a:p>
          <a:p>
            <a:pPr lvl="0"/>
            <a:endParaRPr lang="de-DE" dirty="0"/>
          </a:p>
          <a:p>
            <a:pPr lvl="0"/>
            <a:endParaRPr lang="de-DE" dirty="0"/>
          </a:p>
        </p:txBody>
      </p:sp>
      <p:pic>
        <p:nvPicPr>
          <p:cNvPr id="13" name="Grafik 12">
            <a:extLst>
              <a:ext uri="{FF2B5EF4-FFF2-40B4-BE49-F238E27FC236}">
                <a16:creationId xmlns:a16="http://schemas.microsoft.com/office/drawing/2014/main" id="{0C1304B8-0108-45E1-8604-A3CECF03E82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63789" y="5139299"/>
            <a:ext cx="2491477" cy="1372254"/>
          </a:xfrm>
          <a:prstGeom prst="rect">
            <a:avLst/>
          </a:prstGeom>
        </p:spPr>
      </p:pic>
    </p:spTree>
    <p:extLst>
      <p:ext uri="{BB962C8B-B14F-4D97-AF65-F5344CB8AC3E}">
        <p14:creationId xmlns:p14="http://schemas.microsoft.com/office/powerpoint/2010/main" val="1613341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ext">
    <p:spTree>
      <p:nvGrpSpPr>
        <p:cNvPr id="1" name=""/>
        <p:cNvGrpSpPr/>
        <p:nvPr/>
      </p:nvGrpSpPr>
      <p:grpSpPr>
        <a:xfrm>
          <a:off x="0" y="0"/>
          <a:ext cx="0" cy="0"/>
          <a:chOff x="0" y="0"/>
          <a:chExt cx="0" cy="0"/>
        </a:xfrm>
      </p:grpSpPr>
      <p:sp>
        <p:nvSpPr>
          <p:cNvPr id="12" name="Textplatzhalter 7">
            <a:extLst>
              <a:ext uri="{FF2B5EF4-FFF2-40B4-BE49-F238E27FC236}">
                <a16:creationId xmlns:a16="http://schemas.microsoft.com/office/drawing/2014/main" id="{16E0708A-0ED8-493A-B1A6-EB6E00BC357C}"/>
              </a:ext>
            </a:extLst>
          </p:cNvPr>
          <p:cNvSpPr>
            <a:spLocks noGrp="1"/>
          </p:cNvSpPr>
          <p:nvPr>
            <p:ph type="body" sz="quarter" idx="13" hasCustomPrompt="1"/>
          </p:nvPr>
        </p:nvSpPr>
        <p:spPr>
          <a:xfrm>
            <a:off x="580960" y="2022764"/>
            <a:ext cx="9902556" cy="4097049"/>
          </a:xfrm>
          <a:prstGeom prst="rect">
            <a:avLst/>
          </a:prstGeom>
        </p:spPr>
        <p:txBody>
          <a:bodyPr/>
          <a:lstStyle>
            <a:lvl1pPr marL="0" indent="0">
              <a:lnSpc>
                <a:spcPts val="2800"/>
              </a:lnSpc>
              <a:spcBef>
                <a:spcPts val="0"/>
              </a:spcBef>
              <a:spcAft>
                <a:spcPts val="1000"/>
              </a:spcAft>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580960" y="893763"/>
            <a:ext cx="9902556" cy="956175"/>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10" name="Textplatzhalter 9">
            <a:extLst>
              <a:ext uri="{FF2B5EF4-FFF2-40B4-BE49-F238E27FC236}">
                <a16:creationId xmlns:a16="http://schemas.microsoft.com/office/drawing/2014/main" id="{4B6C8639-550A-4A17-B5D0-9D6C263C87A1}"/>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b="0" i="1" baseline="0">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Tree>
    <p:extLst>
      <p:ext uri="{BB962C8B-B14F-4D97-AF65-F5344CB8AC3E}">
        <p14:creationId xmlns:p14="http://schemas.microsoft.com/office/powerpoint/2010/main" val="1182543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4_Text">
    <p:spTree>
      <p:nvGrpSpPr>
        <p:cNvPr id="1" name=""/>
        <p:cNvGrpSpPr/>
        <p:nvPr/>
      </p:nvGrpSpPr>
      <p:grpSpPr>
        <a:xfrm>
          <a:off x="0" y="0"/>
          <a:ext cx="0" cy="0"/>
          <a:chOff x="0" y="0"/>
          <a:chExt cx="0" cy="0"/>
        </a:xfrm>
      </p:grpSpPr>
      <p:sp>
        <p:nvSpPr>
          <p:cNvPr id="12" name="Textplatzhalter 7">
            <a:extLst>
              <a:ext uri="{FF2B5EF4-FFF2-40B4-BE49-F238E27FC236}">
                <a16:creationId xmlns:a16="http://schemas.microsoft.com/office/drawing/2014/main" id="{16E0708A-0ED8-493A-B1A6-EB6E00BC357C}"/>
              </a:ext>
            </a:extLst>
          </p:cNvPr>
          <p:cNvSpPr>
            <a:spLocks noGrp="1"/>
          </p:cNvSpPr>
          <p:nvPr>
            <p:ph type="body" sz="quarter" idx="13" hasCustomPrompt="1"/>
          </p:nvPr>
        </p:nvSpPr>
        <p:spPr>
          <a:xfrm>
            <a:off x="580960" y="2022764"/>
            <a:ext cx="9902556" cy="4097049"/>
          </a:xfrm>
          <a:prstGeom prst="rect">
            <a:avLst/>
          </a:prstGeom>
        </p:spPr>
        <p:txBody>
          <a:bodyPr/>
          <a:lstStyle>
            <a:lvl1pPr marL="0" indent="0">
              <a:lnSpc>
                <a:spcPts val="2800"/>
              </a:lnSpc>
              <a:spcBef>
                <a:spcPts val="0"/>
              </a:spcBef>
              <a:spcAft>
                <a:spcPts val="1000"/>
              </a:spcAft>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580960" y="893763"/>
            <a:ext cx="9902556" cy="956175"/>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10" name="Textplatzhalter 9">
            <a:extLst>
              <a:ext uri="{FF2B5EF4-FFF2-40B4-BE49-F238E27FC236}">
                <a16:creationId xmlns:a16="http://schemas.microsoft.com/office/drawing/2014/main" id="{4B6C8639-550A-4A17-B5D0-9D6C263C87A1}"/>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b="0" i="1" baseline="0">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Tree>
    <p:extLst>
      <p:ext uri="{BB962C8B-B14F-4D97-AF65-F5344CB8AC3E}">
        <p14:creationId xmlns:p14="http://schemas.microsoft.com/office/powerpoint/2010/main" val="2449987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215" y="274954"/>
            <a:ext cx="10973571" cy="1143000"/>
          </a:xfrm>
          <a:prstGeom prst="rect">
            <a:avLst/>
          </a:prstGeom>
        </p:spPr>
        <p:txBody>
          <a:bodyPr/>
          <a:lstStyle/>
          <a:p>
            <a:r>
              <a:rPr lang="de-DE"/>
              <a:t>Titelmasterformat durch Klicken bearbeiten</a:t>
            </a:r>
          </a:p>
        </p:txBody>
      </p:sp>
      <p:sp>
        <p:nvSpPr>
          <p:cNvPr id="3" name="Inhaltsplatzhalter 2"/>
          <p:cNvSpPr>
            <a:spLocks noGrp="1"/>
          </p:cNvSpPr>
          <p:nvPr>
            <p:ph idx="1"/>
          </p:nvPr>
        </p:nvSpPr>
        <p:spPr>
          <a:xfrm>
            <a:off x="609215" y="1600776"/>
            <a:ext cx="10973571" cy="4525935"/>
          </a:xfrm>
          <a:prstGeom prst="rect">
            <a:avLst/>
          </a:prstGeom>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3669732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Zweispaltig">
    <p:spTree>
      <p:nvGrpSpPr>
        <p:cNvPr id="1" name=""/>
        <p:cNvGrpSpPr/>
        <p:nvPr/>
      </p:nvGrpSpPr>
      <p:grpSpPr>
        <a:xfrm>
          <a:off x="0" y="0"/>
          <a:ext cx="0" cy="0"/>
          <a:chOff x="0" y="0"/>
          <a:chExt cx="0" cy="0"/>
        </a:xfrm>
      </p:grpSpPr>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hasCustomPrompt="1"/>
          </p:nvPr>
        </p:nvSpPr>
        <p:spPr>
          <a:xfrm>
            <a:off x="580960" y="893763"/>
            <a:ext cx="9902556" cy="956175"/>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4" name="Textplatzhalter 9">
            <a:extLst>
              <a:ext uri="{FF2B5EF4-FFF2-40B4-BE49-F238E27FC236}">
                <a16:creationId xmlns:a16="http://schemas.microsoft.com/office/drawing/2014/main" id="{F5932642-7F44-4566-AD90-0A0E4A0764CA}"/>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i="1">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6" name="Inhaltsplatzhalter 5">
            <a:extLst>
              <a:ext uri="{FF2B5EF4-FFF2-40B4-BE49-F238E27FC236}">
                <a16:creationId xmlns:a16="http://schemas.microsoft.com/office/drawing/2014/main" id="{6E7F4D7B-5844-49BC-B31A-3AD7E8D91846}"/>
              </a:ext>
            </a:extLst>
          </p:cNvPr>
          <p:cNvSpPr>
            <a:spLocks noGrp="1"/>
          </p:cNvSpPr>
          <p:nvPr>
            <p:ph sz="quarter" idx="15" hasCustomPrompt="1"/>
          </p:nvPr>
        </p:nvSpPr>
        <p:spPr>
          <a:xfrm>
            <a:off x="581025" y="2022764"/>
            <a:ext cx="4721225" cy="4097049"/>
          </a:xfrm>
          <a:prstGeom prst="rect">
            <a:avLst/>
          </a:prstGeom>
        </p:spPr>
        <p:txBody>
          <a:bodyPr/>
          <a:lstStyle>
            <a:lvl1pPr marL="0" indent="0">
              <a:lnSpc>
                <a:spcPts val="2800"/>
              </a:lnSpc>
              <a:spcBef>
                <a:spcPts val="0"/>
              </a:spcBef>
              <a:spcAft>
                <a:spcPts val="1000"/>
              </a:spcAft>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7" name="Inhaltsplatzhalter 5">
            <a:extLst>
              <a:ext uri="{FF2B5EF4-FFF2-40B4-BE49-F238E27FC236}">
                <a16:creationId xmlns:a16="http://schemas.microsoft.com/office/drawing/2014/main" id="{C0475A76-5E59-4135-80DB-5ABD78AB61FC}"/>
              </a:ext>
            </a:extLst>
          </p:cNvPr>
          <p:cNvSpPr>
            <a:spLocks noGrp="1"/>
          </p:cNvSpPr>
          <p:nvPr>
            <p:ph sz="quarter" idx="16" hasCustomPrompt="1"/>
          </p:nvPr>
        </p:nvSpPr>
        <p:spPr>
          <a:xfrm>
            <a:off x="5762291" y="2022764"/>
            <a:ext cx="4721225" cy="4097049"/>
          </a:xfrm>
          <a:prstGeom prst="rect">
            <a:avLst/>
          </a:prstGeom>
        </p:spPr>
        <p:txBody>
          <a:bodyPr/>
          <a:lstStyle>
            <a:lvl1pPr marL="0" indent="0">
              <a:lnSpc>
                <a:spcPts val="2800"/>
              </a:lnSpc>
              <a:spcBef>
                <a:spcPts val="0"/>
              </a:spcBef>
              <a:spcAft>
                <a:spcPts val="1000"/>
              </a:spcAft>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Tree>
    <p:extLst>
      <p:ext uri="{BB962C8B-B14F-4D97-AF65-F5344CB8AC3E}">
        <p14:creationId xmlns:p14="http://schemas.microsoft.com/office/powerpoint/2010/main" val="2018444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Text">
    <p:spTree>
      <p:nvGrpSpPr>
        <p:cNvPr id="1" name=""/>
        <p:cNvGrpSpPr/>
        <p:nvPr/>
      </p:nvGrpSpPr>
      <p:grpSpPr>
        <a:xfrm>
          <a:off x="0" y="0"/>
          <a:ext cx="0" cy="0"/>
          <a:chOff x="0" y="0"/>
          <a:chExt cx="0" cy="0"/>
        </a:xfrm>
      </p:grpSpPr>
      <p:pic>
        <p:nvPicPr>
          <p:cNvPr id="3" name="Grafik 2" descr="Ein Bild, das Pfeil enthält.&#10;&#10;Automatisch generierte Beschreibung">
            <a:extLst>
              <a:ext uri="{FF2B5EF4-FFF2-40B4-BE49-F238E27FC236}">
                <a16:creationId xmlns:a16="http://schemas.microsoft.com/office/drawing/2014/main" id="{746E63D1-19DA-A182-8009-570EBBE39D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016"/>
            <a:ext cx="12192000" cy="6853968"/>
          </a:xfrm>
          <a:prstGeom prst="rect">
            <a:avLst/>
          </a:prstGeom>
        </p:spPr>
      </p:pic>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10" name="Textplatzhalter 9">
            <a:extLst>
              <a:ext uri="{FF2B5EF4-FFF2-40B4-BE49-F238E27FC236}">
                <a16:creationId xmlns:a16="http://schemas.microsoft.com/office/drawing/2014/main" id="{4B6C8639-550A-4A17-B5D0-9D6C263C87A1}"/>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b="0" i="1" baseline="0">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12" name="Textplatzhalter 7">
            <a:extLst>
              <a:ext uri="{FF2B5EF4-FFF2-40B4-BE49-F238E27FC236}">
                <a16:creationId xmlns:a16="http://schemas.microsoft.com/office/drawing/2014/main" id="{16E0708A-0ED8-493A-B1A6-EB6E00BC357C}"/>
              </a:ext>
            </a:extLst>
          </p:cNvPr>
          <p:cNvSpPr>
            <a:spLocks noGrp="1"/>
          </p:cNvSpPr>
          <p:nvPr>
            <p:ph type="body" sz="quarter" idx="13" hasCustomPrompt="1"/>
          </p:nvPr>
        </p:nvSpPr>
        <p:spPr>
          <a:xfrm>
            <a:off x="580960" y="2238375"/>
            <a:ext cx="9902556" cy="3881438"/>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7" name="Rechteck 1">
            <a:extLst>
              <a:ext uri="{FF2B5EF4-FFF2-40B4-BE49-F238E27FC236}">
                <a16:creationId xmlns:a16="http://schemas.microsoft.com/office/drawing/2014/main" id="{30A56421-06B5-F07B-DCD4-FB2DF87DD241}"/>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2644DE8B-9DB5-C5E8-4448-B1B9152888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9" name="Textplatzhalter 5">
            <a:extLst>
              <a:ext uri="{FF2B5EF4-FFF2-40B4-BE49-F238E27FC236}">
                <a16:creationId xmlns:a16="http://schemas.microsoft.com/office/drawing/2014/main" id="{1738E7A6-8EFD-028E-1E16-B203952AD70B}"/>
              </a:ext>
            </a:extLst>
          </p:cNvPr>
          <p:cNvSpPr>
            <a:spLocks noGrp="1"/>
          </p:cNvSpPr>
          <p:nvPr>
            <p:ph type="body" sz="quarter" idx="15"/>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Tree>
    <p:extLst>
      <p:ext uri="{BB962C8B-B14F-4D97-AF65-F5344CB8AC3E}">
        <p14:creationId xmlns:p14="http://schemas.microsoft.com/office/powerpoint/2010/main" val="3954385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rennerfolie">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20A6E2B8-089A-EE76-0304-56D4B7681AC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016"/>
            <a:ext cx="12192000" cy="6853968"/>
          </a:xfrm>
          <a:prstGeom prst="rect">
            <a:avLst/>
          </a:prstGeom>
        </p:spPr>
      </p:pic>
      <p:sp>
        <p:nvSpPr>
          <p:cNvPr id="2" name="Titel 1">
            <a:extLst>
              <a:ext uri="{FF2B5EF4-FFF2-40B4-BE49-F238E27FC236}">
                <a16:creationId xmlns:a16="http://schemas.microsoft.com/office/drawing/2014/main" id="{B9EAF171-3452-4731-A443-AD458D344724}"/>
              </a:ext>
            </a:extLst>
          </p:cNvPr>
          <p:cNvSpPr>
            <a:spLocks noGrp="1"/>
          </p:cNvSpPr>
          <p:nvPr>
            <p:ph type="ctrTitle" hasCustomPrompt="1"/>
          </p:nvPr>
        </p:nvSpPr>
        <p:spPr>
          <a:xfrm>
            <a:off x="882321" y="2923382"/>
            <a:ext cx="10740183" cy="1011236"/>
          </a:xfrm>
          <a:prstGeom prst="rect">
            <a:avLst/>
          </a:prstGeom>
        </p:spPr>
        <p:txBody>
          <a:bodyPr anchor="t">
            <a:normAutofit/>
          </a:bodyPr>
          <a:lstStyle>
            <a:lvl1pPr algn="l">
              <a:defRPr sz="4000" b="0">
                <a:solidFill>
                  <a:schemeClr val="bg1"/>
                </a:solidFill>
              </a:defRPr>
            </a:lvl1pPr>
          </a:lstStyle>
          <a:p>
            <a:r>
              <a:rPr lang="de-DE" dirty="0"/>
              <a:t>Vielen Dank für Ihre Aufmerksamkeit.</a:t>
            </a:r>
          </a:p>
        </p:txBody>
      </p:sp>
    </p:spTree>
    <p:extLst>
      <p:ext uri="{BB962C8B-B14F-4D97-AF65-F5344CB8AC3E}">
        <p14:creationId xmlns:p14="http://schemas.microsoft.com/office/powerpoint/2010/main" val="343490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pic>
        <p:nvPicPr>
          <p:cNvPr id="3" name="Grafik 2" descr="Ein Bild, das Pfeil enthält.&#10;&#10;Automatisch generierte Beschreibung">
            <a:extLst>
              <a:ext uri="{FF2B5EF4-FFF2-40B4-BE49-F238E27FC236}">
                <a16:creationId xmlns:a16="http://schemas.microsoft.com/office/drawing/2014/main" id="{746E63D1-19DA-A182-8009-570EBBE39D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593" y="129795"/>
            <a:ext cx="12192000" cy="6853968"/>
          </a:xfrm>
          <a:prstGeom prst="rect">
            <a:avLst/>
          </a:prstGeom>
        </p:spPr>
      </p:pic>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AGENDA</a:t>
            </a:r>
          </a:p>
        </p:txBody>
      </p:sp>
      <p:sp>
        <p:nvSpPr>
          <p:cNvPr id="10" name="Textplatzhalter 9">
            <a:extLst>
              <a:ext uri="{FF2B5EF4-FFF2-40B4-BE49-F238E27FC236}">
                <a16:creationId xmlns:a16="http://schemas.microsoft.com/office/drawing/2014/main" id="{4B6C8639-550A-4A17-B5D0-9D6C263C87A1}"/>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b="0" i="1" baseline="0">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12" name="Textplatzhalter 7">
            <a:extLst>
              <a:ext uri="{FF2B5EF4-FFF2-40B4-BE49-F238E27FC236}">
                <a16:creationId xmlns:a16="http://schemas.microsoft.com/office/drawing/2014/main" id="{16E0708A-0ED8-493A-B1A6-EB6E00BC357C}"/>
              </a:ext>
            </a:extLst>
          </p:cNvPr>
          <p:cNvSpPr>
            <a:spLocks noGrp="1"/>
          </p:cNvSpPr>
          <p:nvPr>
            <p:ph type="body" sz="quarter" idx="13" hasCustomPrompt="1"/>
          </p:nvPr>
        </p:nvSpPr>
        <p:spPr>
          <a:xfrm>
            <a:off x="580960" y="2238375"/>
            <a:ext cx="6830493" cy="3881438"/>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7" name="Rechteck 1">
            <a:extLst>
              <a:ext uri="{FF2B5EF4-FFF2-40B4-BE49-F238E27FC236}">
                <a16:creationId xmlns:a16="http://schemas.microsoft.com/office/drawing/2014/main" id="{30A56421-06B5-F07B-DCD4-FB2DF87DD241}"/>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2644DE8B-9DB5-C5E8-4448-B1B9152888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9" name="Textplatzhalter 5">
            <a:extLst>
              <a:ext uri="{FF2B5EF4-FFF2-40B4-BE49-F238E27FC236}">
                <a16:creationId xmlns:a16="http://schemas.microsoft.com/office/drawing/2014/main" id="{1738E7A6-8EFD-028E-1E16-B203952AD70B}"/>
              </a:ext>
            </a:extLst>
          </p:cNvPr>
          <p:cNvSpPr>
            <a:spLocks noGrp="1"/>
          </p:cNvSpPr>
          <p:nvPr>
            <p:ph type="body" sz="quarter" idx="15" hasCustomPrompt="1"/>
          </p:nvPr>
        </p:nvSpPr>
        <p:spPr>
          <a:xfrm>
            <a:off x="580959" y="129795"/>
            <a:ext cx="9902556" cy="377813"/>
          </a:xfrm>
          <a:prstGeom prst="rect">
            <a:avLst/>
          </a:prstGeom>
        </p:spPr>
        <p:txBody>
          <a:bodyPr/>
          <a:lstStyle>
            <a:lvl1pPr marL="0" indent="0">
              <a:buNone/>
              <a:defRPr sz="20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sz="1800" b="0" i="0" u="none" strike="noStrike" baseline="0" dirty="0" err="1">
                <a:solidFill>
                  <a:srgbClr val="FFFFFF"/>
                </a:solidFill>
                <a:latin typeface="DINOT" panose="020B0504020101020102" pitchFamily="34" charset="0"/>
              </a:rPr>
              <a:t>MachBar</a:t>
            </a:r>
            <a:r>
              <a:rPr lang="de-DE" sz="1800" b="0" i="0" u="none" strike="noStrike" baseline="0" dirty="0">
                <a:solidFill>
                  <a:srgbClr val="FFFFFF"/>
                </a:solidFill>
                <a:latin typeface="DINOT" panose="020B0504020101020102" pitchFamily="34" charset="0"/>
              </a:rPr>
              <a:t> Mittwoch</a:t>
            </a:r>
          </a:p>
          <a:p>
            <a:pPr lvl="0"/>
            <a:endParaRPr lang="de-DE" dirty="0"/>
          </a:p>
        </p:txBody>
      </p:sp>
      <p:sp>
        <p:nvSpPr>
          <p:cNvPr id="2" name="Freeform 5">
            <a:extLst>
              <a:ext uri="{FF2B5EF4-FFF2-40B4-BE49-F238E27FC236}">
                <a16:creationId xmlns:a16="http://schemas.microsoft.com/office/drawing/2014/main" id="{9877D02B-B75D-8045-246F-DBD4B759AC03}"/>
              </a:ext>
            </a:extLst>
          </p:cNvPr>
          <p:cNvSpPr/>
          <p:nvPr userDrawn="1"/>
        </p:nvSpPr>
        <p:spPr>
          <a:xfrm>
            <a:off x="10836586" y="5785040"/>
            <a:ext cx="882054" cy="829557"/>
          </a:xfrm>
          <a:custGeom>
            <a:avLst/>
            <a:gdLst/>
            <a:ahLst/>
            <a:cxnLst/>
            <a:rect l="l" t="t" r="r" b="b"/>
            <a:pathLst>
              <a:path w="2417058" h="2341525">
                <a:moveTo>
                  <a:pt x="0" y="0"/>
                </a:moveTo>
                <a:lnTo>
                  <a:pt x="2417058" y="0"/>
                </a:lnTo>
                <a:lnTo>
                  <a:pt x="2417058" y="2341526"/>
                </a:lnTo>
                <a:lnTo>
                  <a:pt x="0" y="2341526"/>
                </a:lnTo>
                <a:lnTo>
                  <a:pt x="0" y="0"/>
                </a:lnTo>
                <a:close/>
              </a:path>
            </a:pathLst>
          </a:custGeom>
          <a:blipFill>
            <a:blip r:embed="rId4"/>
            <a:stretch>
              <a:fillRect/>
            </a:stretch>
          </a:blipFill>
        </p:spPr>
        <p:txBody>
          <a:bodyPr/>
          <a:lstStyle/>
          <a:p>
            <a:endParaRPr lang="de-DE"/>
          </a:p>
        </p:txBody>
      </p:sp>
    </p:spTree>
    <p:extLst>
      <p:ext uri="{BB962C8B-B14F-4D97-AF65-F5344CB8AC3E}">
        <p14:creationId xmlns:p14="http://schemas.microsoft.com/office/powerpoint/2010/main" val="346016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pic>
        <p:nvPicPr>
          <p:cNvPr id="3" name="Grafik 2" descr="Ein Bild, das Pfeil enthält.&#10;&#10;Automatisch generierte Beschreibung">
            <a:extLst>
              <a:ext uri="{FF2B5EF4-FFF2-40B4-BE49-F238E27FC236}">
                <a16:creationId xmlns:a16="http://schemas.microsoft.com/office/drawing/2014/main" id="{746E63D1-19DA-A182-8009-570EBBE39D0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2016"/>
            <a:ext cx="12192000" cy="6853968"/>
          </a:xfrm>
          <a:prstGeom prst="rect">
            <a:avLst/>
          </a:prstGeom>
        </p:spPr>
      </p:pic>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10" name="Textplatzhalter 9">
            <a:extLst>
              <a:ext uri="{FF2B5EF4-FFF2-40B4-BE49-F238E27FC236}">
                <a16:creationId xmlns:a16="http://schemas.microsoft.com/office/drawing/2014/main" id="{4B6C8639-550A-4A17-B5D0-9D6C263C87A1}"/>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b="0" i="1" baseline="0">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12" name="Textplatzhalter 7">
            <a:extLst>
              <a:ext uri="{FF2B5EF4-FFF2-40B4-BE49-F238E27FC236}">
                <a16:creationId xmlns:a16="http://schemas.microsoft.com/office/drawing/2014/main" id="{16E0708A-0ED8-493A-B1A6-EB6E00BC357C}"/>
              </a:ext>
            </a:extLst>
          </p:cNvPr>
          <p:cNvSpPr>
            <a:spLocks noGrp="1"/>
          </p:cNvSpPr>
          <p:nvPr>
            <p:ph type="body" sz="quarter" idx="13" hasCustomPrompt="1"/>
          </p:nvPr>
        </p:nvSpPr>
        <p:spPr>
          <a:xfrm>
            <a:off x="580960" y="2238375"/>
            <a:ext cx="9902556" cy="3881438"/>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7" name="Rechteck 1">
            <a:extLst>
              <a:ext uri="{FF2B5EF4-FFF2-40B4-BE49-F238E27FC236}">
                <a16:creationId xmlns:a16="http://schemas.microsoft.com/office/drawing/2014/main" id="{30A56421-06B5-F07B-DCD4-FB2DF87DD241}"/>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2644DE8B-9DB5-C5E8-4448-B1B9152888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Tree>
    <p:extLst>
      <p:ext uri="{BB962C8B-B14F-4D97-AF65-F5344CB8AC3E}">
        <p14:creationId xmlns:p14="http://schemas.microsoft.com/office/powerpoint/2010/main" val="2757932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ild+Text">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E632948C-E6D0-5DD9-C124-31D648CCBF7F}"/>
              </a:ext>
            </a:extLst>
          </p:cNvPr>
          <p:cNvSpPr>
            <a:spLocks noGrp="1"/>
          </p:cNvSpPr>
          <p:nvPr>
            <p:ph type="pic" sz="quarter" idx="13"/>
          </p:nvPr>
        </p:nvSpPr>
        <p:spPr>
          <a:xfrm>
            <a:off x="0" y="0"/>
            <a:ext cx="12191999" cy="6858000"/>
          </a:xfrm>
          <a:prstGeom prst="rect">
            <a:avLst/>
          </a:prstGeom>
        </p:spPr>
        <p:txBody>
          <a:bodyPr/>
          <a:lstStyle/>
          <a:p>
            <a:endParaRPr lang="de-DE"/>
          </a:p>
        </p:txBody>
      </p:sp>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0" y="4835483"/>
            <a:ext cx="12191999" cy="1187533"/>
          </a:xfrm>
          <a:prstGeom prst="rect">
            <a:avLst/>
          </a:prstGeom>
          <a:solidFill>
            <a:schemeClr val="accent1">
              <a:alpha val="80000"/>
            </a:schemeClr>
          </a:solidFill>
        </p:spPr>
        <p:txBody>
          <a:bodyPr anchor="ctr" anchorCtr="0"/>
          <a:lstStyle>
            <a:lvl1pPr marL="0" indent="0" algn="ctr">
              <a:buNone/>
              <a:defRPr sz="30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Damit gute Ideen die Menschen erreichen.</a:t>
            </a:r>
          </a:p>
        </p:txBody>
      </p:sp>
    </p:spTree>
    <p:extLst>
      <p:ext uri="{BB962C8B-B14F-4D97-AF65-F5344CB8AC3E}">
        <p14:creationId xmlns:p14="http://schemas.microsoft.com/office/powerpoint/2010/main" val="3767276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ild+Text-Quer">
    <p:spTree>
      <p:nvGrpSpPr>
        <p:cNvPr id="1" name=""/>
        <p:cNvGrpSpPr/>
        <p:nvPr/>
      </p:nvGrpSpPr>
      <p:grpSpPr>
        <a:xfrm>
          <a:off x="0" y="0"/>
          <a:ext cx="0" cy="0"/>
          <a:chOff x="0" y="0"/>
          <a:chExt cx="0" cy="0"/>
        </a:xfrm>
      </p:grpSpPr>
      <p:sp>
        <p:nvSpPr>
          <p:cNvPr id="9" name="Bildplatzhalter 8">
            <a:extLst>
              <a:ext uri="{FF2B5EF4-FFF2-40B4-BE49-F238E27FC236}">
                <a16:creationId xmlns:a16="http://schemas.microsoft.com/office/drawing/2014/main" id="{E632948C-E6D0-5DD9-C124-31D648CCBF7F}"/>
              </a:ext>
            </a:extLst>
          </p:cNvPr>
          <p:cNvSpPr>
            <a:spLocks noGrp="1"/>
          </p:cNvSpPr>
          <p:nvPr>
            <p:ph type="pic" sz="quarter" idx="13"/>
          </p:nvPr>
        </p:nvSpPr>
        <p:spPr>
          <a:xfrm>
            <a:off x="0" y="0"/>
            <a:ext cx="12191999" cy="6858000"/>
          </a:xfrm>
          <a:prstGeom prst="rect">
            <a:avLst/>
          </a:prstGeom>
        </p:spPr>
        <p:txBody>
          <a:bodyPr/>
          <a:lstStyle/>
          <a:p>
            <a:endParaRPr lang="de-DE"/>
          </a:p>
        </p:txBody>
      </p:sp>
      <p:sp>
        <p:nvSpPr>
          <p:cNvPr id="6" name="Textplatzhalter 5">
            <a:extLst>
              <a:ext uri="{FF2B5EF4-FFF2-40B4-BE49-F238E27FC236}">
                <a16:creationId xmlns:a16="http://schemas.microsoft.com/office/drawing/2014/main" id="{F37EBA83-C045-4FFC-8EB4-095842C3F750}"/>
              </a:ext>
            </a:extLst>
          </p:cNvPr>
          <p:cNvSpPr>
            <a:spLocks noGrp="1"/>
          </p:cNvSpPr>
          <p:nvPr>
            <p:ph type="body" sz="quarter" idx="12" hasCustomPrompt="1"/>
          </p:nvPr>
        </p:nvSpPr>
        <p:spPr>
          <a:xfrm>
            <a:off x="0" y="0"/>
            <a:ext cx="4638675" cy="6857999"/>
          </a:xfrm>
          <a:prstGeom prst="rect">
            <a:avLst/>
          </a:prstGeom>
          <a:solidFill>
            <a:schemeClr val="accent1">
              <a:alpha val="80000"/>
            </a:schemeClr>
          </a:solidFill>
        </p:spPr>
        <p:txBody>
          <a:bodyPr anchor="ctr" anchorCtr="0"/>
          <a:lstStyle>
            <a:lvl1pPr marL="0" indent="0" algn="ctr">
              <a:buNone/>
              <a:defRPr sz="30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Damit gute Ideen die Menschen erreichen.</a:t>
            </a:r>
          </a:p>
        </p:txBody>
      </p:sp>
    </p:spTree>
    <p:extLst>
      <p:ext uri="{BB962C8B-B14F-4D97-AF65-F5344CB8AC3E}">
        <p14:creationId xmlns:p14="http://schemas.microsoft.com/office/powerpoint/2010/main" val="5750473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eispaltig">
    <p:spTree>
      <p:nvGrpSpPr>
        <p:cNvPr id="1" name=""/>
        <p:cNvGrpSpPr/>
        <p:nvPr/>
      </p:nvGrpSpPr>
      <p:grpSpPr>
        <a:xfrm>
          <a:off x="0" y="0"/>
          <a:ext cx="0" cy="0"/>
          <a:chOff x="0" y="0"/>
          <a:chExt cx="0" cy="0"/>
        </a:xfrm>
      </p:grpSpPr>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hasCustomPrompt="1"/>
          </p:nvPr>
        </p:nvSpPr>
        <p:spPr>
          <a:xfrm>
            <a:off x="580960" y="893763"/>
            <a:ext cx="9902556" cy="1187533"/>
          </a:xfrm>
          <a:prstGeom prst="rect">
            <a:avLst/>
          </a:prstGeom>
        </p:spPr>
        <p:txBody>
          <a:bodyPr/>
          <a:lstStyle>
            <a:lvl1pPr marL="0" indent="0">
              <a:buNone/>
              <a:defRPr sz="2400" b="1">
                <a:solidFill>
                  <a:schemeClr val="tx2"/>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r>
              <a:rPr lang="de-DE" dirty="0"/>
              <a:t>Überschrift</a:t>
            </a:r>
          </a:p>
        </p:txBody>
      </p:sp>
      <p:sp>
        <p:nvSpPr>
          <p:cNvPr id="4" name="Textplatzhalter 9">
            <a:extLst>
              <a:ext uri="{FF2B5EF4-FFF2-40B4-BE49-F238E27FC236}">
                <a16:creationId xmlns:a16="http://schemas.microsoft.com/office/drawing/2014/main" id="{F5932642-7F44-4566-AD90-0A0E4A0764CA}"/>
              </a:ext>
            </a:extLst>
          </p:cNvPr>
          <p:cNvSpPr>
            <a:spLocks noGrp="1"/>
          </p:cNvSpPr>
          <p:nvPr>
            <p:ph type="body" sz="quarter" idx="14" hasCustomPrompt="1"/>
          </p:nvPr>
        </p:nvSpPr>
        <p:spPr>
          <a:xfrm>
            <a:off x="580959" y="6351171"/>
            <a:ext cx="8469313" cy="231775"/>
          </a:xfrm>
          <a:prstGeom prst="rect">
            <a:avLst/>
          </a:prstGeom>
        </p:spPr>
        <p:txBody>
          <a:bodyPr/>
          <a:lstStyle>
            <a:lvl1pPr marL="0" indent="0">
              <a:buNone/>
              <a:defRPr sz="1400" i="1">
                <a:solidFill>
                  <a:schemeClr val="accent1"/>
                </a:solidFill>
                <a:latin typeface="Verdana" panose="020B0604030504040204" pitchFamily="34" charset="0"/>
                <a:ea typeface="Verdana" panose="020B0604030504040204" pitchFamily="34" charset="0"/>
              </a:defRPr>
            </a:lvl1pPr>
            <a:lvl2pPr marL="457200" indent="0">
              <a:buNone/>
              <a:defRPr sz="1200">
                <a:solidFill>
                  <a:schemeClr val="accent1"/>
                </a:solidFill>
                <a:latin typeface="Verdana" panose="020B0604030504040204" pitchFamily="34" charset="0"/>
                <a:ea typeface="Verdana" panose="020B0604030504040204" pitchFamily="34" charset="0"/>
              </a:defRPr>
            </a:lvl2pPr>
            <a:lvl3pPr marL="914400" indent="0">
              <a:buNone/>
              <a:defRPr sz="1200">
                <a:solidFill>
                  <a:schemeClr val="accent1"/>
                </a:solidFill>
                <a:latin typeface="Verdana" panose="020B0604030504040204" pitchFamily="34" charset="0"/>
                <a:ea typeface="Verdana" panose="020B0604030504040204" pitchFamily="34" charset="0"/>
              </a:defRPr>
            </a:lvl3pPr>
            <a:lvl4pPr marL="1371600" indent="0">
              <a:buNone/>
              <a:defRPr sz="1200">
                <a:solidFill>
                  <a:schemeClr val="accent1"/>
                </a:solidFill>
                <a:latin typeface="Verdana" panose="020B0604030504040204" pitchFamily="34" charset="0"/>
                <a:ea typeface="Verdana" panose="020B0604030504040204" pitchFamily="34" charset="0"/>
              </a:defRPr>
            </a:lvl4pPr>
            <a:lvl5pPr marL="1828800" indent="0">
              <a:buNone/>
              <a:defRPr sz="1200">
                <a:solidFill>
                  <a:schemeClr val="accent1"/>
                </a:solidFill>
                <a:latin typeface="Verdana" panose="020B0604030504040204" pitchFamily="34" charset="0"/>
                <a:ea typeface="Verdana" panose="020B0604030504040204" pitchFamily="34" charset="0"/>
              </a:defRPr>
            </a:lvl5pPr>
          </a:lstStyle>
          <a:p>
            <a:pPr lvl="0"/>
            <a:r>
              <a:rPr lang="de-DE" dirty="0"/>
              <a:t>Quelle: … Seite</a:t>
            </a:r>
          </a:p>
        </p:txBody>
      </p:sp>
      <p:sp>
        <p:nvSpPr>
          <p:cNvPr id="6" name="Inhaltsplatzhalter 5">
            <a:extLst>
              <a:ext uri="{FF2B5EF4-FFF2-40B4-BE49-F238E27FC236}">
                <a16:creationId xmlns:a16="http://schemas.microsoft.com/office/drawing/2014/main" id="{6E7F4D7B-5844-49BC-B31A-3AD7E8D91846}"/>
              </a:ext>
            </a:extLst>
          </p:cNvPr>
          <p:cNvSpPr>
            <a:spLocks noGrp="1"/>
          </p:cNvSpPr>
          <p:nvPr>
            <p:ph sz="quarter" idx="15" hasCustomPrompt="1"/>
          </p:nvPr>
        </p:nvSpPr>
        <p:spPr>
          <a:xfrm>
            <a:off x="581025" y="2238375"/>
            <a:ext cx="4721225" cy="3881438"/>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7" name="Inhaltsplatzhalter 5">
            <a:extLst>
              <a:ext uri="{FF2B5EF4-FFF2-40B4-BE49-F238E27FC236}">
                <a16:creationId xmlns:a16="http://schemas.microsoft.com/office/drawing/2014/main" id="{C0475A76-5E59-4135-80DB-5ABD78AB61FC}"/>
              </a:ext>
            </a:extLst>
          </p:cNvPr>
          <p:cNvSpPr>
            <a:spLocks noGrp="1"/>
          </p:cNvSpPr>
          <p:nvPr>
            <p:ph sz="quarter" idx="16" hasCustomPrompt="1"/>
          </p:nvPr>
        </p:nvSpPr>
        <p:spPr>
          <a:xfrm>
            <a:off x="5762291" y="2238375"/>
            <a:ext cx="4721225" cy="3881438"/>
          </a:xfrm>
          <a:prstGeom prst="rect">
            <a:avLst/>
          </a:prstGeom>
        </p:spPr>
        <p:txBody>
          <a:bodyPr/>
          <a:lstStyle>
            <a:lvl1pPr marL="0" indent="0">
              <a:lnSpc>
                <a:spcPts val="2800"/>
              </a:lnSpc>
              <a:buNone/>
              <a:defRPr sz="2000">
                <a:latin typeface="Verdana" panose="020B0604030504040204" pitchFamily="34" charset="0"/>
                <a:ea typeface="Verdana" panose="020B0604030504040204" pitchFamily="34" charset="0"/>
              </a:defRPr>
            </a:lvl1pPr>
            <a:lvl2pPr marL="457200" indent="0">
              <a:buNone/>
              <a:defRPr sz="2000">
                <a:latin typeface="Verdana" panose="020B0604030504040204" pitchFamily="34" charset="0"/>
                <a:ea typeface="Verdana" panose="020B0604030504040204" pitchFamily="34" charset="0"/>
              </a:defRPr>
            </a:lvl2pPr>
            <a:lvl3pPr marL="914400" indent="0">
              <a:buNone/>
              <a:defRPr sz="2000">
                <a:latin typeface="Verdana" panose="020B0604030504040204" pitchFamily="34" charset="0"/>
                <a:ea typeface="Verdana" panose="020B0604030504040204" pitchFamily="34" charset="0"/>
              </a:defRPr>
            </a:lvl3pPr>
            <a:lvl4pPr marL="1371600" indent="0">
              <a:buNone/>
              <a:defRPr sz="2000">
                <a:latin typeface="Verdana" panose="020B0604030504040204" pitchFamily="34" charset="0"/>
                <a:ea typeface="Verdana" panose="020B0604030504040204" pitchFamily="34" charset="0"/>
              </a:defRPr>
            </a:lvl4pPr>
            <a:lvl5pPr marL="1828800" indent="0">
              <a:buNone/>
              <a:defRPr sz="2000">
                <a:latin typeface="Verdana" panose="020B0604030504040204" pitchFamily="34" charset="0"/>
                <a:ea typeface="Verdana" panose="020B0604030504040204" pitchFamily="34" charset="0"/>
              </a:defRPr>
            </a:lvl5pPr>
          </a:lstStyle>
          <a:p>
            <a:pPr lvl="0"/>
            <a:r>
              <a:rPr lang="de-DE" dirty="0"/>
              <a:t>Text</a:t>
            </a:r>
          </a:p>
        </p:txBody>
      </p:sp>
      <p:sp>
        <p:nvSpPr>
          <p:cNvPr id="8" name="Rechteck 1">
            <a:extLst>
              <a:ext uri="{FF2B5EF4-FFF2-40B4-BE49-F238E27FC236}">
                <a16:creationId xmlns:a16="http://schemas.microsoft.com/office/drawing/2014/main" id="{1027B745-523F-CE18-9D1E-79C0ECFBAB96}"/>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4C4E4B54-CB9A-ED21-A73A-34BCCA1B7F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10" name="Textplatzhalter 5">
            <a:extLst>
              <a:ext uri="{FF2B5EF4-FFF2-40B4-BE49-F238E27FC236}">
                <a16:creationId xmlns:a16="http://schemas.microsoft.com/office/drawing/2014/main" id="{1645AD25-AE1B-C1F8-DF3E-E9AC703F7DFC}"/>
              </a:ext>
            </a:extLst>
          </p:cNvPr>
          <p:cNvSpPr>
            <a:spLocks noGrp="1"/>
          </p:cNvSpPr>
          <p:nvPr>
            <p:ph type="body" sz="quarter" idx="17"/>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Tree>
    <p:extLst>
      <p:ext uri="{BB962C8B-B14F-4D97-AF65-F5344CB8AC3E}">
        <p14:creationId xmlns:p14="http://schemas.microsoft.com/office/powerpoint/2010/main" val="1877780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Bild_HG-Blau">
    <p:spTree>
      <p:nvGrpSpPr>
        <p:cNvPr id="1" name=""/>
        <p:cNvGrpSpPr/>
        <p:nvPr/>
      </p:nvGrpSpPr>
      <p:grpSpPr>
        <a:xfrm>
          <a:off x="0" y="0"/>
          <a:ext cx="0" cy="0"/>
          <a:chOff x="0" y="0"/>
          <a:chExt cx="0" cy="0"/>
        </a:xfrm>
      </p:grpSpPr>
      <p:sp>
        <p:nvSpPr>
          <p:cNvPr id="8" name="Rechteck 1">
            <a:extLst>
              <a:ext uri="{FF2B5EF4-FFF2-40B4-BE49-F238E27FC236}">
                <a16:creationId xmlns:a16="http://schemas.microsoft.com/office/drawing/2014/main" id="{1027B745-523F-CE18-9D1E-79C0ECFBAB96}"/>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4C4E4B54-CB9A-ED21-A73A-34BCCA1B7F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5" name="Textplatzhalter 4">
            <a:extLst>
              <a:ext uri="{FF2B5EF4-FFF2-40B4-BE49-F238E27FC236}">
                <a16:creationId xmlns:a16="http://schemas.microsoft.com/office/drawing/2014/main" id="{67A80AE2-64B4-77BE-165C-2448C2658750}"/>
              </a:ext>
            </a:extLst>
          </p:cNvPr>
          <p:cNvSpPr>
            <a:spLocks noGrp="1"/>
          </p:cNvSpPr>
          <p:nvPr>
            <p:ph type="body" sz="quarter" idx="17" hasCustomPrompt="1"/>
          </p:nvPr>
        </p:nvSpPr>
        <p:spPr>
          <a:xfrm>
            <a:off x="580959" y="1152524"/>
            <a:ext cx="6743766" cy="5705475"/>
          </a:xfrm>
          <a:prstGeom prst="rect">
            <a:avLst/>
          </a:prstGeom>
          <a:gradFill flip="none" rotWithShape="1">
            <a:gsLst>
              <a:gs pos="0">
                <a:schemeClr val="accent1"/>
              </a:gs>
              <a:gs pos="100000">
                <a:schemeClr val="bg1"/>
              </a:gs>
            </a:gsLst>
            <a:lin ang="5400000" scaled="1"/>
            <a:tileRect/>
          </a:gradFill>
        </p:spPr>
        <p:txBody>
          <a:bodyPr lIns="360000" tIns="360000"/>
          <a:lstStyle>
            <a:lvl1pPr marL="0" indent="0">
              <a:buNone/>
              <a:defRPr sz="1600">
                <a:solidFill>
                  <a:schemeClr val="tx1"/>
                </a:solidFill>
                <a:latin typeface="Verdana" panose="020B0604030504040204" pitchFamily="34" charset="0"/>
                <a:ea typeface="Verdana" panose="020B0604030504040204" pitchFamily="34" charset="0"/>
              </a:defRPr>
            </a:lvl1pPr>
          </a:lstStyle>
          <a:p>
            <a:pPr lvl="0"/>
            <a:r>
              <a:rPr lang="de-DE" dirty="0"/>
              <a:t>NEUE TECHNOLOGIEN GEHEN IN DIE BREITENANWENDUNG</a:t>
            </a:r>
          </a:p>
          <a:p>
            <a:pPr algn="l"/>
            <a:r>
              <a:rPr lang="de-DE" sz="1800" b="0" i="0" u="none" strike="noStrike" baseline="0" dirty="0">
                <a:latin typeface="DINOT" panose="020B0504020101020102" pitchFamily="34" charset="0"/>
              </a:rPr>
              <a:t>Photovoltaik –</a:t>
            </a:r>
          </a:p>
          <a:p>
            <a:pPr algn="l"/>
            <a:r>
              <a:rPr lang="de-DE" sz="1800" b="0" i="0" u="none" strike="noStrike" baseline="0" dirty="0">
                <a:latin typeface="DINOT" panose="020B0504020101020102" pitchFamily="34" charset="0"/>
              </a:rPr>
              <a:t>Kombination mit Batteriespeicher und Einbindung</a:t>
            </a:r>
          </a:p>
          <a:p>
            <a:pPr algn="l"/>
            <a:r>
              <a:rPr lang="de-DE" sz="1800" b="0" i="0" u="none" strike="noStrike" baseline="0" dirty="0">
                <a:latin typeface="DINOT" panose="020B0504020101020102" pitchFamily="34" charset="0"/>
              </a:rPr>
              <a:t>Wärmeversorgung (elektrische Wärmepumpe)</a:t>
            </a:r>
          </a:p>
          <a:p>
            <a:pPr algn="l"/>
            <a:r>
              <a:rPr lang="de-DE" sz="1800" b="0" i="0" u="none" strike="noStrike" baseline="0" dirty="0">
                <a:latin typeface="DINOT" panose="020B0504020101020102" pitchFamily="34" charset="0"/>
              </a:rPr>
              <a:t>• Neubau und Sanierung Gebäude –</a:t>
            </a:r>
          </a:p>
          <a:p>
            <a:pPr algn="l"/>
            <a:r>
              <a:rPr lang="de-DE" sz="1800" b="0" i="0" u="none" strike="noStrike" baseline="0" dirty="0">
                <a:latin typeface="DINOT" panose="020B0504020101020102" pitchFamily="34" charset="0"/>
              </a:rPr>
              <a:t>Luftdichtes Bauen, hybride Strom- und Wärmeversorgung</a:t>
            </a:r>
          </a:p>
          <a:p>
            <a:pPr algn="l"/>
            <a:r>
              <a:rPr lang="de-DE" sz="1800" b="0" i="0" u="none" strike="noStrike" baseline="0" dirty="0">
                <a:latin typeface="DINOT" panose="020B0504020101020102" pitchFamily="34" charset="0"/>
              </a:rPr>
              <a:t>• </a:t>
            </a:r>
            <a:r>
              <a:rPr lang="de-DE" sz="1800" b="0" i="0" u="none" strike="noStrike" baseline="0" dirty="0" err="1">
                <a:latin typeface="DINOT" panose="020B0504020101020102" pitchFamily="34" charset="0"/>
              </a:rPr>
              <a:t>Elektromobiliät</a:t>
            </a:r>
            <a:r>
              <a:rPr lang="de-DE" sz="1800" b="0" i="0" u="none" strike="noStrike" baseline="0" dirty="0">
                <a:latin typeface="DINOT" panose="020B0504020101020102" pitchFamily="34" charset="0"/>
              </a:rPr>
              <a:t> –</a:t>
            </a:r>
          </a:p>
          <a:p>
            <a:pPr algn="l"/>
            <a:r>
              <a:rPr lang="de-DE" sz="1800" b="0" i="0" u="none" strike="noStrike" baseline="0" dirty="0">
                <a:latin typeface="DINOT" panose="020B0504020101020102" pitchFamily="34" charset="0"/>
              </a:rPr>
              <a:t>Umstellung Flotten, Aufbau Ladeinfrastruktur insbesondere</a:t>
            </a:r>
          </a:p>
          <a:p>
            <a:pPr algn="l"/>
            <a:r>
              <a:rPr lang="de-DE" sz="1800" b="0" i="0" u="none" strike="noStrike" baseline="0" dirty="0">
                <a:latin typeface="DINOT" panose="020B0504020101020102" pitchFamily="34" charset="0"/>
              </a:rPr>
              <a:t>in Zusammenhang mit Wohnen, Arbeiten, Tourismus </a:t>
            </a:r>
            <a:r>
              <a:rPr lang="de-DE" sz="1800" b="0" i="0" u="none" strike="noStrike" baseline="0" dirty="0" err="1">
                <a:latin typeface="DINOT" panose="020B0504020101020102" pitchFamily="34" charset="0"/>
              </a:rPr>
              <a:t>u.ä.</a:t>
            </a:r>
            <a:endParaRPr lang="de-DE" dirty="0"/>
          </a:p>
          <a:p>
            <a:pPr lvl="0"/>
            <a:endParaRPr lang="de-DE" dirty="0"/>
          </a:p>
        </p:txBody>
      </p:sp>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
        <p:nvSpPr>
          <p:cNvPr id="11" name="Bildplatzhalter 10">
            <a:extLst>
              <a:ext uri="{FF2B5EF4-FFF2-40B4-BE49-F238E27FC236}">
                <a16:creationId xmlns:a16="http://schemas.microsoft.com/office/drawing/2014/main" id="{32118D98-1441-E79A-C4A6-36F917E26410}"/>
              </a:ext>
            </a:extLst>
          </p:cNvPr>
          <p:cNvSpPr>
            <a:spLocks noGrp="1"/>
          </p:cNvSpPr>
          <p:nvPr>
            <p:ph type="pic" sz="quarter" idx="18"/>
          </p:nvPr>
        </p:nvSpPr>
        <p:spPr>
          <a:xfrm>
            <a:off x="7324725" y="1152523"/>
            <a:ext cx="4867275" cy="4781552"/>
          </a:xfrm>
          <a:prstGeom prst="rect">
            <a:avLst/>
          </a:prstGeom>
        </p:spPr>
        <p:txBody>
          <a:bodyPr/>
          <a:lstStyle/>
          <a:p>
            <a:endParaRPr lang="de-DE"/>
          </a:p>
        </p:txBody>
      </p:sp>
    </p:spTree>
    <p:extLst>
      <p:ext uri="{BB962C8B-B14F-4D97-AF65-F5344CB8AC3E}">
        <p14:creationId xmlns:p14="http://schemas.microsoft.com/office/powerpoint/2010/main" val="38529971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Monitor">
    <p:spTree>
      <p:nvGrpSpPr>
        <p:cNvPr id="1" name=""/>
        <p:cNvGrpSpPr/>
        <p:nvPr/>
      </p:nvGrpSpPr>
      <p:grpSpPr>
        <a:xfrm>
          <a:off x="0" y="0"/>
          <a:ext cx="0" cy="0"/>
          <a:chOff x="0" y="0"/>
          <a:chExt cx="0" cy="0"/>
        </a:xfrm>
      </p:grpSpPr>
      <p:sp>
        <p:nvSpPr>
          <p:cNvPr id="8" name="Rechteck 1">
            <a:extLst>
              <a:ext uri="{FF2B5EF4-FFF2-40B4-BE49-F238E27FC236}">
                <a16:creationId xmlns:a16="http://schemas.microsoft.com/office/drawing/2014/main" id="{1027B745-523F-CE18-9D1E-79C0ECFBAB96}"/>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4C4E4B54-CB9A-ED21-A73A-34BCCA1B7F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4" name="Textplatzhalter 3">
            <a:extLst>
              <a:ext uri="{FF2B5EF4-FFF2-40B4-BE49-F238E27FC236}">
                <a16:creationId xmlns:a16="http://schemas.microsoft.com/office/drawing/2014/main" id="{BC97C49C-8EB6-A424-8145-956610CCC1D3}"/>
              </a:ext>
            </a:extLst>
          </p:cNvPr>
          <p:cNvSpPr>
            <a:spLocks noGrp="1"/>
          </p:cNvSpPr>
          <p:nvPr>
            <p:ph type="body" sz="quarter" idx="13" hasCustomPrompt="1"/>
          </p:nvPr>
        </p:nvSpPr>
        <p:spPr>
          <a:xfrm>
            <a:off x="581025" y="2990850"/>
            <a:ext cx="5114925" cy="2647950"/>
          </a:xfrm>
          <a:prstGeom prst="rect">
            <a:avLst/>
          </a:prstGeom>
        </p:spPr>
        <p:txBody>
          <a:bodyPr/>
          <a:lstStyle>
            <a:lvl1pPr marL="457200" indent="-457200">
              <a:buFont typeface="Arial" panose="020B0604020202020204" pitchFamily="34" charset="0"/>
              <a:buChar char="•"/>
              <a:defRPr sz="1600">
                <a:latin typeface="Verdana" panose="020B0604030504040204" pitchFamily="34" charset="0"/>
                <a:ea typeface="Verdana" panose="020B0604030504040204" pitchFamily="34" charset="0"/>
              </a:defRPr>
            </a:lvl1pPr>
          </a:lstStyle>
          <a:p>
            <a:pPr lvl="0"/>
            <a:r>
              <a:rPr lang="de-DE" dirty="0"/>
              <a:t>Aufbereitung und Auswertung unter verschiedenen Aspekten</a:t>
            </a:r>
          </a:p>
          <a:p>
            <a:pPr lvl="0"/>
            <a:r>
              <a:rPr lang="de-DE" dirty="0"/>
              <a:t>Erkennung von Mustern und Trends</a:t>
            </a:r>
          </a:p>
          <a:p>
            <a:pPr lvl="0"/>
            <a:r>
              <a:rPr lang="de-DE" dirty="0"/>
              <a:t>Basis für Zielgruppenmanagement schaffen</a:t>
            </a:r>
          </a:p>
        </p:txBody>
      </p:sp>
      <p:grpSp>
        <p:nvGrpSpPr>
          <p:cNvPr id="2" name="Gruppieren 1">
            <a:extLst>
              <a:ext uri="{FF2B5EF4-FFF2-40B4-BE49-F238E27FC236}">
                <a16:creationId xmlns:a16="http://schemas.microsoft.com/office/drawing/2014/main" id="{B2653BFB-9673-137C-64C5-C6788FCCB546}"/>
              </a:ext>
            </a:extLst>
          </p:cNvPr>
          <p:cNvGrpSpPr/>
          <p:nvPr userDrawn="1"/>
        </p:nvGrpSpPr>
        <p:grpSpPr>
          <a:xfrm>
            <a:off x="6229741" y="1443010"/>
            <a:ext cx="5127061" cy="4291040"/>
            <a:chOff x="6229741" y="1443010"/>
            <a:chExt cx="5127061" cy="4291040"/>
          </a:xfrm>
        </p:grpSpPr>
        <p:sp>
          <p:nvSpPr>
            <p:cNvPr id="12" name="Rechteck: abgerundete Ecken 11">
              <a:extLst>
                <a:ext uri="{FF2B5EF4-FFF2-40B4-BE49-F238E27FC236}">
                  <a16:creationId xmlns:a16="http://schemas.microsoft.com/office/drawing/2014/main" id="{96CCD1B1-C932-9C2E-176F-53DE491C2D2E}"/>
                </a:ext>
              </a:extLst>
            </p:cNvPr>
            <p:cNvSpPr/>
            <p:nvPr userDrawn="1"/>
          </p:nvSpPr>
          <p:spPr>
            <a:xfrm>
              <a:off x="8329412" y="4702220"/>
              <a:ext cx="927717" cy="936580"/>
            </a:xfrm>
            <a:prstGeom prst="roundRect">
              <a:avLst>
                <a:gd name="adj" fmla="val 3265"/>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abgerundete Ecken 5">
              <a:extLst>
                <a:ext uri="{FF2B5EF4-FFF2-40B4-BE49-F238E27FC236}">
                  <a16:creationId xmlns:a16="http://schemas.microsoft.com/office/drawing/2014/main" id="{D07D463C-C8D1-20F4-5AC8-7E301A69CE7F}"/>
                </a:ext>
              </a:extLst>
            </p:cNvPr>
            <p:cNvSpPr/>
            <p:nvPr userDrawn="1"/>
          </p:nvSpPr>
          <p:spPr>
            <a:xfrm>
              <a:off x="6229741" y="1443010"/>
              <a:ext cx="5127061" cy="3429829"/>
            </a:xfrm>
            <a:prstGeom prst="roundRect">
              <a:avLst>
                <a:gd name="adj" fmla="val 3265"/>
              </a:avLst>
            </a:prstGeom>
            <a:solidFill>
              <a:schemeClr val="tx1"/>
            </a:soli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Rechteck: abgerundete Ecken 12">
              <a:extLst>
                <a:ext uri="{FF2B5EF4-FFF2-40B4-BE49-F238E27FC236}">
                  <a16:creationId xmlns:a16="http://schemas.microsoft.com/office/drawing/2014/main" id="{41ACF4B6-71EF-08DA-29CB-D958D95D24C8}"/>
                </a:ext>
              </a:extLst>
            </p:cNvPr>
            <p:cNvSpPr/>
            <p:nvPr userDrawn="1"/>
          </p:nvSpPr>
          <p:spPr>
            <a:xfrm>
              <a:off x="7590638" y="5608565"/>
              <a:ext cx="2405263" cy="125485"/>
            </a:xfrm>
            <a:prstGeom prst="roundRect">
              <a:avLst>
                <a:gd name="adj" fmla="val 3265"/>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7" name="Bildplatzhalter 14">
            <a:extLst>
              <a:ext uri="{FF2B5EF4-FFF2-40B4-BE49-F238E27FC236}">
                <a16:creationId xmlns:a16="http://schemas.microsoft.com/office/drawing/2014/main" id="{A7D66B6A-2577-86B0-BC1D-4C3F8B5CD03E}"/>
              </a:ext>
            </a:extLst>
          </p:cNvPr>
          <p:cNvSpPr>
            <a:spLocks noGrp="1"/>
          </p:cNvSpPr>
          <p:nvPr userDrawn="1">
            <p:ph type="pic" sz="quarter" idx="14"/>
          </p:nvPr>
        </p:nvSpPr>
        <p:spPr>
          <a:xfrm>
            <a:off x="6436204" y="1608739"/>
            <a:ext cx="4713778" cy="3093481"/>
          </a:xfrm>
          <a:prstGeom prst="rect">
            <a:avLst/>
          </a:prstGeom>
        </p:spPr>
        <p:txBody>
          <a:bodyPr/>
          <a:lstStyle/>
          <a:p>
            <a:endParaRPr lang="de-DE"/>
          </a:p>
        </p:txBody>
      </p:sp>
    </p:spTree>
    <p:extLst>
      <p:ext uri="{BB962C8B-B14F-4D97-AF65-F5344CB8AC3E}">
        <p14:creationId xmlns:p14="http://schemas.microsoft.com/office/powerpoint/2010/main" val="381506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Tablet">
    <p:spTree>
      <p:nvGrpSpPr>
        <p:cNvPr id="1" name=""/>
        <p:cNvGrpSpPr/>
        <p:nvPr/>
      </p:nvGrpSpPr>
      <p:grpSpPr>
        <a:xfrm>
          <a:off x="0" y="0"/>
          <a:ext cx="0" cy="0"/>
          <a:chOff x="0" y="0"/>
          <a:chExt cx="0" cy="0"/>
        </a:xfrm>
      </p:grpSpPr>
      <p:sp>
        <p:nvSpPr>
          <p:cNvPr id="8" name="Rechteck 1">
            <a:extLst>
              <a:ext uri="{FF2B5EF4-FFF2-40B4-BE49-F238E27FC236}">
                <a16:creationId xmlns:a16="http://schemas.microsoft.com/office/drawing/2014/main" id="{1027B745-523F-CE18-9D1E-79C0ECFBAB96}"/>
              </a:ext>
            </a:extLst>
          </p:cNvPr>
          <p:cNvSpPr/>
          <p:nvPr userDrawn="1"/>
        </p:nvSpPr>
        <p:spPr>
          <a:xfrm>
            <a:off x="-1" y="-10387"/>
            <a:ext cx="11240655" cy="591222"/>
          </a:xfrm>
          <a:custGeom>
            <a:avLst/>
            <a:gdLst>
              <a:gd name="connsiteX0" fmla="*/ 0 w 11043138"/>
              <a:gd name="connsiteY0" fmla="*/ 0 h 555452"/>
              <a:gd name="connsiteX1" fmla="*/ 11043138 w 11043138"/>
              <a:gd name="connsiteY1" fmla="*/ 0 h 555452"/>
              <a:gd name="connsiteX2" fmla="*/ 11043138 w 11043138"/>
              <a:gd name="connsiteY2" fmla="*/ 555452 h 555452"/>
              <a:gd name="connsiteX3" fmla="*/ 0 w 11043138"/>
              <a:gd name="connsiteY3" fmla="*/ 555452 h 555452"/>
              <a:gd name="connsiteX4" fmla="*/ 0 w 11043138"/>
              <a:gd name="connsiteY4" fmla="*/ 0 h 555452"/>
              <a:gd name="connsiteX0" fmla="*/ 0 w 11043138"/>
              <a:gd name="connsiteY0" fmla="*/ 0 h 555452"/>
              <a:gd name="connsiteX1" fmla="*/ 11043138 w 11043138"/>
              <a:gd name="connsiteY1" fmla="*/ 0 h 555452"/>
              <a:gd name="connsiteX2" fmla="*/ 10234422 w 11043138"/>
              <a:gd name="connsiteY2" fmla="*/ 555452 h 555452"/>
              <a:gd name="connsiteX3" fmla="*/ 0 w 11043138"/>
              <a:gd name="connsiteY3" fmla="*/ 555452 h 555452"/>
              <a:gd name="connsiteX4" fmla="*/ 0 w 11043138"/>
              <a:gd name="connsiteY4" fmla="*/ 0 h 555452"/>
              <a:gd name="connsiteX0" fmla="*/ 0 w 11043138"/>
              <a:gd name="connsiteY0" fmla="*/ 0 h 560047"/>
              <a:gd name="connsiteX1" fmla="*/ 11043138 w 11043138"/>
              <a:gd name="connsiteY1" fmla="*/ 0 h 560047"/>
              <a:gd name="connsiteX2" fmla="*/ 10386056 w 11043138"/>
              <a:gd name="connsiteY2" fmla="*/ 560047 h 560047"/>
              <a:gd name="connsiteX3" fmla="*/ 0 w 11043138"/>
              <a:gd name="connsiteY3" fmla="*/ 555452 h 560047"/>
              <a:gd name="connsiteX4" fmla="*/ 0 w 11043138"/>
              <a:gd name="connsiteY4" fmla="*/ 0 h 560047"/>
              <a:gd name="connsiteX0" fmla="*/ 0 w 11043138"/>
              <a:gd name="connsiteY0" fmla="*/ 0 h 560047"/>
              <a:gd name="connsiteX1" fmla="*/ 11043138 w 11043138"/>
              <a:gd name="connsiteY1" fmla="*/ 0 h 560047"/>
              <a:gd name="connsiteX2" fmla="*/ 10257719 w 11043138"/>
              <a:gd name="connsiteY2" fmla="*/ 560047 h 560047"/>
              <a:gd name="connsiteX3" fmla="*/ 0 w 11043138"/>
              <a:gd name="connsiteY3" fmla="*/ 555452 h 560047"/>
              <a:gd name="connsiteX4" fmla="*/ 0 w 11043138"/>
              <a:gd name="connsiteY4" fmla="*/ 0 h 560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3138" h="560047">
                <a:moveTo>
                  <a:pt x="0" y="0"/>
                </a:moveTo>
                <a:lnTo>
                  <a:pt x="11043138" y="0"/>
                </a:lnTo>
                <a:lnTo>
                  <a:pt x="10257719" y="560047"/>
                </a:lnTo>
                <a:lnTo>
                  <a:pt x="0" y="555452"/>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9" name="Grafik 8">
            <a:extLst>
              <a:ext uri="{FF2B5EF4-FFF2-40B4-BE49-F238E27FC236}">
                <a16:creationId xmlns:a16="http://schemas.microsoft.com/office/drawing/2014/main" id="{4C4E4B54-CB9A-ED21-A73A-34BCCA1B7F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49982" y="130063"/>
            <a:ext cx="818424" cy="450771"/>
          </a:xfrm>
          <a:prstGeom prst="rect">
            <a:avLst/>
          </a:prstGeom>
        </p:spPr>
      </p:pic>
      <p:sp>
        <p:nvSpPr>
          <p:cNvPr id="3" name="Textplatzhalter 5">
            <a:extLst>
              <a:ext uri="{FF2B5EF4-FFF2-40B4-BE49-F238E27FC236}">
                <a16:creationId xmlns:a16="http://schemas.microsoft.com/office/drawing/2014/main" id="{2F5A66F0-BCF5-472F-9546-089960B3F6BB}"/>
              </a:ext>
            </a:extLst>
          </p:cNvPr>
          <p:cNvSpPr>
            <a:spLocks noGrp="1"/>
          </p:cNvSpPr>
          <p:nvPr>
            <p:ph type="body" sz="quarter" idx="12"/>
          </p:nvPr>
        </p:nvSpPr>
        <p:spPr>
          <a:xfrm>
            <a:off x="580959" y="129795"/>
            <a:ext cx="9902556" cy="377813"/>
          </a:xfrm>
          <a:prstGeom prst="rect">
            <a:avLst/>
          </a:prstGeom>
        </p:spPr>
        <p:txBody>
          <a:bodyPr/>
          <a:lstStyle>
            <a:lvl1pPr marL="0" indent="0">
              <a:buNone/>
              <a:defRPr sz="1800" b="0">
                <a:solidFill>
                  <a:schemeClr val="bg1"/>
                </a:solidFill>
                <a:latin typeface="Verdana" panose="020B0604030504040204" pitchFamily="34" charset="0"/>
                <a:ea typeface="Verdana" panose="020B0604030504040204" pitchFamily="34" charset="0"/>
              </a:defRPr>
            </a:lvl1pPr>
            <a:lvl2pPr marL="457200" indent="0">
              <a:buNone/>
              <a:defRPr sz="2800" b="1">
                <a:solidFill>
                  <a:schemeClr val="tx2"/>
                </a:solidFill>
                <a:latin typeface="Verdana" panose="020B0604030504040204" pitchFamily="34" charset="0"/>
                <a:ea typeface="Verdana" panose="020B0604030504040204" pitchFamily="34" charset="0"/>
              </a:defRPr>
            </a:lvl2pPr>
            <a:lvl3pPr marL="914400" indent="0">
              <a:buNone/>
              <a:defRPr sz="2800" b="1">
                <a:solidFill>
                  <a:schemeClr val="tx2"/>
                </a:solidFill>
                <a:latin typeface="Verdana" panose="020B0604030504040204" pitchFamily="34" charset="0"/>
                <a:ea typeface="Verdana" panose="020B0604030504040204" pitchFamily="34" charset="0"/>
              </a:defRPr>
            </a:lvl3pPr>
            <a:lvl4pPr marL="1371600" indent="0">
              <a:buNone/>
              <a:defRPr sz="2800" b="1">
                <a:solidFill>
                  <a:schemeClr val="tx2"/>
                </a:solidFill>
                <a:latin typeface="Verdana" panose="020B0604030504040204" pitchFamily="34" charset="0"/>
                <a:ea typeface="Verdana" panose="020B0604030504040204" pitchFamily="34" charset="0"/>
              </a:defRPr>
            </a:lvl4pPr>
            <a:lvl5pPr marL="1828800" indent="0">
              <a:buNone/>
              <a:defRPr sz="2800" b="1">
                <a:solidFill>
                  <a:schemeClr val="tx2"/>
                </a:solidFill>
                <a:latin typeface="Verdana" panose="020B0604030504040204" pitchFamily="34" charset="0"/>
                <a:ea typeface="Verdana" panose="020B0604030504040204" pitchFamily="34" charset="0"/>
              </a:defRPr>
            </a:lvl5pPr>
          </a:lstStyle>
          <a:p>
            <a:pPr lvl="0"/>
            <a:endParaRPr lang="de-DE" dirty="0"/>
          </a:p>
        </p:txBody>
      </p:sp>
      <p:sp>
        <p:nvSpPr>
          <p:cNvPr id="4" name="Textplatzhalter 3">
            <a:extLst>
              <a:ext uri="{FF2B5EF4-FFF2-40B4-BE49-F238E27FC236}">
                <a16:creationId xmlns:a16="http://schemas.microsoft.com/office/drawing/2014/main" id="{BC97C49C-8EB6-A424-8145-956610CCC1D3}"/>
              </a:ext>
            </a:extLst>
          </p:cNvPr>
          <p:cNvSpPr>
            <a:spLocks noGrp="1"/>
          </p:cNvSpPr>
          <p:nvPr>
            <p:ph type="body" sz="quarter" idx="13" hasCustomPrompt="1"/>
          </p:nvPr>
        </p:nvSpPr>
        <p:spPr>
          <a:xfrm>
            <a:off x="581025" y="2990850"/>
            <a:ext cx="5114925" cy="2647950"/>
          </a:xfrm>
          <a:prstGeom prst="rect">
            <a:avLst/>
          </a:prstGeom>
        </p:spPr>
        <p:txBody>
          <a:bodyPr/>
          <a:lstStyle>
            <a:lvl1pPr marL="457200" indent="-457200">
              <a:buFont typeface="Arial" panose="020B0604020202020204" pitchFamily="34" charset="0"/>
              <a:buChar char="•"/>
              <a:defRPr sz="1600">
                <a:latin typeface="Verdana" panose="020B0604030504040204" pitchFamily="34" charset="0"/>
                <a:ea typeface="Verdana" panose="020B0604030504040204" pitchFamily="34" charset="0"/>
              </a:defRPr>
            </a:lvl1pPr>
          </a:lstStyle>
          <a:p>
            <a:pPr lvl="0"/>
            <a:r>
              <a:rPr lang="de-DE" dirty="0"/>
              <a:t>Aufbereitung und Auswertung unter verschiedenen Aspekten</a:t>
            </a:r>
          </a:p>
          <a:p>
            <a:pPr lvl="0"/>
            <a:r>
              <a:rPr lang="de-DE" dirty="0"/>
              <a:t>Erkennung von Mustern und Trends</a:t>
            </a:r>
          </a:p>
          <a:p>
            <a:pPr lvl="0"/>
            <a:r>
              <a:rPr lang="de-DE" dirty="0"/>
              <a:t>Basis für Zielgruppenmanagement schaffen</a:t>
            </a:r>
          </a:p>
        </p:txBody>
      </p:sp>
      <p:sp>
        <p:nvSpPr>
          <p:cNvPr id="6" name="Rechteck: abgerundete Ecken 5">
            <a:extLst>
              <a:ext uri="{FF2B5EF4-FFF2-40B4-BE49-F238E27FC236}">
                <a16:creationId xmlns:a16="http://schemas.microsoft.com/office/drawing/2014/main" id="{D07D463C-C8D1-20F4-5AC8-7E301A69CE7F}"/>
              </a:ext>
            </a:extLst>
          </p:cNvPr>
          <p:cNvSpPr/>
          <p:nvPr userDrawn="1"/>
        </p:nvSpPr>
        <p:spPr>
          <a:xfrm>
            <a:off x="5985407" y="1716530"/>
            <a:ext cx="5363409" cy="3429829"/>
          </a:xfrm>
          <a:prstGeom prst="roundRect">
            <a:avLst>
              <a:gd name="adj" fmla="val 3265"/>
            </a:avLst>
          </a:prstGeom>
          <a:solidFill>
            <a:schemeClr val="tx1"/>
          </a:solidFill>
          <a:ln w="38100">
            <a:solidFill>
              <a:schemeClr val="bg2"/>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 </a:t>
            </a:r>
          </a:p>
        </p:txBody>
      </p:sp>
      <p:sp>
        <p:nvSpPr>
          <p:cNvPr id="17" name="Bildplatzhalter 14">
            <a:extLst>
              <a:ext uri="{FF2B5EF4-FFF2-40B4-BE49-F238E27FC236}">
                <a16:creationId xmlns:a16="http://schemas.microsoft.com/office/drawing/2014/main" id="{A7D66B6A-2577-86B0-BC1D-4C3F8B5CD03E}"/>
              </a:ext>
            </a:extLst>
          </p:cNvPr>
          <p:cNvSpPr>
            <a:spLocks noGrp="1"/>
          </p:cNvSpPr>
          <p:nvPr userDrawn="1">
            <p:ph type="pic" sz="quarter" idx="14"/>
          </p:nvPr>
        </p:nvSpPr>
        <p:spPr>
          <a:xfrm>
            <a:off x="6191870" y="1882259"/>
            <a:ext cx="4713778" cy="3093481"/>
          </a:xfrm>
          <a:prstGeom prst="rect">
            <a:avLst/>
          </a:prstGeom>
        </p:spPr>
        <p:txBody>
          <a:bodyPr/>
          <a:lstStyle/>
          <a:p>
            <a:endParaRPr lang="de-DE"/>
          </a:p>
        </p:txBody>
      </p:sp>
      <p:sp>
        <p:nvSpPr>
          <p:cNvPr id="5" name="Ellipse 4">
            <a:extLst>
              <a:ext uri="{FF2B5EF4-FFF2-40B4-BE49-F238E27FC236}">
                <a16:creationId xmlns:a16="http://schemas.microsoft.com/office/drawing/2014/main" id="{484AEC5A-26FE-6291-3AAF-D6410FCDC5C7}"/>
              </a:ext>
            </a:extLst>
          </p:cNvPr>
          <p:cNvSpPr/>
          <p:nvPr userDrawn="1"/>
        </p:nvSpPr>
        <p:spPr>
          <a:xfrm>
            <a:off x="11039519" y="3356407"/>
            <a:ext cx="145183" cy="145183"/>
          </a:xfrm>
          <a:prstGeom prst="ellipse">
            <a:avLst/>
          </a:prstGeom>
          <a:solidFill>
            <a:schemeClr val="bg1">
              <a:lumMod val="8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532311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0529131"/>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56" r:id="rId4"/>
    <p:sldLayoutId id="2147483661" r:id="rId5"/>
    <p:sldLayoutId id="2147483651" r:id="rId6"/>
    <p:sldLayoutId id="2147483657" r:id="rId7"/>
    <p:sldLayoutId id="2147483658" r:id="rId8"/>
    <p:sldLayoutId id="2147483659" r:id="rId9"/>
    <p:sldLayoutId id="2147483662" r:id="rId10"/>
    <p:sldLayoutId id="2147483652" r:id="rId11"/>
    <p:sldLayoutId id="2147483660" r:id="rId12"/>
    <p:sldLayoutId id="2147483653" r:id="rId13"/>
    <p:sldLayoutId id="2147483654" r:id="rId14"/>
    <p:sldLayoutId id="2147483665" r:id="rId15"/>
    <p:sldLayoutId id="2147483666" r:id="rId16"/>
    <p:sldLayoutId id="2147483668" r:id="rId17"/>
    <p:sldLayoutId id="2147483679" r:id="rId18"/>
    <p:sldLayoutId id="2147483680" r:id="rId19"/>
    <p:sldLayoutId id="2147483681" r:id="rId20"/>
  </p:sldLayoutIdLst>
  <p:txStyles>
    <p:titleStyle>
      <a:lvl1pPr algn="l" defTabSz="914400" rtl="0" eaLnBrk="1" latinLnBrk="0" hangingPunct="1">
        <a:lnSpc>
          <a:spcPct val="90000"/>
        </a:lnSpc>
        <a:spcBef>
          <a:spcPct val="0"/>
        </a:spcBef>
        <a:buNone/>
        <a:defRPr sz="3000" kern="1200">
          <a:solidFill>
            <a:schemeClr val="tx2"/>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fs.egov.sachsen.de/formserv/findform?shortname=sab61861&amp;areashortname=sab" TargetMode="External"/><Relationship Id="rId2" Type="http://schemas.openxmlformats.org/officeDocument/2006/relationships/notesSlide" Target="../notesSlides/notesSlide11.xml"/><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hyperlink" Target="http://www.saena.de/kwp" TargetMode="External"/><Relationship Id="rId2" Type="http://schemas.openxmlformats.org/officeDocument/2006/relationships/notesSlide" Target="../notesSlides/notesSlide12.xml"/><Relationship Id="rId1" Type="http://schemas.openxmlformats.org/officeDocument/2006/relationships/slideLayout" Target="../slideLayouts/slideLayout19.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kww-halle.de/fokusthemen/akteure-und-beteiligung"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0.png"/><Relationship Id="rId7" Type="http://schemas.openxmlformats.org/officeDocument/2006/relationships/image" Target="../media/image23.sv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hyperlink" Target="https://fs.egov.sachsen.de/formserv/findform?shortname=sab61861&amp;areashortname=sab" TargetMode="External"/><Relationship Id="rId4" Type="http://schemas.openxmlformats.org/officeDocument/2006/relationships/image" Target="../media/image21.svg"/></Relationships>
</file>

<file path=ppt/slides/_rels/slide17.xml.rels><?xml version="1.0" encoding="UTF-8" standalone="yes"?>
<Relationships xmlns="http://schemas.openxmlformats.org/package/2006/relationships"><Relationship Id="rId3" Type="http://schemas.openxmlformats.org/officeDocument/2006/relationships/hyperlink" Target="https://www.kww-halle.de/werkzeuge/kww-musterleistungsverzeichnis#c859"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hyperlink" Target="https://api.kww-halle.de/fileadmin/PDFs/KWW_Vergabeleitfaden_barrierefrei.pdf" TargetMode="Externa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hyperlink" Target="https://www.energieportal-sachsen.d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hyperlink" Target="https://www.energieportal-sachsen.de/?permalink=11WUwU5h"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307_7E341B79.xm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fs.egov.sachsen.de/formserv/findform?shortname=sab61860&amp;areashortname=sab"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www.saena.de/pilotschulung-zur-kommunalen-waermeplanung-fuer-kommunale-mitarbeitende-12116.html" TargetMode="External"/><Relationship Id="rId7" Type="http://schemas.openxmlformats.org/officeDocument/2006/relationships/hyperlink" Target="https://www.saena.de/newsletter.html"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hyperlink" Target="https://www.energieportal-sachsen.de/" TargetMode="External"/><Relationship Id="rId5" Type="http://schemas.openxmlformats.org/officeDocument/2006/relationships/hyperlink" Target="https://www.linkedin.com/company/s%C3%A4chsische-energieagentur--saena-gmbh/" TargetMode="External"/><Relationship Id="rId4" Type="http://schemas.openxmlformats.org/officeDocument/2006/relationships/hyperlink" Target="http://www.saena.de/kwp"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hyperlink" Target="https://www.energie.sachsen.de/waermeplanung.html" TargetMode="External"/><Relationship Id="rId7"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hyperlink" Target="https://www.saena.de/kwp" TargetMode="External"/><Relationship Id="rId5" Type="http://schemas.openxmlformats.org/officeDocument/2006/relationships/hyperlink" Target="http://www.saena.de/kwp" TargetMode="External"/><Relationship Id="rId4" Type="http://schemas.openxmlformats.org/officeDocument/2006/relationships/hyperlink" Target="https://www.kww-halle.de/" TargetMode="External"/><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hyperlink" Target="https://www.energie.sachsen.de/anzeige.html" TargetMode="External"/><Relationship Id="rId4" Type="http://schemas.openxmlformats.org/officeDocument/2006/relationships/hyperlink" Target="https://www.energie.sachsen.de/waermeplanung.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083566-BFCE-4E8B-BAD2-9B9EBC4DC088}"/>
              </a:ext>
            </a:extLst>
          </p:cNvPr>
          <p:cNvSpPr>
            <a:spLocks noGrp="1"/>
          </p:cNvSpPr>
          <p:nvPr>
            <p:ph type="ctrTitle"/>
          </p:nvPr>
        </p:nvSpPr>
        <p:spPr>
          <a:xfrm>
            <a:off x="578209" y="617495"/>
            <a:ext cx="7170943" cy="3323251"/>
          </a:xfrm>
        </p:spPr>
        <p:txBody>
          <a:bodyPr>
            <a:normAutofit fontScale="90000"/>
          </a:bodyPr>
          <a:lstStyle/>
          <a:p>
            <a:pPr>
              <a:lnSpc>
                <a:spcPct val="100000"/>
              </a:lnSpc>
              <a:spcBef>
                <a:spcPts val="2000"/>
              </a:spcBef>
              <a:spcAft>
                <a:spcPts val="10000"/>
              </a:spcAft>
            </a:pPr>
            <a:r>
              <a:rPr lang="de-DE" sz="4400" dirty="0"/>
              <a:t>Kommunale Wärmeplanung</a:t>
            </a:r>
            <a:br>
              <a:rPr lang="de-DE" sz="4400" dirty="0"/>
            </a:br>
            <a:r>
              <a:rPr lang="de-DE" sz="900" dirty="0"/>
              <a:t> </a:t>
            </a:r>
            <a:br>
              <a:rPr lang="de-DE" b="0" dirty="0"/>
            </a:br>
            <a:r>
              <a:rPr lang="de-DE" sz="3100" b="0" dirty="0"/>
              <a:t>Wissenswertes für Kommunalpolitik zusammengefasst</a:t>
            </a:r>
            <a:br>
              <a:rPr lang="de-DE" sz="3100" dirty="0"/>
            </a:br>
            <a:br>
              <a:rPr lang="de-DE" sz="3100" b="0" dirty="0"/>
            </a:br>
            <a:r>
              <a:rPr lang="de-DE" sz="3100" b="0" dirty="0"/>
              <a:t>Datum, Ort</a:t>
            </a:r>
            <a:br>
              <a:rPr lang="de-DE" sz="3100" b="0" dirty="0"/>
            </a:br>
            <a:r>
              <a:rPr lang="de-DE" sz="3100" b="0" dirty="0"/>
              <a:t> </a:t>
            </a:r>
            <a:br>
              <a:rPr lang="de-DE" b="0" dirty="0"/>
            </a:br>
            <a:endParaRPr lang="de-DE" b="0" dirty="0"/>
          </a:p>
        </p:txBody>
      </p:sp>
      <p:pic>
        <p:nvPicPr>
          <p:cNvPr id="5" name="Grafik 4" descr="Ein Bild, das Clipart, Zeichnung, Design enthält.&#10;&#10;KI-generierte Inhalte können fehlerhaft sein.">
            <a:extLst>
              <a:ext uri="{FF2B5EF4-FFF2-40B4-BE49-F238E27FC236}">
                <a16:creationId xmlns:a16="http://schemas.microsoft.com/office/drawing/2014/main" id="{3315F129-3049-F8B2-342C-4F31B9F96D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9760" y="105749"/>
            <a:ext cx="3738658" cy="3323251"/>
          </a:xfrm>
          <a:prstGeom prst="rect">
            <a:avLst/>
          </a:prstGeom>
        </p:spPr>
      </p:pic>
    </p:spTree>
    <p:extLst>
      <p:ext uri="{BB962C8B-B14F-4D97-AF65-F5344CB8AC3E}">
        <p14:creationId xmlns:p14="http://schemas.microsoft.com/office/powerpoint/2010/main" val="40344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A68357AD-A2F0-0826-0D39-178C8133B67C}"/>
              </a:ext>
            </a:extLst>
          </p:cNvPr>
          <p:cNvSpPr>
            <a:spLocks noGrp="1"/>
          </p:cNvSpPr>
          <p:nvPr>
            <p:ph type="body" sz="quarter" idx="12"/>
          </p:nvPr>
        </p:nvSpPr>
        <p:spPr/>
        <p:txBody>
          <a:bodyPr/>
          <a:lstStyle/>
          <a:p>
            <a:r>
              <a:rPr lang="de-DE" dirty="0"/>
              <a:t>Auswirkung der KWP auf die Kommune</a:t>
            </a:r>
          </a:p>
        </p:txBody>
      </p:sp>
      <p:sp>
        <p:nvSpPr>
          <p:cNvPr id="3" name="Textplatzhalter 2">
            <a:extLst>
              <a:ext uri="{FF2B5EF4-FFF2-40B4-BE49-F238E27FC236}">
                <a16:creationId xmlns:a16="http://schemas.microsoft.com/office/drawing/2014/main" id="{9AD17CC6-5C82-1C07-C892-60E329E732CA}"/>
              </a:ext>
            </a:extLst>
          </p:cNvPr>
          <p:cNvSpPr>
            <a:spLocks noGrp="1"/>
          </p:cNvSpPr>
          <p:nvPr>
            <p:ph type="body" sz="quarter" idx="14"/>
          </p:nvPr>
        </p:nvSpPr>
        <p:spPr/>
        <p:txBody>
          <a:bodyPr/>
          <a:lstStyle/>
          <a:p>
            <a:endParaRPr lang="de-DE"/>
          </a:p>
        </p:txBody>
      </p:sp>
      <p:sp>
        <p:nvSpPr>
          <p:cNvPr id="9" name="Inhaltsplatzhalter 4">
            <a:extLst>
              <a:ext uri="{FF2B5EF4-FFF2-40B4-BE49-F238E27FC236}">
                <a16:creationId xmlns:a16="http://schemas.microsoft.com/office/drawing/2014/main" id="{3BECD576-2AF6-7857-1F5B-E83EDE856FB5}"/>
              </a:ext>
            </a:extLst>
          </p:cNvPr>
          <p:cNvSpPr txBox="1">
            <a:spLocks/>
          </p:cNvSpPr>
          <p:nvPr/>
        </p:nvSpPr>
        <p:spPr>
          <a:xfrm>
            <a:off x="581025" y="2238375"/>
            <a:ext cx="4721225" cy="38814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000" dirty="0">
                <a:latin typeface="Verdana" panose="020B0604030504040204" pitchFamily="34" charset="0"/>
                <a:ea typeface="Verdana" panose="020B0604030504040204" pitchFamily="34" charset="0"/>
              </a:rPr>
              <a:t>KWP hat </a:t>
            </a:r>
            <a:r>
              <a:rPr lang="de-DE" sz="2000" dirty="0">
                <a:solidFill>
                  <a:schemeClr val="accent6"/>
                </a:solidFill>
                <a:latin typeface="Verdana" panose="020B0604030504040204" pitchFamily="34" charset="0"/>
                <a:ea typeface="Verdana" panose="020B0604030504040204" pitchFamily="34" charset="0"/>
              </a:rPr>
              <a:t>keine rechtliche Außenwirkung</a:t>
            </a:r>
          </a:p>
          <a:p>
            <a:pPr marL="342900" indent="-342900">
              <a:lnSpc>
                <a:spcPct val="100000"/>
              </a:lnSpc>
              <a:buFont typeface="Wingdings" panose="05000000000000000000" pitchFamily="2" charset="2"/>
              <a:buChar char="à"/>
            </a:pPr>
            <a:r>
              <a:rPr lang="de-DE" sz="2000" dirty="0">
                <a:latin typeface="Verdana" panose="020B0604030504040204" pitchFamily="34" charset="0"/>
                <a:ea typeface="Verdana" panose="020B0604030504040204" pitchFamily="34" charset="0"/>
                <a:sym typeface="Wingdings" panose="05000000000000000000" pitchFamily="2" charset="2"/>
              </a:rPr>
              <a:t>Keine einklagbaren Rechte und Pflichten</a:t>
            </a:r>
          </a:p>
          <a:p>
            <a:pPr marL="342900" indent="-342900">
              <a:lnSpc>
                <a:spcPct val="100000"/>
              </a:lnSpc>
              <a:buFont typeface="Wingdings" panose="05000000000000000000" pitchFamily="2" charset="2"/>
              <a:buChar char="à"/>
            </a:pPr>
            <a:r>
              <a:rPr lang="de-DE" sz="2000" dirty="0">
                <a:latin typeface="Verdana" panose="020B0604030504040204" pitchFamily="34" charset="0"/>
                <a:ea typeface="Verdana" panose="020B0604030504040204" pitchFamily="34" charset="0"/>
              </a:rPr>
              <a:t>Gebietseinteilung ist nicht bindend und begründet keine Ansprüche</a:t>
            </a:r>
          </a:p>
          <a:p>
            <a:pPr marL="342900" indent="-342900">
              <a:lnSpc>
                <a:spcPct val="100000"/>
              </a:lnSpc>
              <a:buFont typeface="Wingdings" panose="05000000000000000000" pitchFamily="2" charset="2"/>
              <a:buChar char="à"/>
            </a:pPr>
            <a:r>
              <a:rPr lang="de-DE" sz="2000" dirty="0">
                <a:latin typeface="Verdana" panose="020B0604030504040204" pitchFamily="34" charset="0"/>
                <a:ea typeface="Verdana" panose="020B0604030504040204" pitchFamily="34" charset="0"/>
                <a:sym typeface="Wingdings" panose="05000000000000000000" pitchFamily="2" charset="2"/>
              </a:rPr>
              <a:t>Gebäudeeigentümer sind für eigene Heizungsanlagen nach GEG selbst verantwortlich</a:t>
            </a:r>
          </a:p>
          <a:p>
            <a:pPr marL="342900" indent="-342900">
              <a:buFont typeface="Wingdings" panose="05000000000000000000" pitchFamily="2" charset="2"/>
              <a:buChar char="à"/>
            </a:pPr>
            <a:endParaRPr lang="de-DE" dirty="0">
              <a:solidFill>
                <a:srgbClr val="005E59"/>
              </a:solidFill>
            </a:endParaRPr>
          </a:p>
        </p:txBody>
      </p:sp>
      <p:sp>
        <p:nvSpPr>
          <p:cNvPr id="11" name="Inhaltsplatzhalter 5">
            <a:extLst>
              <a:ext uri="{FF2B5EF4-FFF2-40B4-BE49-F238E27FC236}">
                <a16:creationId xmlns:a16="http://schemas.microsoft.com/office/drawing/2014/main" id="{7C21C464-B2A4-EFD7-0966-3C67A25CF9D5}"/>
              </a:ext>
            </a:extLst>
          </p:cNvPr>
          <p:cNvSpPr txBox="1">
            <a:spLocks/>
          </p:cNvSpPr>
          <p:nvPr/>
        </p:nvSpPr>
        <p:spPr>
          <a:xfrm>
            <a:off x="5762290" y="2238375"/>
            <a:ext cx="5327468" cy="38814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de-DE" sz="2000" dirty="0">
                <a:latin typeface="Verdana" panose="020B0604030504040204" pitchFamily="34" charset="0"/>
                <a:ea typeface="Verdana" panose="020B0604030504040204" pitchFamily="34" charset="0"/>
                <a:sym typeface="Wingdings" panose="05000000000000000000" pitchFamily="2" charset="2"/>
              </a:rPr>
              <a:t>KWP ist eine wichtige </a:t>
            </a:r>
            <a:r>
              <a:rPr lang="de-DE" sz="2000" dirty="0">
                <a:solidFill>
                  <a:schemeClr val="accent6"/>
                </a:solidFill>
                <a:latin typeface="Verdana" panose="020B0604030504040204" pitchFamily="34" charset="0"/>
                <a:ea typeface="Verdana" panose="020B0604030504040204" pitchFamily="34" charset="0"/>
                <a:sym typeface="Wingdings" panose="05000000000000000000" pitchFamily="2" charset="2"/>
              </a:rPr>
              <a:t>kommunale Planungsgrundlage</a:t>
            </a:r>
          </a:p>
          <a:p>
            <a:pPr marL="342900" indent="-342900">
              <a:lnSpc>
                <a:spcPct val="100000"/>
              </a:lnSpc>
              <a:buFont typeface="Wingdings" panose="05000000000000000000" pitchFamily="2" charset="2"/>
              <a:buChar char="à"/>
            </a:pPr>
            <a:r>
              <a:rPr lang="de-DE" sz="2000" dirty="0">
                <a:latin typeface="Verdana" panose="020B0604030504040204" pitchFamily="34" charset="0"/>
                <a:ea typeface="Verdana" panose="020B0604030504040204" pitchFamily="34" charset="0"/>
                <a:sym typeface="Wingdings" panose="05000000000000000000" pitchFamily="2" charset="2"/>
              </a:rPr>
              <a:t>Berücksichtigung bei Stadtentwicklung</a:t>
            </a:r>
          </a:p>
          <a:p>
            <a:pPr marL="342900" indent="-342900">
              <a:lnSpc>
                <a:spcPct val="100000"/>
              </a:lnSpc>
              <a:buFont typeface="Wingdings" panose="05000000000000000000" pitchFamily="2" charset="2"/>
              <a:buChar char="à"/>
            </a:pPr>
            <a:r>
              <a:rPr lang="de-DE" sz="2000" dirty="0">
                <a:latin typeface="Verdana" panose="020B0604030504040204" pitchFamily="34" charset="0"/>
                <a:ea typeface="Verdana" panose="020B0604030504040204" pitchFamily="34" charset="0"/>
                <a:sym typeface="Wingdings" panose="05000000000000000000" pitchFamily="2" charset="2"/>
              </a:rPr>
              <a:t>Grundlage für Maßnahmen, z.B. Machbarkeitsstudie Wärmenetz, Dialog Netzbetreiber, Quartiersplanung, Sanierungsstrategie kommunale Gebäude, Information der Bürger</a:t>
            </a:r>
          </a:p>
          <a:p>
            <a:pPr marL="342900" indent="-342900">
              <a:lnSpc>
                <a:spcPct val="100000"/>
              </a:lnSpc>
              <a:buFont typeface="Wingdings" panose="05000000000000000000" pitchFamily="2" charset="2"/>
              <a:buChar char="à"/>
            </a:pPr>
            <a:r>
              <a:rPr lang="de-DE" sz="2000" dirty="0">
                <a:latin typeface="Verdana" panose="020B0604030504040204" pitchFamily="34" charset="0"/>
                <a:ea typeface="Verdana" panose="020B0604030504040204" pitchFamily="34" charset="0"/>
                <a:sym typeface="Wingdings" panose="05000000000000000000" pitchFamily="2" charset="2"/>
              </a:rPr>
              <a:t>Grundlage für Planbarkeit von Investitionen im Wärmebereich</a:t>
            </a:r>
            <a:endParaRPr lang="de-DE" sz="2000" dirty="0">
              <a:latin typeface="Verdana" panose="020B0604030504040204" pitchFamily="34" charset="0"/>
              <a:ea typeface="Verdana" panose="020B0604030504040204" pitchFamily="34" charset="0"/>
            </a:endParaRPr>
          </a:p>
        </p:txBody>
      </p:sp>
      <p:cxnSp>
        <p:nvCxnSpPr>
          <p:cNvPr id="12" name="Gerader Verbinder 11">
            <a:extLst>
              <a:ext uri="{FF2B5EF4-FFF2-40B4-BE49-F238E27FC236}">
                <a16:creationId xmlns:a16="http://schemas.microsoft.com/office/drawing/2014/main" id="{77B975CD-0B64-0277-4FDD-02A25F667E0A}"/>
              </a:ext>
            </a:extLst>
          </p:cNvPr>
          <p:cNvCxnSpPr>
            <a:cxnSpLocks/>
          </p:cNvCxnSpPr>
          <p:nvPr/>
        </p:nvCxnSpPr>
        <p:spPr>
          <a:xfrm>
            <a:off x="5486400" y="2238375"/>
            <a:ext cx="0" cy="388143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9319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04266A8-EC58-03F1-87AF-CB5215DDAA70}"/>
              </a:ext>
            </a:extLst>
          </p:cNvPr>
          <p:cNvSpPr>
            <a:spLocks noGrp="1"/>
          </p:cNvSpPr>
          <p:nvPr>
            <p:ph type="body" sz="quarter" idx="12"/>
          </p:nvPr>
        </p:nvSpPr>
        <p:spPr/>
        <p:txBody>
          <a:bodyPr/>
          <a:lstStyle/>
          <a:p>
            <a:r>
              <a:rPr lang="de-DE" dirty="0"/>
              <a:t>Interkommunale Zusammenarbeit - Beweggründe</a:t>
            </a:r>
          </a:p>
        </p:txBody>
      </p:sp>
      <p:sp>
        <p:nvSpPr>
          <p:cNvPr id="3" name="Textplatzhalter 2">
            <a:extLst>
              <a:ext uri="{FF2B5EF4-FFF2-40B4-BE49-F238E27FC236}">
                <a16:creationId xmlns:a16="http://schemas.microsoft.com/office/drawing/2014/main" id="{EB92BAB7-05A4-643C-C96F-5882F5973079}"/>
              </a:ext>
            </a:extLst>
          </p:cNvPr>
          <p:cNvSpPr>
            <a:spLocks noGrp="1"/>
          </p:cNvSpPr>
          <p:nvPr>
            <p:ph type="body" sz="quarter" idx="14"/>
          </p:nvPr>
        </p:nvSpPr>
        <p:spPr/>
        <p:txBody>
          <a:bodyPr/>
          <a:lstStyle/>
          <a:p>
            <a:endParaRPr lang="de-DE" dirty="0"/>
          </a:p>
        </p:txBody>
      </p:sp>
      <p:sp>
        <p:nvSpPr>
          <p:cNvPr id="4" name="Textplatzhalter 3">
            <a:extLst>
              <a:ext uri="{FF2B5EF4-FFF2-40B4-BE49-F238E27FC236}">
                <a16:creationId xmlns:a16="http://schemas.microsoft.com/office/drawing/2014/main" id="{190320D0-25FB-6608-CFAD-8B06AF4BE6BF}"/>
              </a:ext>
            </a:extLst>
          </p:cNvPr>
          <p:cNvSpPr>
            <a:spLocks noGrp="1"/>
          </p:cNvSpPr>
          <p:nvPr>
            <p:ph type="body" sz="quarter" idx="13"/>
          </p:nvPr>
        </p:nvSpPr>
        <p:spPr>
          <a:xfrm>
            <a:off x="580960" y="1910388"/>
            <a:ext cx="8871384" cy="3881438"/>
          </a:xfrm>
        </p:spPr>
        <p:txBody>
          <a:bodyPr/>
          <a:lstStyle/>
          <a:p>
            <a:pPr marL="342900" indent="-342900">
              <a:lnSpc>
                <a:spcPct val="100000"/>
              </a:lnSpc>
              <a:buFont typeface="Arial" panose="020B0604020202020204" pitchFamily="34" charset="0"/>
              <a:buChar char="•"/>
            </a:pPr>
            <a:r>
              <a:rPr lang="de-DE" dirty="0">
                <a:solidFill>
                  <a:schemeClr val="accent2"/>
                </a:solidFill>
                <a:sym typeface="Wingdings" panose="05000000000000000000" pitchFamily="2" charset="2"/>
              </a:rPr>
              <a:t>Administrative Synergien</a:t>
            </a:r>
          </a:p>
          <a:p>
            <a:pPr marL="1257300" lvl="2" indent="-342900">
              <a:lnSpc>
                <a:spcPct val="100000"/>
              </a:lnSpc>
              <a:buFont typeface="Wingdings" panose="05000000000000000000" pitchFamily="2" charset="2"/>
              <a:buChar char="à"/>
            </a:pPr>
            <a:r>
              <a:rPr lang="de-DE" dirty="0">
                <a:solidFill>
                  <a:schemeClr val="accent6"/>
                </a:solidFill>
                <a:sym typeface="Wingdings" panose="05000000000000000000" pitchFamily="2" charset="2"/>
              </a:rPr>
              <a:t>Bestehende Strukturen, z.B. Verwaltungsgemeinschaften</a:t>
            </a:r>
          </a:p>
          <a:p>
            <a:pPr marL="342900" indent="-342900">
              <a:lnSpc>
                <a:spcPct val="100000"/>
              </a:lnSpc>
              <a:buFont typeface="Arial" panose="020B0604020202020204" pitchFamily="34" charset="0"/>
              <a:buChar char="•"/>
            </a:pPr>
            <a:r>
              <a:rPr lang="de-DE" dirty="0">
                <a:solidFill>
                  <a:schemeClr val="accent2"/>
                </a:solidFill>
                <a:sym typeface="Wingdings" panose="05000000000000000000" pitchFamily="2" charset="2"/>
              </a:rPr>
              <a:t>Bewährte Kooperationen, z.B. Zusammenarbeit Altkreise, LEADER-Regionen, Zweckverbände etc.</a:t>
            </a:r>
          </a:p>
          <a:p>
            <a:pPr marL="342900" indent="-342900">
              <a:lnSpc>
                <a:spcPct val="100000"/>
              </a:lnSpc>
              <a:buFont typeface="Arial" panose="020B0604020202020204" pitchFamily="34" charset="0"/>
              <a:buChar char="•"/>
            </a:pPr>
            <a:r>
              <a:rPr lang="de-DE" dirty="0">
                <a:solidFill>
                  <a:schemeClr val="accent2"/>
                </a:solidFill>
                <a:sym typeface="Wingdings" panose="05000000000000000000" pitchFamily="2" charset="2"/>
              </a:rPr>
              <a:t>Bestehende, ggfs. verflochtene Wärmeversorgungs-Infrastruktur bzw. weitere Energieinfrastruktur bzw. gleiche Betreiber</a:t>
            </a:r>
          </a:p>
          <a:p>
            <a:pPr marL="342900" indent="-342900">
              <a:lnSpc>
                <a:spcPct val="100000"/>
              </a:lnSpc>
              <a:buFont typeface="Arial" panose="020B0604020202020204" pitchFamily="34" charset="0"/>
              <a:buChar char="•"/>
            </a:pPr>
            <a:r>
              <a:rPr lang="de-DE" dirty="0">
                <a:solidFill>
                  <a:schemeClr val="accent2"/>
                </a:solidFill>
                <a:sym typeface="Wingdings" panose="05000000000000000000" pitchFamily="2" charset="2"/>
              </a:rPr>
              <a:t>Regional vorhandene Wärmepotentialen (z.B. Tiefengeothermie, Biogasanlagen oder </a:t>
            </a:r>
            <a:r>
              <a:rPr lang="de-DE" dirty="0" err="1">
                <a:solidFill>
                  <a:schemeClr val="accent2"/>
                </a:solidFill>
                <a:sym typeface="Wingdings" panose="05000000000000000000" pitchFamily="2" charset="2"/>
              </a:rPr>
              <a:t>Abwärmequellen</a:t>
            </a:r>
            <a:r>
              <a:rPr lang="de-DE" dirty="0">
                <a:solidFill>
                  <a:schemeClr val="accent2"/>
                </a:solidFill>
                <a:sym typeface="Wingdings" panose="05000000000000000000" pitchFamily="2" charset="2"/>
              </a:rPr>
              <a:t> etc.)</a:t>
            </a:r>
          </a:p>
          <a:p>
            <a:pPr marL="342900" indent="-342900">
              <a:lnSpc>
                <a:spcPct val="100000"/>
              </a:lnSpc>
              <a:buFont typeface="Arial" panose="020B0604020202020204" pitchFamily="34" charset="0"/>
              <a:buChar char="•"/>
            </a:pPr>
            <a:r>
              <a:rPr lang="de-DE" dirty="0">
                <a:solidFill>
                  <a:schemeClr val="accent2"/>
                </a:solidFill>
                <a:sym typeface="Wingdings" panose="05000000000000000000" pitchFamily="2" charset="2"/>
              </a:rPr>
              <a:t>Ankerkunden (Großverbraucher, Wärmeerzeuger)</a:t>
            </a:r>
          </a:p>
          <a:p>
            <a:pPr marL="1257300" lvl="2" indent="-342900">
              <a:lnSpc>
                <a:spcPct val="100000"/>
              </a:lnSpc>
              <a:buFont typeface="Wingdings" panose="05000000000000000000" pitchFamily="2" charset="2"/>
              <a:buChar char="à"/>
            </a:pPr>
            <a:r>
              <a:rPr lang="de-DE" dirty="0">
                <a:solidFill>
                  <a:schemeClr val="accent6"/>
                </a:solidFill>
                <a:sym typeface="Wingdings" panose="05000000000000000000" pitchFamily="2" charset="2"/>
              </a:rPr>
              <a:t>Praxistipp: effiziente Konvois sollten aus </a:t>
            </a:r>
            <a:r>
              <a:rPr lang="de-DE" b="1" dirty="0">
                <a:solidFill>
                  <a:schemeClr val="accent6"/>
                </a:solidFill>
                <a:sym typeface="Wingdings" panose="05000000000000000000" pitchFamily="2" charset="2"/>
              </a:rPr>
              <a:t>max.</a:t>
            </a:r>
            <a:r>
              <a:rPr lang="de-DE" dirty="0">
                <a:solidFill>
                  <a:schemeClr val="accent6"/>
                </a:solidFill>
                <a:sym typeface="Wingdings" panose="05000000000000000000" pitchFamily="2" charset="2"/>
              </a:rPr>
              <a:t> 10 bis 12 Kommunen bestehen</a:t>
            </a:r>
          </a:p>
          <a:p>
            <a:pPr marL="342900" indent="-342900">
              <a:lnSpc>
                <a:spcPct val="100000"/>
              </a:lnSpc>
              <a:buFont typeface="Wingdings" panose="05000000000000000000" pitchFamily="2" charset="2"/>
              <a:buChar char="à"/>
            </a:pPr>
            <a:r>
              <a:rPr lang="de-DE" b="1" dirty="0">
                <a:sym typeface="Wingdings" panose="05000000000000000000" pitchFamily="2" charset="2"/>
              </a:rPr>
              <a:t>Noch unsicher? Nutzen sie die Förderung für eine Kurzstudie „KWP im Konvoi“ </a:t>
            </a:r>
            <a:r>
              <a:rPr lang="de-DE" b="1" dirty="0">
                <a:solidFill>
                  <a:schemeClr val="accent2"/>
                </a:solidFill>
                <a:sym typeface="Wingdings" panose="05000000000000000000" pitchFamily="2" charset="2"/>
                <a:hlinkClick r:id="rId3">
                  <a:extLst>
                    <a:ext uri="{A12FA001-AC4F-418D-AE19-62706E023703}">
                      <ahyp:hlinkClr xmlns:ahyp="http://schemas.microsoft.com/office/drawing/2018/hyperlinkcolor" val="tx"/>
                    </a:ext>
                  </a:extLst>
                </a:hlinkClick>
              </a:rPr>
              <a:t>Link Fördermerkblatt</a:t>
            </a:r>
            <a:endParaRPr lang="de-DE" b="1" dirty="0">
              <a:solidFill>
                <a:schemeClr val="accent2"/>
              </a:solidFill>
              <a:sym typeface="Wingdings" panose="05000000000000000000" pitchFamily="2" charset="2"/>
            </a:endParaRPr>
          </a:p>
          <a:p>
            <a:pPr marL="342900" indent="-342900">
              <a:lnSpc>
                <a:spcPct val="100000"/>
              </a:lnSpc>
              <a:buFont typeface="Wingdings" panose="05000000000000000000" pitchFamily="2" charset="2"/>
              <a:buChar char="à"/>
            </a:pPr>
            <a:endParaRPr lang="de-DE" dirty="0">
              <a:solidFill>
                <a:schemeClr val="accent6"/>
              </a:solidFill>
              <a:sym typeface="Wingdings" panose="05000000000000000000" pitchFamily="2" charset="2"/>
            </a:endParaRPr>
          </a:p>
          <a:p>
            <a:pPr marL="342900" indent="-342900">
              <a:lnSpc>
                <a:spcPct val="100000"/>
              </a:lnSpc>
              <a:buFont typeface="Wingdings" panose="05000000000000000000" pitchFamily="2" charset="2"/>
              <a:buChar char="à"/>
            </a:pPr>
            <a:endParaRPr lang="de-DE" dirty="0">
              <a:solidFill>
                <a:schemeClr val="accent2"/>
              </a:solidFill>
              <a:sym typeface="Wingdings" panose="05000000000000000000" pitchFamily="2" charset="2"/>
            </a:endParaRPr>
          </a:p>
        </p:txBody>
      </p:sp>
      <p:pic>
        <p:nvPicPr>
          <p:cNvPr id="7" name="Grafik 6" descr="Ein Bild, das Clipart, Grafiken, Grafikdesign, Cartoon enthält.&#10;&#10;KI-generierte Inhalte können fehlerhaft sein.">
            <a:extLst>
              <a:ext uri="{FF2B5EF4-FFF2-40B4-BE49-F238E27FC236}">
                <a16:creationId xmlns:a16="http://schemas.microsoft.com/office/drawing/2014/main" id="{90589BCC-2305-5EF4-18C5-8C3343D21C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21500" y="893763"/>
            <a:ext cx="3963265" cy="3963265"/>
          </a:xfrm>
          <a:prstGeom prst="rect">
            <a:avLst/>
          </a:prstGeom>
        </p:spPr>
      </p:pic>
    </p:spTree>
    <p:extLst>
      <p:ext uri="{BB962C8B-B14F-4D97-AF65-F5344CB8AC3E}">
        <p14:creationId xmlns:p14="http://schemas.microsoft.com/office/powerpoint/2010/main" val="19630205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04266A8-EC58-03F1-87AF-CB5215DDAA70}"/>
              </a:ext>
            </a:extLst>
          </p:cNvPr>
          <p:cNvSpPr>
            <a:spLocks noGrp="1"/>
          </p:cNvSpPr>
          <p:nvPr>
            <p:ph type="body" sz="quarter" idx="12"/>
          </p:nvPr>
        </p:nvSpPr>
        <p:spPr>
          <a:xfrm>
            <a:off x="580960" y="893763"/>
            <a:ext cx="10729770" cy="1187533"/>
          </a:xfrm>
        </p:spPr>
        <p:txBody>
          <a:bodyPr/>
          <a:lstStyle/>
          <a:p>
            <a:r>
              <a:rPr lang="de-DE" dirty="0"/>
              <a:t>Interkommunale Zusammenarbeit - Notwendigkeit</a:t>
            </a:r>
          </a:p>
        </p:txBody>
      </p:sp>
      <p:sp>
        <p:nvSpPr>
          <p:cNvPr id="3" name="Textplatzhalter 2">
            <a:extLst>
              <a:ext uri="{FF2B5EF4-FFF2-40B4-BE49-F238E27FC236}">
                <a16:creationId xmlns:a16="http://schemas.microsoft.com/office/drawing/2014/main" id="{EB92BAB7-05A4-643C-C96F-5882F5973079}"/>
              </a:ext>
            </a:extLst>
          </p:cNvPr>
          <p:cNvSpPr>
            <a:spLocks noGrp="1"/>
          </p:cNvSpPr>
          <p:nvPr>
            <p:ph type="body" sz="quarter" idx="14"/>
          </p:nvPr>
        </p:nvSpPr>
        <p:spPr/>
        <p:txBody>
          <a:bodyPr/>
          <a:lstStyle/>
          <a:p>
            <a:endParaRPr lang="de-DE"/>
          </a:p>
        </p:txBody>
      </p:sp>
      <p:sp>
        <p:nvSpPr>
          <p:cNvPr id="4" name="Textplatzhalter 3">
            <a:extLst>
              <a:ext uri="{FF2B5EF4-FFF2-40B4-BE49-F238E27FC236}">
                <a16:creationId xmlns:a16="http://schemas.microsoft.com/office/drawing/2014/main" id="{190320D0-25FB-6608-CFAD-8B06AF4BE6BF}"/>
              </a:ext>
            </a:extLst>
          </p:cNvPr>
          <p:cNvSpPr>
            <a:spLocks noGrp="1"/>
          </p:cNvSpPr>
          <p:nvPr>
            <p:ph type="body" sz="quarter" idx="13"/>
          </p:nvPr>
        </p:nvSpPr>
        <p:spPr>
          <a:xfrm>
            <a:off x="580960" y="2238375"/>
            <a:ext cx="11286362" cy="3881438"/>
          </a:xfrm>
        </p:spPr>
        <p:txBody>
          <a:bodyPr/>
          <a:lstStyle/>
          <a:p>
            <a:pPr marL="342900" indent="-342900">
              <a:lnSpc>
                <a:spcPct val="100000"/>
              </a:lnSpc>
              <a:buFont typeface="Arial" panose="020B0604020202020204" pitchFamily="34" charset="0"/>
              <a:buChar char="•"/>
            </a:pPr>
            <a:r>
              <a:rPr lang="de-DE" dirty="0">
                <a:solidFill>
                  <a:schemeClr val="accent6"/>
                </a:solidFill>
                <a:sym typeface="Wingdings" panose="05000000000000000000" pitchFamily="2" charset="2"/>
              </a:rPr>
              <a:t>Kapazitätsengpässe in der Verwaltung, Fachkräftemangel </a:t>
            </a:r>
          </a:p>
          <a:p>
            <a:pPr marL="800100" lvl="1" indent="-342900">
              <a:lnSpc>
                <a:spcPct val="100000"/>
              </a:lnSpc>
              <a:buFont typeface="Wingdings" panose="05000000000000000000" pitchFamily="2" charset="2"/>
              <a:buChar char="à"/>
            </a:pPr>
            <a:r>
              <a:rPr lang="de-DE" dirty="0">
                <a:sym typeface="Wingdings" panose="05000000000000000000" pitchFamily="2" charset="2"/>
              </a:rPr>
              <a:t>Große Kommunen oder Kreisstädte als Initiatoren</a:t>
            </a:r>
          </a:p>
          <a:p>
            <a:pPr marL="342900" indent="-342900">
              <a:lnSpc>
                <a:spcPct val="100000"/>
              </a:lnSpc>
              <a:buFont typeface="Arial" panose="020B0604020202020204" pitchFamily="34" charset="0"/>
              <a:buChar char="•"/>
            </a:pPr>
            <a:r>
              <a:rPr lang="de-DE" dirty="0">
                <a:solidFill>
                  <a:schemeClr val="accent6"/>
                </a:solidFill>
                <a:sym typeface="Wingdings" panose="05000000000000000000" pitchFamily="2" charset="2"/>
              </a:rPr>
              <a:t>Gemeinsamer Dienstleister</a:t>
            </a:r>
          </a:p>
          <a:p>
            <a:pPr marL="800100" lvl="1" indent="-342900">
              <a:lnSpc>
                <a:spcPct val="100000"/>
              </a:lnSpc>
              <a:buFont typeface="Wingdings" panose="05000000000000000000" pitchFamily="2" charset="2"/>
              <a:buChar char="à"/>
            </a:pPr>
            <a:r>
              <a:rPr lang="de-DE" dirty="0">
                <a:sym typeface="Wingdings" panose="05000000000000000000" pitchFamily="2" charset="2"/>
              </a:rPr>
              <a:t>Interessante Ausschreibungsvolumina</a:t>
            </a:r>
          </a:p>
          <a:p>
            <a:pPr marL="800100" lvl="1" indent="-342900">
              <a:lnSpc>
                <a:spcPct val="100000"/>
              </a:lnSpc>
              <a:buFont typeface="Wingdings" panose="05000000000000000000" pitchFamily="2" charset="2"/>
              <a:buChar char="à"/>
            </a:pPr>
            <a:r>
              <a:rPr lang="de-DE" dirty="0">
                <a:sym typeface="Wingdings" panose="05000000000000000000" pitchFamily="2" charset="2"/>
              </a:rPr>
              <a:t>Bündelung knapper Beraterkapazitäten</a:t>
            </a:r>
          </a:p>
          <a:p>
            <a:pPr marL="800100" lvl="1" indent="-342900">
              <a:lnSpc>
                <a:spcPct val="100000"/>
              </a:lnSpc>
              <a:buFont typeface="Wingdings" panose="05000000000000000000" pitchFamily="2" charset="2"/>
              <a:buChar char="à"/>
            </a:pPr>
            <a:r>
              <a:rPr lang="de-DE" dirty="0">
                <a:sym typeface="Wingdings" panose="05000000000000000000" pitchFamily="2" charset="2"/>
              </a:rPr>
              <a:t>Synergien in der Bearbeitung</a:t>
            </a:r>
          </a:p>
          <a:p>
            <a:pPr marL="914400" lvl="1" indent="-457200">
              <a:lnSpc>
                <a:spcPct val="100000"/>
              </a:lnSpc>
              <a:buFont typeface="+mj-lt"/>
              <a:buAutoNum type="alphaLcParenR"/>
            </a:pPr>
            <a:r>
              <a:rPr lang="de-DE" dirty="0">
                <a:solidFill>
                  <a:schemeClr val="accent6"/>
                </a:solidFill>
                <a:sym typeface="Wingdings" panose="05000000000000000000" pitchFamily="2" charset="2"/>
              </a:rPr>
              <a:t>Gemeinsames Vergabeverfahren möglich</a:t>
            </a:r>
          </a:p>
          <a:p>
            <a:pPr marL="914400" lvl="1" indent="-457200">
              <a:lnSpc>
                <a:spcPct val="100000"/>
              </a:lnSpc>
              <a:buFont typeface="+mj-lt"/>
              <a:buAutoNum type="alphaLcParenR"/>
            </a:pPr>
            <a:r>
              <a:rPr lang="de-DE" dirty="0">
                <a:solidFill>
                  <a:schemeClr val="accent6"/>
                </a:solidFill>
                <a:sym typeface="Wingdings" panose="05000000000000000000" pitchFamily="2" charset="2"/>
              </a:rPr>
              <a:t>Gleicher Dienstleister – getrennte Beauftragung</a:t>
            </a:r>
          </a:p>
          <a:p>
            <a:pPr marL="1257300" lvl="2" indent="-342900">
              <a:lnSpc>
                <a:spcPct val="100000"/>
              </a:lnSpc>
              <a:buFont typeface="Wingdings" panose="05000000000000000000" pitchFamily="2" charset="2"/>
              <a:buChar char="à"/>
            </a:pPr>
            <a:r>
              <a:rPr lang="de-DE" dirty="0">
                <a:sym typeface="Wingdings" panose="05000000000000000000" pitchFamily="2" charset="2"/>
              </a:rPr>
              <a:t>Regelungen zu </a:t>
            </a:r>
            <a:r>
              <a:rPr lang="de-DE" dirty="0" err="1">
                <a:sym typeface="Wingdings" panose="05000000000000000000" pitchFamily="2" charset="2"/>
              </a:rPr>
              <a:t>Konvoiführung</a:t>
            </a:r>
            <a:r>
              <a:rPr lang="de-DE" dirty="0">
                <a:sym typeface="Wingdings" panose="05000000000000000000" pitchFamily="2" charset="2"/>
              </a:rPr>
              <a:t>,  Organisation, Leistungsbestandteilen, Aufteilung der Kosten</a:t>
            </a:r>
          </a:p>
          <a:p>
            <a:pPr marL="342900" indent="-342900">
              <a:lnSpc>
                <a:spcPct val="100000"/>
              </a:lnSpc>
              <a:buFont typeface="Wingdings" panose="05000000000000000000" pitchFamily="2" charset="2"/>
              <a:buChar char="à"/>
            </a:pPr>
            <a:r>
              <a:rPr lang="de-DE" b="1" dirty="0">
                <a:sym typeface="Wingdings" panose="05000000000000000000" pitchFamily="2" charset="2"/>
              </a:rPr>
              <a:t>Tipp: Nutzen sie die Mustervereinbarung Konvoi der SAENA unter  </a:t>
            </a:r>
            <a:r>
              <a:rPr lang="de-DE" b="1" dirty="0" err="1">
                <a:solidFill>
                  <a:schemeClr val="accent2"/>
                </a:solidFill>
                <a:sym typeface="Wingdings" panose="05000000000000000000" pitchFamily="2" charset="2"/>
                <a:hlinkClick r:id="rId3">
                  <a:extLst>
                    <a:ext uri="{A12FA001-AC4F-418D-AE19-62706E023703}">
                      <ahyp:hlinkClr xmlns:ahyp="http://schemas.microsoft.com/office/drawing/2018/hyperlinkcolor" val="tx"/>
                    </a:ext>
                  </a:extLst>
                </a:hlinkClick>
              </a:rPr>
              <a:t>www.saena.de</a:t>
            </a:r>
            <a:r>
              <a:rPr lang="de-DE" b="1" dirty="0">
                <a:solidFill>
                  <a:schemeClr val="accent2"/>
                </a:solidFill>
                <a:sym typeface="Wingdings" panose="05000000000000000000" pitchFamily="2" charset="2"/>
                <a:hlinkClick r:id="rId3">
                  <a:extLst>
                    <a:ext uri="{A12FA001-AC4F-418D-AE19-62706E023703}">
                      <ahyp:hlinkClr xmlns:ahyp="http://schemas.microsoft.com/office/drawing/2018/hyperlinkcolor" val="tx"/>
                    </a:ext>
                  </a:extLst>
                </a:hlinkClick>
              </a:rPr>
              <a:t>/</a:t>
            </a:r>
            <a:r>
              <a:rPr lang="de-DE" b="1" dirty="0" err="1">
                <a:solidFill>
                  <a:schemeClr val="accent2"/>
                </a:solidFill>
                <a:sym typeface="Wingdings" panose="05000000000000000000" pitchFamily="2" charset="2"/>
                <a:hlinkClick r:id="rId3">
                  <a:extLst>
                    <a:ext uri="{A12FA001-AC4F-418D-AE19-62706E023703}">
                      <ahyp:hlinkClr xmlns:ahyp="http://schemas.microsoft.com/office/drawing/2018/hyperlinkcolor" val="tx"/>
                    </a:ext>
                  </a:extLst>
                </a:hlinkClick>
              </a:rPr>
              <a:t>kwp</a:t>
            </a:r>
            <a:endParaRPr lang="de-DE" b="1" dirty="0">
              <a:solidFill>
                <a:schemeClr val="accent2"/>
              </a:solidFill>
              <a:sym typeface="Wingdings" panose="05000000000000000000" pitchFamily="2" charset="2"/>
            </a:endParaRPr>
          </a:p>
          <a:p>
            <a:pPr lvl="1">
              <a:lnSpc>
                <a:spcPct val="100000"/>
              </a:lnSpc>
            </a:pPr>
            <a:endParaRPr lang="de-DE" dirty="0">
              <a:solidFill>
                <a:schemeClr val="accent6"/>
              </a:solidFill>
              <a:sym typeface="Wingdings" panose="05000000000000000000" pitchFamily="2" charset="2"/>
            </a:endParaRPr>
          </a:p>
        </p:txBody>
      </p:sp>
      <p:pic>
        <p:nvPicPr>
          <p:cNvPr id="6" name="Grafik 5" descr="Ein Bild, das Clipart, Grafiken, Grafikdesign, Cartoon enthält.&#10;&#10;KI-generierte Inhalte können fehlerhaft sein.">
            <a:extLst>
              <a:ext uri="{FF2B5EF4-FFF2-40B4-BE49-F238E27FC236}">
                <a16:creationId xmlns:a16="http://schemas.microsoft.com/office/drawing/2014/main" id="{CE1AA12C-6A09-F71D-6070-CC73BD44AA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94726" y="356700"/>
            <a:ext cx="3963265" cy="3963265"/>
          </a:xfrm>
          <a:prstGeom prst="rect">
            <a:avLst/>
          </a:prstGeom>
        </p:spPr>
      </p:pic>
    </p:spTree>
    <p:extLst>
      <p:ext uri="{BB962C8B-B14F-4D97-AF65-F5344CB8AC3E}">
        <p14:creationId xmlns:p14="http://schemas.microsoft.com/office/powerpoint/2010/main" val="1827121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EF846719-8751-444D-12B6-CF10AFEB7299}"/>
              </a:ext>
            </a:extLst>
          </p:cNvPr>
          <p:cNvSpPr>
            <a:spLocks noGrp="1"/>
          </p:cNvSpPr>
          <p:nvPr>
            <p:ph type="body" sz="quarter" idx="12"/>
          </p:nvPr>
        </p:nvSpPr>
        <p:spPr/>
        <p:txBody>
          <a:bodyPr/>
          <a:lstStyle/>
          <a:p>
            <a:r>
              <a:rPr lang="de-DE" dirty="0"/>
              <a:t>Mythen rund um die KWP</a:t>
            </a:r>
          </a:p>
          <a:p>
            <a:endParaRPr lang="de-DE" dirty="0"/>
          </a:p>
        </p:txBody>
      </p:sp>
      <p:sp>
        <p:nvSpPr>
          <p:cNvPr id="4" name="Textplatzhalter 3">
            <a:extLst>
              <a:ext uri="{FF2B5EF4-FFF2-40B4-BE49-F238E27FC236}">
                <a16:creationId xmlns:a16="http://schemas.microsoft.com/office/drawing/2014/main" id="{233538F1-EE2E-5A2C-E3DB-A68341B8A9AD}"/>
              </a:ext>
            </a:extLst>
          </p:cNvPr>
          <p:cNvSpPr>
            <a:spLocks noGrp="1"/>
          </p:cNvSpPr>
          <p:nvPr>
            <p:ph type="body" sz="quarter" idx="13"/>
          </p:nvPr>
        </p:nvSpPr>
        <p:spPr>
          <a:xfrm>
            <a:off x="580960" y="1803308"/>
            <a:ext cx="6993732" cy="3881438"/>
          </a:xfrm>
        </p:spPr>
        <p:txBody>
          <a:bodyPr/>
          <a:lstStyle/>
          <a:p>
            <a:pPr marL="342900" indent="-342900">
              <a:buFont typeface="Wingdings" panose="05000000000000000000" pitchFamily="2" charset="2"/>
              <a:buChar char="Ø"/>
            </a:pPr>
            <a:r>
              <a:rPr lang="de-DE" dirty="0">
                <a:sym typeface="Wingdings" panose="05000000000000000000" pitchFamily="2" charset="2"/>
              </a:rPr>
              <a:t>Bei Vorliegen/Beschluss der KWP gilt sofort das GEG</a:t>
            </a:r>
          </a:p>
          <a:p>
            <a:pPr marL="342900" indent="-342900">
              <a:buFont typeface="Wingdings" panose="05000000000000000000" pitchFamily="2" charset="2"/>
              <a:buChar char="Ø"/>
            </a:pPr>
            <a:r>
              <a:rPr lang="de-DE" dirty="0">
                <a:sym typeface="Wingdings" panose="05000000000000000000" pitchFamily="2" charset="2"/>
              </a:rPr>
              <a:t>Jeder muss sich so anschließen, wie es im KWP eingeteilt wird</a:t>
            </a:r>
          </a:p>
          <a:p>
            <a:pPr marL="342900" indent="-342900">
              <a:buFont typeface="Wingdings" panose="05000000000000000000" pitchFamily="2" charset="2"/>
              <a:buChar char="Ø"/>
            </a:pPr>
            <a:r>
              <a:rPr lang="de-DE" dirty="0">
                <a:sym typeface="Wingdings" panose="05000000000000000000" pitchFamily="2" charset="2"/>
              </a:rPr>
              <a:t>Bei einem zentral versorgten Gebiet besteht Anschlusszwang durch den KWP</a:t>
            </a:r>
          </a:p>
          <a:p>
            <a:pPr marL="342900" indent="-342900">
              <a:buFont typeface="Wingdings" panose="05000000000000000000" pitchFamily="2" charset="2"/>
              <a:buChar char="Ø"/>
            </a:pPr>
            <a:r>
              <a:rPr lang="de-DE" dirty="0">
                <a:sym typeface="Wingdings" panose="05000000000000000000" pitchFamily="2" charset="2"/>
              </a:rPr>
              <a:t>Es geht nur Fernwärme oder Wärmepumpe</a:t>
            </a:r>
          </a:p>
          <a:p>
            <a:pPr marL="342900" indent="-342900">
              <a:buFont typeface="Wingdings" panose="05000000000000000000" pitchFamily="2" charset="2"/>
              <a:buChar char="Ø"/>
            </a:pPr>
            <a:r>
              <a:rPr lang="de-DE" dirty="0">
                <a:sym typeface="Wingdings" panose="05000000000000000000" pitchFamily="2" charset="2"/>
              </a:rPr>
              <a:t>Der Wärmenetzbetreiber hat die Sicherheit, dass sich alle anschließen werden</a:t>
            </a:r>
          </a:p>
          <a:p>
            <a:pPr marL="342900" indent="-342900">
              <a:buFont typeface="Wingdings" panose="05000000000000000000" pitchFamily="2" charset="2"/>
              <a:buChar char="Ø"/>
            </a:pPr>
            <a:r>
              <a:rPr lang="de-DE" dirty="0">
                <a:sym typeface="Wingdings" panose="05000000000000000000" pitchFamily="2" charset="2"/>
              </a:rPr>
              <a:t>Mit der KWP ist die Wärmewende fertig …</a:t>
            </a:r>
          </a:p>
          <a:p>
            <a:pPr marL="342900" indent="-342900">
              <a:buFont typeface="Wingdings" panose="05000000000000000000" pitchFamily="2" charset="2"/>
              <a:buChar char="Ø"/>
            </a:pPr>
            <a:r>
              <a:rPr lang="de-DE" dirty="0">
                <a:sym typeface="Wingdings" panose="05000000000000000000" pitchFamily="2" charset="2"/>
              </a:rPr>
              <a:t>Die KWP eine wichtige Ausgangsbasis …  </a:t>
            </a:r>
            <a:endParaRPr lang="de-DE" dirty="0"/>
          </a:p>
        </p:txBody>
      </p:sp>
      <p:sp>
        <p:nvSpPr>
          <p:cNvPr id="5" name="Textplatzhalter 1">
            <a:extLst>
              <a:ext uri="{FF2B5EF4-FFF2-40B4-BE49-F238E27FC236}">
                <a16:creationId xmlns:a16="http://schemas.microsoft.com/office/drawing/2014/main" id="{8692759C-6913-7BB6-44C5-B3E89A4B7FEC}"/>
              </a:ext>
            </a:extLst>
          </p:cNvPr>
          <p:cNvSpPr txBox="1">
            <a:spLocks/>
          </p:cNvSpPr>
          <p:nvPr/>
        </p:nvSpPr>
        <p:spPr>
          <a:xfrm>
            <a:off x="580960" y="1803308"/>
            <a:ext cx="9902556" cy="4097049"/>
          </a:xfrm>
          <a:prstGeom prst="rect">
            <a:avLst/>
          </a:prstGeom>
        </p:spPr>
        <p:txBody>
          <a:bodyPr/>
          <a:lstStyle>
            <a:lvl1pPr marL="0" indent="0" algn="l" defTabSz="914400" rtl="0" eaLnBrk="1" latinLnBrk="0" hangingPunct="1">
              <a:lnSpc>
                <a:spcPts val="2800"/>
              </a:lnSpc>
              <a:spcBef>
                <a:spcPts val="10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Wingdings" panose="05000000000000000000" pitchFamily="2" charset="2"/>
              <a:buChar char="Ø"/>
            </a:pPr>
            <a:endParaRPr lang="de-DE" dirty="0">
              <a:sym typeface="Wingdings" panose="05000000000000000000" pitchFamily="2" charset="2"/>
            </a:endParaRPr>
          </a:p>
        </p:txBody>
      </p:sp>
      <p:pic>
        <p:nvPicPr>
          <p:cNvPr id="7" name="Grafik 6" descr="Tanzender Weihnachtsmann am Strand">
            <a:extLst>
              <a:ext uri="{FF2B5EF4-FFF2-40B4-BE49-F238E27FC236}">
                <a16:creationId xmlns:a16="http://schemas.microsoft.com/office/drawing/2014/main" id="{78737BD6-308F-17F1-DF76-C706FA021A0F}"/>
              </a:ext>
            </a:extLst>
          </p:cNvPr>
          <p:cNvPicPr>
            <a:picLocks noChangeAspect="1"/>
          </p:cNvPicPr>
          <p:nvPr/>
        </p:nvPicPr>
        <p:blipFill>
          <a:blip r:embed="rId3">
            <a:extLst>
              <a:ext uri="{28A0092B-C50C-407E-A947-70E740481C1C}">
                <a14:useLocalDpi xmlns:a14="http://schemas.microsoft.com/office/drawing/2010/main" val="0"/>
              </a:ext>
            </a:extLst>
          </a:blip>
          <a:srcRect l="26389" t="9729" r="31279"/>
          <a:stretch/>
        </p:blipFill>
        <p:spPr>
          <a:xfrm>
            <a:off x="7979924" y="957643"/>
            <a:ext cx="3719384" cy="5293781"/>
          </a:xfrm>
          <a:prstGeom prst="rect">
            <a:avLst/>
          </a:prstGeom>
        </p:spPr>
      </p:pic>
      <p:pic>
        <p:nvPicPr>
          <p:cNvPr id="9" name="Grafik 8" descr="Weißes Origami-Einhorn">
            <a:extLst>
              <a:ext uri="{FF2B5EF4-FFF2-40B4-BE49-F238E27FC236}">
                <a16:creationId xmlns:a16="http://schemas.microsoft.com/office/drawing/2014/main" id="{88AB606E-1408-0C91-DD93-A99CBE17AA9A}"/>
              </a:ext>
            </a:extLst>
          </p:cNvPr>
          <p:cNvPicPr>
            <a:picLocks noChangeAspect="1"/>
          </p:cNvPicPr>
          <p:nvPr/>
        </p:nvPicPr>
        <p:blipFill>
          <a:blip r:embed="rId4">
            <a:extLst>
              <a:ext uri="{28A0092B-C50C-407E-A947-70E740481C1C}">
                <a14:useLocalDpi xmlns:a14="http://schemas.microsoft.com/office/drawing/2010/main" val="0"/>
              </a:ext>
            </a:extLst>
          </a:blip>
          <a:srcRect l="2644" t="13964" r="51961" b="13033"/>
          <a:stretch/>
        </p:blipFill>
        <p:spPr>
          <a:xfrm rot="20480828">
            <a:off x="7232419" y="483067"/>
            <a:ext cx="2276733" cy="2440384"/>
          </a:xfrm>
          <a:prstGeom prst="rect">
            <a:avLst/>
          </a:prstGeom>
        </p:spPr>
      </p:pic>
      <p:sp>
        <p:nvSpPr>
          <p:cNvPr id="3" name="Textfeld 2">
            <a:extLst>
              <a:ext uri="{FF2B5EF4-FFF2-40B4-BE49-F238E27FC236}">
                <a16:creationId xmlns:a16="http://schemas.microsoft.com/office/drawing/2014/main" id="{E13AB3DE-0D38-4ED6-1ACE-7C5F56431BAD}"/>
              </a:ext>
            </a:extLst>
          </p:cNvPr>
          <p:cNvSpPr txBox="1"/>
          <p:nvPr/>
        </p:nvSpPr>
        <p:spPr>
          <a:xfrm>
            <a:off x="1555472" y="2170748"/>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a:t>
            </a:r>
            <a:r>
              <a:rPr lang="de-DE" sz="2000" b="1" dirty="0">
                <a:solidFill>
                  <a:schemeClr val="accent6"/>
                </a:solidFill>
                <a:latin typeface="Verdana" panose="020B0604030504040204" pitchFamily="34" charset="0"/>
                <a:ea typeface="Verdana" panose="020B0604030504040204" pitchFamily="34" charset="0"/>
              </a:rPr>
              <a:t>NEIN</a:t>
            </a:r>
          </a:p>
        </p:txBody>
      </p:sp>
      <p:sp>
        <p:nvSpPr>
          <p:cNvPr id="6" name="Textfeld 5">
            <a:extLst>
              <a:ext uri="{FF2B5EF4-FFF2-40B4-BE49-F238E27FC236}">
                <a16:creationId xmlns:a16="http://schemas.microsoft.com/office/drawing/2014/main" id="{C7B9C39F-0C75-58C4-9DDC-9935B9ADE3ED}"/>
              </a:ext>
            </a:extLst>
          </p:cNvPr>
          <p:cNvSpPr txBox="1"/>
          <p:nvPr/>
        </p:nvSpPr>
        <p:spPr>
          <a:xfrm>
            <a:off x="2822326" y="3017281"/>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a:t>
            </a:r>
            <a:r>
              <a:rPr lang="de-DE" sz="2000" b="1" dirty="0">
                <a:solidFill>
                  <a:schemeClr val="accent6"/>
                </a:solidFill>
                <a:latin typeface="Verdana" panose="020B0604030504040204" pitchFamily="34" charset="0"/>
                <a:ea typeface="Verdana" panose="020B0604030504040204" pitchFamily="34" charset="0"/>
              </a:rPr>
              <a:t>NEIN</a:t>
            </a:r>
          </a:p>
        </p:txBody>
      </p:sp>
      <p:sp>
        <p:nvSpPr>
          <p:cNvPr id="8" name="Textfeld 7">
            <a:extLst>
              <a:ext uri="{FF2B5EF4-FFF2-40B4-BE49-F238E27FC236}">
                <a16:creationId xmlns:a16="http://schemas.microsoft.com/office/drawing/2014/main" id="{1264962A-7C28-4FFE-34D5-963B68D31832}"/>
              </a:ext>
            </a:extLst>
          </p:cNvPr>
          <p:cNvSpPr txBox="1"/>
          <p:nvPr/>
        </p:nvSpPr>
        <p:spPr>
          <a:xfrm>
            <a:off x="5126933" y="3851832"/>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a:t>
            </a:r>
            <a:r>
              <a:rPr lang="de-DE" sz="2000" b="1" dirty="0">
                <a:solidFill>
                  <a:schemeClr val="accent6"/>
                </a:solidFill>
                <a:latin typeface="Verdana" panose="020B0604030504040204" pitchFamily="34" charset="0"/>
                <a:ea typeface="Verdana" panose="020B0604030504040204" pitchFamily="34" charset="0"/>
              </a:rPr>
              <a:t>NEIN</a:t>
            </a:r>
          </a:p>
        </p:txBody>
      </p:sp>
      <p:sp>
        <p:nvSpPr>
          <p:cNvPr id="10" name="Textfeld 9">
            <a:extLst>
              <a:ext uri="{FF2B5EF4-FFF2-40B4-BE49-F238E27FC236}">
                <a16:creationId xmlns:a16="http://schemas.microsoft.com/office/drawing/2014/main" id="{EAA6BFE8-83F7-CCA7-FE46-32930CB7955D}"/>
              </a:ext>
            </a:extLst>
          </p:cNvPr>
          <p:cNvSpPr txBox="1"/>
          <p:nvPr/>
        </p:nvSpPr>
        <p:spPr>
          <a:xfrm>
            <a:off x="6573537" y="4323522"/>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a:t>
            </a:r>
            <a:r>
              <a:rPr lang="de-DE" sz="2000" b="1" dirty="0">
                <a:solidFill>
                  <a:schemeClr val="accent6"/>
                </a:solidFill>
                <a:latin typeface="Verdana" panose="020B0604030504040204" pitchFamily="34" charset="0"/>
                <a:ea typeface="Verdana" panose="020B0604030504040204" pitchFamily="34" charset="0"/>
              </a:rPr>
              <a:t>NEIN</a:t>
            </a:r>
          </a:p>
        </p:txBody>
      </p:sp>
      <p:sp>
        <p:nvSpPr>
          <p:cNvPr id="11" name="Textfeld 10">
            <a:extLst>
              <a:ext uri="{FF2B5EF4-FFF2-40B4-BE49-F238E27FC236}">
                <a16:creationId xmlns:a16="http://schemas.microsoft.com/office/drawing/2014/main" id="{2AFA1563-3E48-B23F-58D0-8178983631ED}"/>
              </a:ext>
            </a:extLst>
          </p:cNvPr>
          <p:cNvSpPr txBox="1"/>
          <p:nvPr/>
        </p:nvSpPr>
        <p:spPr>
          <a:xfrm>
            <a:off x="4689613" y="5161487"/>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a:t>
            </a:r>
            <a:r>
              <a:rPr lang="de-DE" sz="2000" b="1" dirty="0">
                <a:solidFill>
                  <a:schemeClr val="accent6"/>
                </a:solidFill>
                <a:latin typeface="Verdana" panose="020B0604030504040204" pitchFamily="34" charset="0"/>
                <a:ea typeface="Verdana" panose="020B0604030504040204" pitchFamily="34" charset="0"/>
              </a:rPr>
              <a:t>NEIN</a:t>
            </a:r>
          </a:p>
        </p:txBody>
      </p:sp>
      <p:sp>
        <p:nvSpPr>
          <p:cNvPr id="12" name="Textfeld 11">
            <a:extLst>
              <a:ext uri="{FF2B5EF4-FFF2-40B4-BE49-F238E27FC236}">
                <a16:creationId xmlns:a16="http://schemas.microsoft.com/office/drawing/2014/main" id="{E035DF93-2927-F014-CE32-9B10FFA4702E}"/>
              </a:ext>
            </a:extLst>
          </p:cNvPr>
          <p:cNvSpPr txBox="1"/>
          <p:nvPr/>
        </p:nvSpPr>
        <p:spPr>
          <a:xfrm>
            <a:off x="6168305" y="6183372"/>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JA</a:t>
            </a:r>
            <a:endParaRPr lang="de-DE" sz="2000" b="1" dirty="0">
              <a:solidFill>
                <a:schemeClr val="accent6"/>
              </a:solidFill>
              <a:latin typeface="Verdana" panose="020B0604030504040204" pitchFamily="34" charset="0"/>
              <a:ea typeface="Verdana" panose="020B0604030504040204" pitchFamily="34" charset="0"/>
            </a:endParaRPr>
          </a:p>
        </p:txBody>
      </p:sp>
      <p:sp>
        <p:nvSpPr>
          <p:cNvPr id="13" name="Textfeld 12">
            <a:extLst>
              <a:ext uri="{FF2B5EF4-FFF2-40B4-BE49-F238E27FC236}">
                <a16:creationId xmlns:a16="http://schemas.microsoft.com/office/drawing/2014/main" id="{6CCE1773-DF55-650E-B182-EA1D673560DA}"/>
              </a:ext>
            </a:extLst>
          </p:cNvPr>
          <p:cNvSpPr txBox="1"/>
          <p:nvPr/>
        </p:nvSpPr>
        <p:spPr>
          <a:xfrm>
            <a:off x="6370921" y="5622368"/>
            <a:ext cx="1406387" cy="400110"/>
          </a:xfrm>
          <a:prstGeom prst="rect">
            <a:avLst/>
          </a:prstGeom>
          <a:noFill/>
        </p:spPr>
        <p:txBody>
          <a:bodyPr wrap="square" rtlCol="0">
            <a:spAutoFit/>
          </a:bodyPr>
          <a:lstStyle/>
          <a:p>
            <a:r>
              <a:rPr lang="de-DE" sz="2000" b="1" dirty="0">
                <a:solidFill>
                  <a:schemeClr val="accent6"/>
                </a:solidFill>
                <a:latin typeface="Verdana" panose="020B0604030504040204" pitchFamily="34" charset="0"/>
                <a:ea typeface="Verdana" panose="020B0604030504040204" pitchFamily="34" charset="0"/>
                <a:sym typeface="Wingdings" panose="05000000000000000000" pitchFamily="2" charset="2"/>
              </a:rPr>
              <a:t> NEIN</a:t>
            </a:r>
            <a:endParaRPr lang="de-DE" sz="2000" b="1" dirty="0">
              <a:solidFill>
                <a:schemeClr val="accent6"/>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64421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0" grpId="0"/>
      <p:bldP spid="11" grpId="0"/>
      <p:bldP spid="12"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773F1975-EE59-6130-9367-1D77B9C8AD06}"/>
              </a:ext>
            </a:extLst>
          </p:cNvPr>
          <p:cNvSpPr>
            <a:spLocks noGrp="1"/>
          </p:cNvSpPr>
          <p:nvPr>
            <p:ph type="body" sz="quarter" idx="12"/>
          </p:nvPr>
        </p:nvSpPr>
        <p:spPr/>
        <p:txBody>
          <a:bodyPr/>
          <a:lstStyle/>
          <a:p>
            <a:r>
              <a:rPr lang="de-DE" dirty="0"/>
              <a:t>Chancen der KWP für die Kommune</a:t>
            </a:r>
          </a:p>
        </p:txBody>
      </p:sp>
      <p:sp>
        <p:nvSpPr>
          <p:cNvPr id="4" name="Textplatzhalter 3">
            <a:extLst>
              <a:ext uri="{FF2B5EF4-FFF2-40B4-BE49-F238E27FC236}">
                <a16:creationId xmlns:a16="http://schemas.microsoft.com/office/drawing/2014/main" id="{2D39CCA2-59D3-D640-BAAA-CBC194045475}"/>
              </a:ext>
            </a:extLst>
          </p:cNvPr>
          <p:cNvSpPr>
            <a:spLocks noGrp="1"/>
          </p:cNvSpPr>
          <p:nvPr>
            <p:ph type="body" sz="quarter" idx="14"/>
          </p:nvPr>
        </p:nvSpPr>
        <p:spPr/>
        <p:txBody>
          <a:bodyPr/>
          <a:lstStyle/>
          <a:p>
            <a:endParaRPr lang="de-DE" dirty="0"/>
          </a:p>
        </p:txBody>
      </p:sp>
      <p:graphicFrame>
        <p:nvGraphicFramePr>
          <p:cNvPr id="8" name="Textplatzhalter 1">
            <a:extLst>
              <a:ext uri="{FF2B5EF4-FFF2-40B4-BE49-F238E27FC236}">
                <a16:creationId xmlns:a16="http://schemas.microsoft.com/office/drawing/2014/main" id="{E9F714B2-30CF-8E76-3A9A-5ECDE3790408}"/>
              </a:ext>
            </a:extLst>
          </p:cNvPr>
          <p:cNvGraphicFramePr/>
          <p:nvPr>
            <p:extLst>
              <p:ext uri="{D42A27DB-BD31-4B8C-83A1-F6EECF244321}">
                <p14:modId xmlns:p14="http://schemas.microsoft.com/office/powerpoint/2010/main" val="831600107"/>
              </p:ext>
            </p:extLst>
          </p:nvPr>
        </p:nvGraphicFramePr>
        <p:xfrm>
          <a:off x="120579" y="1482381"/>
          <a:ext cx="8169309" cy="46672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uppieren 4">
            <a:extLst>
              <a:ext uri="{FF2B5EF4-FFF2-40B4-BE49-F238E27FC236}">
                <a16:creationId xmlns:a16="http://schemas.microsoft.com/office/drawing/2014/main" id="{6BBD14D4-357E-3BE0-C3F8-3039E846EF53}"/>
              </a:ext>
            </a:extLst>
          </p:cNvPr>
          <p:cNvGrpSpPr/>
          <p:nvPr/>
        </p:nvGrpSpPr>
        <p:grpSpPr>
          <a:xfrm>
            <a:off x="7889690" y="4667211"/>
            <a:ext cx="2321164" cy="1482379"/>
            <a:chOff x="5355131" y="3184688"/>
            <a:chExt cx="2321164" cy="1482379"/>
          </a:xfrm>
        </p:grpSpPr>
        <p:sp>
          <p:nvSpPr>
            <p:cNvPr id="7" name="Rechteck: abgerundete Ecken 6">
              <a:extLst>
                <a:ext uri="{FF2B5EF4-FFF2-40B4-BE49-F238E27FC236}">
                  <a16:creationId xmlns:a16="http://schemas.microsoft.com/office/drawing/2014/main" id="{23657AA9-529A-928F-3082-3637F23F9298}"/>
                </a:ext>
              </a:extLst>
            </p:cNvPr>
            <p:cNvSpPr/>
            <p:nvPr/>
          </p:nvSpPr>
          <p:spPr>
            <a:xfrm>
              <a:off x="5355131" y="3184688"/>
              <a:ext cx="2321164" cy="1482379"/>
            </a:xfrm>
            <a:prstGeom prst="roundRect">
              <a:avLst/>
            </a:prstGeom>
            <a:ln>
              <a:noFill/>
            </a:ln>
            <a:effectLst>
              <a:outerShdw blurRad="50800" dist="38100" dir="2700000" algn="tl" rotWithShape="0">
                <a:prstClr val="black">
                  <a:alpha val="40000"/>
                </a:prst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a:lstStyle/>
            <a:p>
              <a:endParaRPr lang="de-DE"/>
            </a:p>
          </p:txBody>
        </p:sp>
        <p:sp>
          <p:nvSpPr>
            <p:cNvPr id="9" name="Rechteck: abgerundete Ecken 4">
              <a:extLst>
                <a:ext uri="{FF2B5EF4-FFF2-40B4-BE49-F238E27FC236}">
                  <a16:creationId xmlns:a16="http://schemas.microsoft.com/office/drawing/2014/main" id="{4F5E8254-D6FE-E06C-D36B-0C0396C14B1F}"/>
                </a:ext>
              </a:extLst>
            </p:cNvPr>
            <p:cNvSpPr txBox="1"/>
            <p:nvPr/>
          </p:nvSpPr>
          <p:spPr>
            <a:xfrm>
              <a:off x="5427495" y="3257052"/>
              <a:ext cx="2176436" cy="13376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kern="1200" dirty="0">
                  <a:solidFill>
                    <a:schemeClr val="bg1"/>
                  </a:solidFill>
                </a:rPr>
                <a:t>Verzahnung mit Stadtplanung: Entwicklung strategisch steuern</a:t>
              </a:r>
              <a:endParaRPr lang="en-US" sz="2000" kern="1200" dirty="0">
                <a:solidFill>
                  <a:schemeClr val="bg1"/>
                </a:solidFill>
              </a:endParaRPr>
            </a:p>
          </p:txBody>
        </p:sp>
      </p:grpSp>
      <p:grpSp>
        <p:nvGrpSpPr>
          <p:cNvPr id="10" name="Gruppieren 9">
            <a:extLst>
              <a:ext uri="{FF2B5EF4-FFF2-40B4-BE49-F238E27FC236}">
                <a16:creationId xmlns:a16="http://schemas.microsoft.com/office/drawing/2014/main" id="{D68BFEC7-C871-2C71-B9CD-457F73FACBB8}"/>
              </a:ext>
            </a:extLst>
          </p:cNvPr>
          <p:cNvGrpSpPr/>
          <p:nvPr/>
        </p:nvGrpSpPr>
        <p:grpSpPr>
          <a:xfrm>
            <a:off x="7889690" y="3084041"/>
            <a:ext cx="2321164" cy="1482379"/>
            <a:chOff x="5355131" y="3184688"/>
            <a:chExt cx="2321164" cy="1482379"/>
          </a:xfrm>
        </p:grpSpPr>
        <p:sp>
          <p:nvSpPr>
            <p:cNvPr id="11" name="Rechteck: abgerundete Ecken 10">
              <a:extLst>
                <a:ext uri="{FF2B5EF4-FFF2-40B4-BE49-F238E27FC236}">
                  <a16:creationId xmlns:a16="http://schemas.microsoft.com/office/drawing/2014/main" id="{C837B6D9-06AB-E2BA-35B4-E51ACBD25928}"/>
                </a:ext>
              </a:extLst>
            </p:cNvPr>
            <p:cNvSpPr/>
            <p:nvPr/>
          </p:nvSpPr>
          <p:spPr>
            <a:xfrm>
              <a:off x="5355131" y="3184688"/>
              <a:ext cx="2321164" cy="1482379"/>
            </a:xfrm>
            <a:prstGeom prst="roundRect">
              <a:avLst/>
            </a:prstGeom>
            <a:ln>
              <a:noFill/>
            </a:ln>
            <a:effectLst>
              <a:outerShdw blurRad="50800" dist="38100" dir="2700000" algn="tl" rotWithShape="0">
                <a:prstClr val="black">
                  <a:alpha val="40000"/>
                </a:prstClr>
              </a:outerShdw>
            </a:effectLst>
          </p:spPr>
          <p:style>
            <a:lnRef idx="2">
              <a:scrgbClr r="0" g="0" b="0"/>
            </a:lnRef>
            <a:fillRef idx="1">
              <a:schemeClr val="accent1">
                <a:hueOff val="0"/>
                <a:satOff val="0"/>
                <a:lumOff val="0"/>
                <a:alphaOff val="0"/>
              </a:schemeClr>
            </a:fillRef>
            <a:effectRef idx="0">
              <a:scrgbClr r="0" g="0" b="0"/>
            </a:effectRef>
            <a:fontRef idx="minor">
              <a:schemeClr val="lt1"/>
            </a:fontRef>
          </p:style>
          <p:txBody>
            <a:bodyPr/>
            <a:lstStyle/>
            <a:p>
              <a:endParaRPr lang="de-DE"/>
            </a:p>
          </p:txBody>
        </p:sp>
        <p:sp>
          <p:nvSpPr>
            <p:cNvPr id="12" name="Rechteck: abgerundete Ecken 4">
              <a:extLst>
                <a:ext uri="{FF2B5EF4-FFF2-40B4-BE49-F238E27FC236}">
                  <a16:creationId xmlns:a16="http://schemas.microsoft.com/office/drawing/2014/main" id="{0B9278CE-8410-2C8B-7B03-C60ABE89CB41}"/>
                </a:ext>
              </a:extLst>
            </p:cNvPr>
            <p:cNvSpPr txBox="1"/>
            <p:nvPr/>
          </p:nvSpPr>
          <p:spPr>
            <a:xfrm>
              <a:off x="5427495" y="3257052"/>
              <a:ext cx="2176436" cy="133765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DE" sz="2000" dirty="0">
                  <a:solidFill>
                    <a:schemeClr val="bg1"/>
                  </a:solidFill>
                </a:rPr>
                <a:t>re</a:t>
              </a:r>
              <a:r>
                <a:rPr lang="de-DE" sz="2000" kern="1200" dirty="0">
                  <a:solidFill>
                    <a:schemeClr val="bg1"/>
                  </a:solidFill>
                </a:rPr>
                <a:t>gionale Potentiale nutzen, Sektorenkopplung</a:t>
              </a:r>
              <a:endParaRPr lang="en-US" sz="2000" kern="1200" dirty="0">
                <a:solidFill>
                  <a:schemeClr val="bg1"/>
                </a:solidFill>
              </a:endParaRPr>
            </a:p>
          </p:txBody>
        </p:sp>
      </p:grpSp>
      <p:pic>
        <p:nvPicPr>
          <p:cNvPr id="13" name="Grafik 12" descr="Ein Bild, das Diagramm, Design enthält.&#10;&#10;KI-generierte Inhalte können fehlerhaft sein.">
            <a:extLst>
              <a:ext uri="{FF2B5EF4-FFF2-40B4-BE49-F238E27FC236}">
                <a16:creationId xmlns:a16="http://schemas.microsoft.com/office/drawing/2014/main" id="{B41D0EB0-B611-75C1-CAD2-7C46B0E6565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277783" y="-78991"/>
            <a:ext cx="4024185" cy="4024185"/>
          </a:xfrm>
          <a:prstGeom prst="rect">
            <a:avLst/>
          </a:prstGeom>
        </p:spPr>
      </p:pic>
    </p:spTree>
    <p:extLst>
      <p:ext uri="{BB962C8B-B14F-4D97-AF65-F5344CB8AC3E}">
        <p14:creationId xmlns:p14="http://schemas.microsoft.com/office/powerpoint/2010/main" val="407537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8B6C8B18-90DF-DAD6-9191-9D52EF8D7292}"/>
              </a:ext>
            </a:extLst>
          </p:cNvPr>
          <p:cNvSpPr>
            <a:spLocks noGrp="1"/>
          </p:cNvSpPr>
          <p:nvPr>
            <p:ph type="body" sz="quarter" idx="13"/>
          </p:nvPr>
        </p:nvSpPr>
        <p:spPr>
          <a:xfrm>
            <a:off x="580960" y="1813278"/>
            <a:ext cx="7171562" cy="4646283"/>
          </a:xfrm>
        </p:spPr>
        <p:txBody>
          <a:bodyPr/>
          <a:lstStyle/>
          <a:p>
            <a:r>
              <a:rPr lang="de-DE" b="1" dirty="0"/>
              <a:t>Verpflichtend muss </a:t>
            </a:r>
            <a:r>
              <a:rPr lang="de-DE" dirty="0"/>
              <a:t>beteiligt werden:</a:t>
            </a:r>
          </a:p>
          <a:p>
            <a:endParaRPr lang="de-DE" dirty="0"/>
          </a:p>
          <a:p>
            <a:pPr marL="342900" indent="-342900">
              <a:buFont typeface="Arial" panose="020B0604020202020204" pitchFamily="34" charset="0"/>
              <a:buChar char="•"/>
            </a:pPr>
            <a:r>
              <a:rPr lang="de-DE" dirty="0"/>
              <a:t>Die Öffentlichkeit</a:t>
            </a:r>
          </a:p>
          <a:p>
            <a:pPr marL="342900" indent="-342900">
              <a:buFont typeface="Arial" panose="020B0604020202020204" pitchFamily="34" charset="0"/>
              <a:buChar char="•"/>
            </a:pPr>
            <a:r>
              <a:rPr lang="de-DE" dirty="0"/>
              <a:t>Behörden &amp; Träger öffentlicher Belange</a:t>
            </a:r>
          </a:p>
          <a:p>
            <a:pPr marL="342900" indent="-342900">
              <a:buFont typeface="Arial" panose="020B0604020202020204" pitchFamily="34" charset="0"/>
              <a:buChar char="•"/>
            </a:pPr>
            <a:r>
              <a:rPr lang="de-DE" dirty="0"/>
              <a:t>Bestehende &amp; potenzielle Netzbetreiber von Wärme- und Energieversorgungsnetzen bzw. bestehende Netzbetreiber in angrenzenden Gebieten</a:t>
            </a:r>
          </a:p>
          <a:p>
            <a:pPr marL="342900" indent="-342900">
              <a:buFont typeface="Arial" panose="020B0604020202020204" pitchFamily="34" charset="0"/>
              <a:buChar char="•"/>
            </a:pPr>
            <a:endParaRPr lang="de-DE" dirty="0"/>
          </a:p>
          <a:p>
            <a:pPr marL="342900" indent="-342900">
              <a:buFont typeface="Arial" panose="020B0604020202020204" pitchFamily="34" charset="0"/>
              <a:buChar char="•"/>
            </a:pPr>
            <a:r>
              <a:rPr lang="de-DE" dirty="0"/>
              <a:t>Außerdem können weitere Akteure beteiligt werden (§ 7 (2) WPG)</a:t>
            </a:r>
          </a:p>
          <a:p>
            <a:pPr marL="342900" indent="-342900">
              <a:buFont typeface="Wingdings" panose="05000000000000000000" pitchFamily="2" charset="2"/>
              <a:buChar char="v"/>
            </a:pPr>
            <a:endParaRPr lang="de-DE" dirty="0"/>
          </a:p>
          <a:p>
            <a:pPr marL="342900" indent="-342900">
              <a:buFont typeface="Wingdings" panose="05000000000000000000" pitchFamily="2" charset="2"/>
              <a:buChar char="v"/>
            </a:pPr>
            <a:endParaRPr lang="de-DE" dirty="0"/>
          </a:p>
          <a:p>
            <a:endParaRPr lang="de-DE" dirty="0"/>
          </a:p>
          <a:p>
            <a:endParaRPr lang="de-DE" dirty="0"/>
          </a:p>
        </p:txBody>
      </p:sp>
      <p:sp>
        <p:nvSpPr>
          <p:cNvPr id="3" name="Textplatzhalter 2">
            <a:extLst>
              <a:ext uri="{FF2B5EF4-FFF2-40B4-BE49-F238E27FC236}">
                <a16:creationId xmlns:a16="http://schemas.microsoft.com/office/drawing/2014/main" id="{E99C1AAE-F4B3-335B-64E5-566620797B66}"/>
              </a:ext>
            </a:extLst>
          </p:cNvPr>
          <p:cNvSpPr>
            <a:spLocks noGrp="1"/>
          </p:cNvSpPr>
          <p:nvPr>
            <p:ph type="body" sz="quarter" idx="12"/>
          </p:nvPr>
        </p:nvSpPr>
        <p:spPr/>
        <p:txBody>
          <a:bodyPr/>
          <a:lstStyle/>
          <a:p>
            <a:r>
              <a:rPr lang="de-DE" dirty="0"/>
              <a:t>Akteursbeteiligung (§7 WPG)</a:t>
            </a:r>
          </a:p>
        </p:txBody>
      </p:sp>
      <p:pic>
        <p:nvPicPr>
          <p:cNvPr id="1026" name="Picture 2">
            <a:extLst>
              <a:ext uri="{FF2B5EF4-FFF2-40B4-BE49-F238E27FC236}">
                <a16:creationId xmlns:a16="http://schemas.microsoft.com/office/drawing/2014/main" id="{7848BD5C-EB10-6B98-CFE8-DB8973028D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486" y="1148896"/>
            <a:ext cx="4918213" cy="4967395"/>
          </a:xfrm>
          <a:prstGeom prst="rect">
            <a:avLst/>
          </a:prstGeom>
          <a:noFill/>
          <a:extLst>
            <a:ext uri="{909E8E84-426E-40DD-AFC4-6F175D3DCCD1}">
              <a14:hiddenFill xmlns:a14="http://schemas.microsoft.com/office/drawing/2010/main">
                <a:solidFill>
                  <a:srgbClr val="FFFFFF"/>
                </a:solidFill>
              </a14:hiddenFill>
            </a:ext>
          </a:extLst>
        </p:spPr>
      </p:pic>
      <p:sp>
        <p:nvSpPr>
          <p:cNvPr id="5" name="Textplatzhalter 2">
            <a:extLst>
              <a:ext uri="{FF2B5EF4-FFF2-40B4-BE49-F238E27FC236}">
                <a16:creationId xmlns:a16="http://schemas.microsoft.com/office/drawing/2014/main" id="{E5974224-29E7-A8AF-91F5-C5BE6F5B969B}"/>
              </a:ext>
            </a:extLst>
          </p:cNvPr>
          <p:cNvSpPr>
            <a:spLocks noGrp="1"/>
          </p:cNvSpPr>
          <p:nvPr>
            <p:ph type="body" sz="quarter" idx="14"/>
          </p:nvPr>
        </p:nvSpPr>
        <p:spPr>
          <a:xfrm>
            <a:off x="6731623" y="6187583"/>
            <a:ext cx="4965076" cy="367681"/>
          </a:xfrm>
        </p:spPr>
        <p:txBody>
          <a:bodyPr/>
          <a:lstStyle/>
          <a:p>
            <a:r>
              <a:rPr lang="de-DE" dirty="0"/>
              <a:t>Quelle: KWW Halle (</a:t>
            </a:r>
            <a:r>
              <a:rPr lang="de-DE" dirty="0">
                <a:hlinkClick r:id="rId4"/>
              </a:rPr>
              <a:t>Akteursbeteiligung beim Start in die KWP - Kompetenzzentrum Kommunale Wärmewende</a:t>
            </a:r>
            <a:r>
              <a:rPr lang="de-DE" dirty="0"/>
              <a:t>)</a:t>
            </a:r>
          </a:p>
        </p:txBody>
      </p:sp>
    </p:spTree>
    <p:extLst>
      <p:ext uri="{BB962C8B-B14F-4D97-AF65-F5344CB8AC3E}">
        <p14:creationId xmlns:p14="http://schemas.microsoft.com/office/powerpoint/2010/main" val="2760041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625FA-D550-68DC-E800-F02E9351B415}"/>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955BAE54-CF06-4F5D-DCB2-AB0908E5C4A8}"/>
              </a:ext>
            </a:extLst>
          </p:cNvPr>
          <p:cNvSpPr>
            <a:spLocks noGrp="1"/>
          </p:cNvSpPr>
          <p:nvPr>
            <p:ph type="body" sz="quarter" idx="12"/>
          </p:nvPr>
        </p:nvSpPr>
        <p:spPr/>
        <p:txBody>
          <a:bodyPr/>
          <a:lstStyle/>
          <a:p>
            <a:r>
              <a:rPr lang="de-DE" dirty="0"/>
              <a:t>Wie gehen wir an unsere KWP heran?</a:t>
            </a:r>
          </a:p>
        </p:txBody>
      </p:sp>
      <p:sp>
        <p:nvSpPr>
          <p:cNvPr id="3" name="Textplatzhalter 2">
            <a:extLst>
              <a:ext uri="{FF2B5EF4-FFF2-40B4-BE49-F238E27FC236}">
                <a16:creationId xmlns:a16="http://schemas.microsoft.com/office/drawing/2014/main" id="{8268E552-F609-A347-7D16-142FD4C7CF38}"/>
              </a:ext>
            </a:extLst>
          </p:cNvPr>
          <p:cNvSpPr>
            <a:spLocks noGrp="1"/>
          </p:cNvSpPr>
          <p:nvPr>
            <p:ph type="body" sz="quarter" idx="14"/>
          </p:nvPr>
        </p:nvSpPr>
        <p:spPr/>
        <p:txBody>
          <a:bodyPr/>
          <a:lstStyle/>
          <a:p>
            <a:endParaRPr lang="de-DE"/>
          </a:p>
        </p:txBody>
      </p:sp>
      <p:sp>
        <p:nvSpPr>
          <p:cNvPr id="8" name="Textplatzhalter 3">
            <a:extLst>
              <a:ext uri="{FF2B5EF4-FFF2-40B4-BE49-F238E27FC236}">
                <a16:creationId xmlns:a16="http://schemas.microsoft.com/office/drawing/2014/main" id="{E73124CB-8D18-259D-F9CC-E327B85425E9}"/>
              </a:ext>
            </a:extLst>
          </p:cNvPr>
          <p:cNvSpPr>
            <a:spLocks noGrp="1"/>
          </p:cNvSpPr>
          <p:nvPr>
            <p:ph type="body" sz="quarter" idx="13"/>
          </p:nvPr>
        </p:nvSpPr>
        <p:spPr/>
        <p:txBody>
          <a:bodyPr/>
          <a:lstStyle/>
          <a:p>
            <a:pPr marL="342900" indent="-342900">
              <a:buBlip>
                <a:blip r:embed="rId3">
                  <a:extLst>
                    <a:ext uri="{96DAC541-7B7A-43D3-8B79-37D633B846F1}">
                      <asvg:svgBlip xmlns:asvg="http://schemas.microsoft.com/office/drawing/2016/SVG/main" r:embed="rId4"/>
                    </a:ext>
                  </a:extLst>
                </a:blip>
              </a:buBlip>
            </a:pPr>
            <a:r>
              <a:rPr lang="de-DE" dirty="0"/>
              <a:t>Welches Verfahren ist das passende für unsere</a:t>
            </a:r>
            <a:br>
              <a:rPr lang="de-DE" dirty="0"/>
            </a:br>
            <a:r>
              <a:rPr lang="de-DE" dirty="0"/>
              <a:t>Kommune?</a:t>
            </a:r>
          </a:p>
          <a:p>
            <a:pPr marL="342900" indent="-342900">
              <a:buBlip>
                <a:blip r:embed="rId3">
                  <a:extLst>
                    <a:ext uri="{96DAC541-7B7A-43D3-8B79-37D633B846F1}">
                      <asvg:svgBlip xmlns:asvg="http://schemas.microsoft.com/office/drawing/2016/SVG/main" r:embed="rId4"/>
                    </a:ext>
                  </a:extLst>
                </a:blip>
              </a:buBlip>
            </a:pPr>
            <a:r>
              <a:rPr lang="de-DE" dirty="0"/>
              <a:t>Wollen wir im Konvoi planen? Welche Kommunen wollen wir</a:t>
            </a:r>
            <a:br>
              <a:rPr lang="de-DE" dirty="0"/>
            </a:br>
            <a:r>
              <a:rPr lang="de-DE" dirty="0"/>
              <a:t>einbinden? </a:t>
            </a:r>
            <a:r>
              <a:rPr lang="de-DE" dirty="0">
                <a:solidFill>
                  <a:schemeClr val="accent6"/>
                </a:solidFill>
              </a:rPr>
              <a:t>- Förderoption: </a:t>
            </a:r>
            <a:r>
              <a:rPr lang="de-DE" dirty="0">
                <a:solidFill>
                  <a:schemeClr val="accent6"/>
                </a:solidFill>
                <a:hlinkClick r:id="rId5">
                  <a:extLst>
                    <a:ext uri="{A12FA001-AC4F-418D-AE19-62706E023703}">
                      <ahyp:hlinkClr xmlns:ahyp="http://schemas.microsoft.com/office/drawing/2018/hyperlinkcolor" val="tx"/>
                    </a:ext>
                  </a:extLst>
                </a:hlinkClick>
              </a:rPr>
              <a:t>Konvoi Kurzstudie (</a:t>
            </a:r>
            <a:r>
              <a:rPr lang="de-DE" dirty="0" err="1">
                <a:solidFill>
                  <a:schemeClr val="accent6"/>
                </a:solidFill>
                <a:hlinkClick r:id="rId5">
                  <a:extLst>
                    <a:ext uri="{A12FA001-AC4F-418D-AE19-62706E023703}">
                      <ahyp:hlinkClr xmlns:ahyp="http://schemas.microsoft.com/office/drawing/2018/hyperlinkcolor" val="tx"/>
                    </a:ext>
                  </a:extLst>
                </a:hlinkClick>
              </a:rPr>
              <a:t>EuK</a:t>
            </a:r>
            <a:r>
              <a:rPr lang="de-DE" dirty="0">
                <a:solidFill>
                  <a:schemeClr val="accent6"/>
                </a:solidFill>
                <a:hlinkClick r:id="rId5">
                  <a:extLst>
                    <a:ext uri="{A12FA001-AC4F-418D-AE19-62706E023703}">
                      <ahyp:hlinkClr xmlns:ahyp="http://schemas.microsoft.com/office/drawing/2018/hyperlinkcolor" val="tx"/>
                    </a:ext>
                  </a:extLst>
                </a:hlinkClick>
              </a:rPr>
              <a:t>)</a:t>
            </a:r>
            <a:endParaRPr lang="de-DE" dirty="0">
              <a:solidFill>
                <a:schemeClr val="accent6"/>
              </a:solidFill>
            </a:endParaRPr>
          </a:p>
          <a:p>
            <a:pPr marL="342900" indent="-342900">
              <a:buBlip>
                <a:blip r:embed="rId6">
                  <a:extLst>
                    <a:ext uri="{96DAC541-7B7A-43D3-8B79-37D633B846F1}">
                      <asvg:svgBlip xmlns:asvg="http://schemas.microsoft.com/office/drawing/2016/SVG/main" r:embed="rId7"/>
                    </a:ext>
                  </a:extLst>
                </a:blip>
              </a:buBlip>
            </a:pPr>
            <a:r>
              <a:rPr lang="de-DE" dirty="0"/>
              <a:t>Politischer Beschluss zur Erstellung </a:t>
            </a:r>
          </a:p>
          <a:p>
            <a:pPr marL="342900" indent="-342900">
              <a:buBlip>
                <a:blip r:embed="rId6">
                  <a:extLst>
                    <a:ext uri="{96DAC541-7B7A-43D3-8B79-37D633B846F1}">
                      <asvg:svgBlip xmlns:asvg="http://schemas.microsoft.com/office/drawing/2016/SVG/main" r:embed="rId7"/>
                    </a:ext>
                  </a:extLst>
                </a:blip>
              </a:buBlip>
            </a:pPr>
            <a:r>
              <a:rPr lang="de-DE" dirty="0"/>
              <a:t>Überlegungen zur Organisation in der Verwaltung, Akteure vor Ort einbinden, Kommunikation planen</a:t>
            </a:r>
          </a:p>
          <a:p>
            <a:pPr marL="342900" indent="-342900">
              <a:buBlip>
                <a:blip r:embed="rId6">
                  <a:extLst>
                    <a:ext uri="{96DAC541-7B7A-43D3-8B79-37D633B846F1}">
                      <asvg:svgBlip xmlns:asvg="http://schemas.microsoft.com/office/drawing/2016/SVG/main" r:embed="rId7"/>
                    </a:ext>
                  </a:extLst>
                </a:blip>
              </a:buBlip>
            </a:pPr>
            <a:r>
              <a:rPr lang="de-DE" dirty="0"/>
              <a:t>Interkommunale Zusammenarbeit organisieren, Vereinbarung abschließen</a:t>
            </a:r>
          </a:p>
          <a:p>
            <a:pPr marL="342900" indent="-342900">
              <a:buBlip>
                <a:blip r:embed="rId6">
                  <a:extLst>
                    <a:ext uri="{96DAC541-7B7A-43D3-8B79-37D633B846F1}">
                      <asvg:svgBlip xmlns:asvg="http://schemas.microsoft.com/office/drawing/2016/SVG/main" r:embed="rId7"/>
                    </a:ext>
                  </a:extLst>
                </a:blip>
              </a:buBlip>
            </a:pPr>
            <a:r>
              <a:rPr lang="de-DE" dirty="0"/>
              <a:t>Ausschreibung Dienstleister</a:t>
            </a:r>
            <a:endParaRPr lang="de-DE" dirty="0">
              <a:solidFill>
                <a:schemeClr val="accent6"/>
              </a:solidFill>
            </a:endParaRPr>
          </a:p>
        </p:txBody>
      </p:sp>
      <p:pic>
        <p:nvPicPr>
          <p:cNvPr id="12" name="Grafik 11">
            <a:extLst>
              <a:ext uri="{FF2B5EF4-FFF2-40B4-BE49-F238E27FC236}">
                <a16:creationId xmlns:a16="http://schemas.microsoft.com/office/drawing/2014/main" id="{515D5647-9C90-417E-1CB4-83E2C72EFB24}"/>
              </a:ext>
            </a:extLst>
          </p:cNvPr>
          <p:cNvPicPr>
            <a:picLocks noChangeAspect="1"/>
          </p:cNvPicPr>
          <p:nvPr/>
        </p:nvPicPr>
        <p:blipFill>
          <a:blip r:embed="rId8"/>
          <a:srcRect l="3590" r="5143"/>
          <a:stretch>
            <a:fillRect/>
          </a:stretch>
        </p:blipFill>
        <p:spPr>
          <a:xfrm rot="978300">
            <a:off x="7369931" y="441834"/>
            <a:ext cx="4595098" cy="2805094"/>
          </a:xfrm>
          <a:prstGeom prst="rect">
            <a:avLst/>
          </a:prstGeom>
        </p:spPr>
      </p:pic>
    </p:spTree>
    <p:extLst>
      <p:ext uri="{BB962C8B-B14F-4D97-AF65-F5344CB8AC3E}">
        <p14:creationId xmlns:p14="http://schemas.microsoft.com/office/powerpoint/2010/main" val="2407797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hlinkClick r:id="rId3"/>
            <a:extLst>
              <a:ext uri="{FF2B5EF4-FFF2-40B4-BE49-F238E27FC236}">
                <a16:creationId xmlns:a16="http://schemas.microsoft.com/office/drawing/2014/main" id="{E519AD33-78BE-7324-58DC-8A8D23395142}"/>
              </a:ext>
            </a:extLst>
          </p:cNvPr>
          <p:cNvPicPr>
            <a:picLocks noChangeAspect="1"/>
          </p:cNvPicPr>
          <p:nvPr/>
        </p:nvPicPr>
        <p:blipFill>
          <a:blip r:embed="rId4"/>
          <a:stretch>
            <a:fillRect/>
          </a:stretch>
        </p:blipFill>
        <p:spPr>
          <a:xfrm>
            <a:off x="9371282" y="1151536"/>
            <a:ext cx="2332652" cy="32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Grafik 8">
            <a:hlinkClick r:id="rId5"/>
            <a:extLst>
              <a:ext uri="{FF2B5EF4-FFF2-40B4-BE49-F238E27FC236}">
                <a16:creationId xmlns:a16="http://schemas.microsoft.com/office/drawing/2014/main" id="{5D944B3F-1924-44BC-566C-F54F1A91FAA1}"/>
              </a:ext>
            </a:extLst>
          </p:cNvPr>
          <p:cNvPicPr>
            <a:picLocks noChangeAspect="1"/>
          </p:cNvPicPr>
          <p:nvPr/>
        </p:nvPicPr>
        <p:blipFill>
          <a:blip r:embed="rId6"/>
          <a:stretch>
            <a:fillRect/>
          </a:stretch>
        </p:blipFill>
        <p:spPr>
          <a:xfrm>
            <a:off x="8791416" y="3227707"/>
            <a:ext cx="2326905" cy="324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extplatzhalter 1">
            <a:extLst>
              <a:ext uri="{FF2B5EF4-FFF2-40B4-BE49-F238E27FC236}">
                <a16:creationId xmlns:a16="http://schemas.microsoft.com/office/drawing/2014/main" id="{636AED4F-9BFB-7107-D05B-83B78623196E}"/>
              </a:ext>
            </a:extLst>
          </p:cNvPr>
          <p:cNvSpPr>
            <a:spLocks noGrp="1"/>
          </p:cNvSpPr>
          <p:nvPr>
            <p:ph type="body" sz="quarter" idx="12"/>
          </p:nvPr>
        </p:nvSpPr>
        <p:spPr>
          <a:xfrm>
            <a:off x="580960" y="893764"/>
            <a:ext cx="9902556" cy="913060"/>
          </a:xfrm>
        </p:spPr>
        <p:txBody>
          <a:bodyPr/>
          <a:lstStyle/>
          <a:p>
            <a:r>
              <a:rPr lang="de-DE" dirty="0"/>
              <a:t>Stolperstein: Wie finde ich den richtigen Dienstleister?</a:t>
            </a:r>
          </a:p>
        </p:txBody>
      </p:sp>
      <p:sp>
        <p:nvSpPr>
          <p:cNvPr id="3" name="Textplatzhalter 2">
            <a:extLst>
              <a:ext uri="{FF2B5EF4-FFF2-40B4-BE49-F238E27FC236}">
                <a16:creationId xmlns:a16="http://schemas.microsoft.com/office/drawing/2014/main" id="{84905FAD-3F26-4CD0-64AF-020C6AFAD23C}"/>
              </a:ext>
            </a:extLst>
          </p:cNvPr>
          <p:cNvSpPr>
            <a:spLocks noGrp="1"/>
          </p:cNvSpPr>
          <p:nvPr>
            <p:ph type="body" sz="quarter" idx="14"/>
          </p:nvPr>
        </p:nvSpPr>
        <p:spPr>
          <a:xfrm>
            <a:off x="6473840" y="6396367"/>
            <a:ext cx="3062130" cy="379829"/>
          </a:xfrm>
        </p:spPr>
        <p:txBody>
          <a:bodyPr/>
          <a:lstStyle/>
          <a:p>
            <a:r>
              <a:rPr lang="de-DE" dirty="0"/>
              <a:t>Quelle: dena/KWW Muster-LV</a:t>
            </a:r>
          </a:p>
        </p:txBody>
      </p:sp>
      <p:sp>
        <p:nvSpPr>
          <p:cNvPr id="4" name="Textplatzhalter 3">
            <a:extLst>
              <a:ext uri="{FF2B5EF4-FFF2-40B4-BE49-F238E27FC236}">
                <a16:creationId xmlns:a16="http://schemas.microsoft.com/office/drawing/2014/main" id="{D729F6B8-D326-3150-E41F-F0BCF4231BF7}"/>
              </a:ext>
            </a:extLst>
          </p:cNvPr>
          <p:cNvSpPr>
            <a:spLocks noGrp="1"/>
          </p:cNvSpPr>
          <p:nvPr>
            <p:ph type="body" sz="quarter" idx="13"/>
          </p:nvPr>
        </p:nvSpPr>
        <p:spPr>
          <a:xfrm>
            <a:off x="580958" y="1806824"/>
            <a:ext cx="8845263" cy="4660883"/>
          </a:xfrm>
        </p:spPr>
        <p:txBody>
          <a:bodyPr/>
          <a:lstStyle/>
          <a:p>
            <a:r>
              <a:rPr lang="de-DE" b="1" dirty="0"/>
              <a:t>Gute </a:t>
            </a:r>
            <a:r>
              <a:rPr lang="de-DE" b="1" u="sng" dirty="0"/>
              <a:t>und</a:t>
            </a:r>
            <a:r>
              <a:rPr lang="de-DE" b="1" dirty="0"/>
              <a:t> unabhängige Expertise entscheidend für Ergebnis!</a:t>
            </a:r>
            <a:endParaRPr lang="de-DE" dirty="0"/>
          </a:p>
          <a:p>
            <a:r>
              <a:rPr lang="de-DE" b="1" dirty="0"/>
              <a:t>Es lohnt sich</a:t>
            </a:r>
            <a:r>
              <a:rPr lang="de-DE" dirty="0"/>
              <a:t>, </a:t>
            </a:r>
            <a:r>
              <a:rPr lang="de-DE" b="1" dirty="0"/>
              <a:t>Zeit in die Vergabe zu investieren:</a:t>
            </a:r>
          </a:p>
          <a:p>
            <a:pPr marL="342900" indent="-342900">
              <a:lnSpc>
                <a:spcPct val="100000"/>
              </a:lnSpc>
              <a:spcBef>
                <a:spcPts val="0"/>
              </a:spcBef>
              <a:buFont typeface="Arial" panose="020B0604020202020204" pitchFamily="34" charset="0"/>
              <a:buChar char="•"/>
            </a:pPr>
            <a:r>
              <a:rPr lang="de-DE" dirty="0"/>
              <a:t>Mustervorlagen nutzen: </a:t>
            </a:r>
            <a:r>
              <a:rPr lang="de-DE" dirty="0">
                <a:solidFill>
                  <a:schemeClr val="accent6"/>
                </a:solidFill>
                <a:hlinkClick r:id="rId3">
                  <a:extLst>
                    <a:ext uri="{A12FA001-AC4F-418D-AE19-62706E023703}">
                      <ahyp:hlinkClr xmlns:ahyp="http://schemas.microsoft.com/office/drawing/2018/hyperlinkcolor" val="tx"/>
                    </a:ext>
                  </a:extLst>
                </a:hlinkClick>
              </a:rPr>
              <a:t>Musterleistungsverzeichnis Sachsen </a:t>
            </a:r>
            <a:endParaRPr lang="de-DE" dirty="0">
              <a:solidFill>
                <a:schemeClr val="accent6"/>
              </a:solidFill>
            </a:endParaRPr>
          </a:p>
          <a:p>
            <a:pPr marL="342900" indent="-342900">
              <a:lnSpc>
                <a:spcPct val="100000"/>
              </a:lnSpc>
              <a:spcBef>
                <a:spcPts val="0"/>
              </a:spcBef>
              <a:buFont typeface="Arial" panose="020B0604020202020204" pitchFamily="34" charset="0"/>
              <a:buChar char="•"/>
            </a:pPr>
            <a:r>
              <a:rPr lang="de-DE" dirty="0"/>
              <a:t>Eignungs- und Zuschlagskriterien sinnvoll definieren, </a:t>
            </a:r>
          </a:p>
          <a:p>
            <a:pPr marL="342900" indent="-342900">
              <a:lnSpc>
                <a:spcPct val="100000"/>
              </a:lnSpc>
              <a:spcBef>
                <a:spcPts val="0"/>
              </a:spcBef>
              <a:buFont typeface="Arial" panose="020B0604020202020204" pitchFamily="34" charset="0"/>
              <a:buChar char="•"/>
            </a:pPr>
            <a:r>
              <a:rPr lang="de-DE" dirty="0"/>
              <a:t>passende Referenzen abfragen,</a:t>
            </a:r>
          </a:p>
          <a:p>
            <a:pPr marL="342900" indent="-342900">
              <a:lnSpc>
                <a:spcPct val="100000"/>
              </a:lnSpc>
              <a:spcBef>
                <a:spcPts val="0"/>
              </a:spcBef>
              <a:buFont typeface="Arial" panose="020B0604020202020204" pitchFamily="34" charset="0"/>
              <a:buChar char="•"/>
            </a:pPr>
            <a:r>
              <a:rPr lang="de-DE" b="1" dirty="0"/>
              <a:t>Referenzen abfragen</a:t>
            </a:r>
            <a:r>
              <a:rPr lang="de-DE" dirty="0"/>
              <a:t>: Zufriedenheit mit DL !</a:t>
            </a:r>
          </a:p>
          <a:p>
            <a:pPr marL="342900" indent="-342900">
              <a:lnSpc>
                <a:spcPct val="100000"/>
              </a:lnSpc>
              <a:spcBef>
                <a:spcPts val="0"/>
              </a:spcBef>
              <a:buFont typeface="Arial" panose="020B0604020202020204" pitchFamily="34" charset="0"/>
              <a:buChar char="•"/>
            </a:pPr>
            <a:r>
              <a:rPr lang="de-DE" b="1" dirty="0"/>
              <a:t>Auswahlgespräche</a:t>
            </a:r>
            <a:r>
              <a:rPr lang="de-DE" dirty="0"/>
              <a:t> führen</a:t>
            </a:r>
          </a:p>
          <a:p>
            <a:pPr marL="800100" lvl="1" indent="-342900">
              <a:lnSpc>
                <a:spcPct val="100000"/>
              </a:lnSpc>
              <a:spcBef>
                <a:spcPts val="0"/>
              </a:spcBef>
              <a:buFont typeface="Arial" panose="020B0604020202020204" pitchFamily="34" charset="0"/>
              <a:buChar char="•"/>
            </a:pPr>
            <a:endParaRPr lang="de-DE" dirty="0"/>
          </a:p>
          <a:p>
            <a:pPr>
              <a:lnSpc>
                <a:spcPct val="100000"/>
              </a:lnSpc>
              <a:spcBef>
                <a:spcPts val="0"/>
              </a:spcBef>
            </a:pPr>
            <a:r>
              <a:rPr lang="de-DE" dirty="0"/>
              <a:t>Mögliche Zuschlagskriterien:</a:t>
            </a:r>
          </a:p>
          <a:p>
            <a:pPr marL="342900" indent="-342900">
              <a:spcBef>
                <a:spcPts val="300"/>
              </a:spcBef>
              <a:buFont typeface="Arial" panose="020B0604020202020204" pitchFamily="34" charset="0"/>
              <a:buChar char="•"/>
            </a:pPr>
            <a:r>
              <a:rPr lang="de-DE" dirty="0"/>
              <a:t>Referenzen KWP in vergleichbarer Konstellation</a:t>
            </a:r>
          </a:p>
          <a:p>
            <a:pPr marL="342900" indent="-342900">
              <a:spcBef>
                <a:spcPts val="300"/>
              </a:spcBef>
              <a:buFont typeface="Arial" panose="020B0604020202020204" pitchFamily="34" charset="0"/>
              <a:buChar char="•"/>
            </a:pPr>
            <a:r>
              <a:rPr lang="de-DE" dirty="0"/>
              <a:t>Projektteam (Qualifikation, Erfahrungen, Personen),</a:t>
            </a:r>
          </a:p>
          <a:p>
            <a:pPr marL="342900" indent="-342900">
              <a:spcBef>
                <a:spcPts val="300"/>
              </a:spcBef>
              <a:buFont typeface="Arial" panose="020B0604020202020204" pitchFamily="34" charset="0"/>
              <a:buChar char="•"/>
            </a:pPr>
            <a:r>
              <a:rPr lang="de-DE" dirty="0"/>
              <a:t>Unabhängigkeit / Kompetenz Wärme, Gas, Strom, Effizienz</a:t>
            </a:r>
          </a:p>
          <a:p>
            <a:pPr marL="342900" indent="-342900">
              <a:spcBef>
                <a:spcPts val="300"/>
              </a:spcBef>
              <a:buFont typeface="Arial" panose="020B0604020202020204" pitchFamily="34" charset="0"/>
              <a:buChar char="•"/>
            </a:pPr>
            <a:r>
              <a:rPr lang="de-DE" dirty="0"/>
              <a:t>eingesetzte Software und Folgekosten für Datenzugriff, </a:t>
            </a:r>
          </a:p>
          <a:p>
            <a:pPr marL="342900" indent="-342900">
              <a:spcBef>
                <a:spcPts val="300"/>
              </a:spcBef>
              <a:buFont typeface="Arial" panose="020B0604020202020204" pitchFamily="34" charset="0"/>
              <a:buChar char="•"/>
            </a:pPr>
            <a:r>
              <a:rPr lang="de-DE" dirty="0"/>
              <a:t>Preis. </a:t>
            </a:r>
          </a:p>
        </p:txBody>
      </p:sp>
      <p:sp>
        <p:nvSpPr>
          <p:cNvPr id="6" name="Rechteck: abgerundete Ecken 5">
            <a:extLst>
              <a:ext uri="{FF2B5EF4-FFF2-40B4-BE49-F238E27FC236}">
                <a16:creationId xmlns:a16="http://schemas.microsoft.com/office/drawing/2014/main" id="{A4062402-8EA6-84A4-C952-CEB008E49D98}"/>
              </a:ext>
            </a:extLst>
          </p:cNvPr>
          <p:cNvSpPr/>
          <p:nvPr/>
        </p:nvSpPr>
        <p:spPr>
          <a:xfrm>
            <a:off x="509846" y="1750459"/>
            <a:ext cx="8861436" cy="524252"/>
          </a:xfrm>
          <a:prstGeom prst="roundRect">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Tree>
    <p:extLst>
      <p:ext uri="{BB962C8B-B14F-4D97-AF65-F5344CB8AC3E}">
        <p14:creationId xmlns:p14="http://schemas.microsoft.com/office/powerpoint/2010/main" val="3485215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22695E1-1873-F02C-7FF1-1200879B56CA}"/>
              </a:ext>
            </a:extLst>
          </p:cNvPr>
          <p:cNvSpPr>
            <a:spLocks noGrp="1"/>
          </p:cNvSpPr>
          <p:nvPr>
            <p:ph type="body" sz="quarter" idx="12"/>
          </p:nvPr>
        </p:nvSpPr>
        <p:spPr>
          <a:xfrm>
            <a:off x="580960" y="893763"/>
            <a:ext cx="10950640" cy="1187533"/>
          </a:xfrm>
          <a:solidFill>
            <a:schemeClr val="bg1"/>
          </a:solidFill>
        </p:spPr>
        <p:txBody>
          <a:bodyPr/>
          <a:lstStyle/>
          <a:p>
            <a:r>
              <a:rPr lang="de-DE" dirty="0"/>
              <a:t>Finden Sie Erfahrungen und Ansprechpartner in Ihrer Region</a:t>
            </a:r>
          </a:p>
        </p:txBody>
      </p:sp>
      <p:sp>
        <p:nvSpPr>
          <p:cNvPr id="3" name="Textplatzhalter 2">
            <a:extLst>
              <a:ext uri="{FF2B5EF4-FFF2-40B4-BE49-F238E27FC236}">
                <a16:creationId xmlns:a16="http://schemas.microsoft.com/office/drawing/2014/main" id="{286A1A7C-3C9F-0149-98B1-4879C7618260}"/>
              </a:ext>
            </a:extLst>
          </p:cNvPr>
          <p:cNvSpPr>
            <a:spLocks noGrp="1"/>
          </p:cNvSpPr>
          <p:nvPr>
            <p:ph type="body" sz="quarter" idx="14"/>
          </p:nvPr>
        </p:nvSpPr>
        <p:spPr>
          <a:xfrm>
            <a:off x="7561862" y="6126680"/>
            <a:ext cx="8469313" cy="231775"/>
          </a:xfrm>
        </p:spPr>
        <p:txBody>
          <a:bodyPr/>
          <a:lstStyle/>
          <a:p>
            <a:r>
              <a:rPr lang="de-DE" dirty="0">
                <a:hlinkClick r:id="rId3"/>
              </a:rPr>
              <a:t>https://www.energieportal-sachsen.de/</a:t>
            </a:r>
            <a:endParaRPr lang="de-DE" dirty="0"/>
          </a:p>
        </p:txBody>
      </p:sp>
      <p:sp>
        <p:nvSpPr>
          <p:cNvPr id="4" name="Textplatzhalter 3">
            <a:extLst>
              <a:ext uri="{FF2B5EF4-FFF2-40B4-BE49-F238E27FC236}">
                <a16:creationId xmlns:a16="http://schemas.microsoft.com/office/drawing/2014/main" id="{549A9B76-03FD-F57C-F517-2655F4513149}"/>
              </a:ext>
            </a:extLst>
          </p:cNvPr>
          <p:cNvSpPr>
            <a:spLocks noGrp="1"/>
          </p:cNvSpPr>
          <p:nvPr>
            <p:ph type="body" sz="quarter" idx="13"/>
          </p:nvPr>
        </p:nvSpPr>
        <p:spPr>
          <a:xfrm>
            <a:off x="580960" y="2238375"/>
            <a:ext cx="3658171" cy="3881438"/>
          </a:xfrm>
        </p:spPr>
        <p:txBody>
          <a:bodyPr/>
          <a:lstStyle/>
          <a:p>
            <a:r>
              <a:rPr lang="de-DE" dirty="0">
                <a:solidFill>
                  <a:schemeClr val="accent6"/>
                </a:solidFill>
                <a:hlinkClick r:id="rId4">
                  <a:extLst>
                    <a:ext uri="{A12FA001-AC4F-418D-AE19-62706E023703}">
                      <ahyp:hlinkClr xmlns:ahyp="http://schemas.microsoft.com/office/drawing/2018/hyperlinkcolor" val="tx"/>
                    </a:ext>
                  </a:extLst>
                </a:hlinkClick>
              </a:rPr>
              <a:t>Energieportal Sachsen</a:t>
            </a:r>
            <a:br>
              <a:rPr lang="de-DE" dirty="0">
                <a:solidFill>
                  <a:schemeClr val="accent6"/>
                </a:solidFill>
              </a:rPr>
            </a:br>
            <a:r>
              <a:rPr lang="de-DE" dirty="0"/>
              <a:t>Kategorie Kommunale Wärmeplanung:</a:t>
            </a:r>
          </a:p>
          <a:p>
            <a:pPr marL="342900" indent="-342900">
              <a:buFont typeface="Arial" panose="020B0604020202020204" pitchFamily="34" charset="0"/>
              <a:buChar char="•"/>
            </a:pPr>
            <a:r>
              <a:rPr lang="de-DE" b="1" dirty="0"/>
              <a:t>Kommunen</a:t>
            </a:r>
            <a:r>
              <a:rPr lang="de-DE" dirty="0"/>
              <a:t> mit KWP, Ansprechpartner</a:t>
            </a:r>
          </a:p>
          <a:p>
            <a:pPr marL="342900" indent="-342900">
              <a:buFont typeface="Arial" panose="020B0604020202020204" pitchFamily="34" charset="0"/>
              <a:buChar char="•"/>
            </a:pPr>
            <a:r>
              <a:rPr lang="de-DE" b="1" dirty="0"/>
              <a:t>Dienstleister</a:t>
            </a:r>
            <a:r>
              <a:rPr lang="de-DE" dirty="0"/>
              <a:t> KWP (mit bewerteten Referenzen)</a:t>
            </a:r>
          </a:p>
          <a:p>
            <a:pPr marL="342900" indent="-342900">
              <a:buFont typeface="Arial" panose="020B0604020202020204" pitchFamily="34" charset="0"/>
              <a:buChar char="•"/>
            </a:pPr>
            <a:r>
              <a:rPr lang="de-DE" b="1" dirty="0"/>
              <a:t>Praxisbeispiele</a:t>
            </a:r>
            <a:r>
              <a:rPr lang="de-DE" dirty="0"/>
              <a:t> aus Kommunen</a:t>
            </a:r>
          </a:p>
          <a:p>
            <a:pPr marL="800100" lvl="1" indent="-342900">
              <a:buFont typeface="Arial" panose="020B0604020202020204" pitchFamily="34" charset="0"/>
              <a:buChar char="•"/>
            </a:pPr>
            <a:endParaRPr lang="de-DE" dirty="0"/>
          </a:p>
          <a:p>
            <a:pPr marL="800100" lvl="1" indent="-342900">
              <a:buFont typeface="Arial" panose="020B0604020202020204" pitchFamily="34" charset="0"/>
              <a:buChar char="•"/>
            </a:pPr>
            <a:endParaRPr lang="de-DE" dirty="0"/>
          </a:p>
        </p:txBody>
      </p:sp>
      <p:pic>
        <p:nvPicPr>
          <p:cNvPr id="9" name="Grafik 8">
            <a:extLst>
              <a:ext uri="{FF2B5EF4-FFF2-40B4-BE49-F238E27FC236}">
                <a16:creationId xmlns:a16="http://schemas.microsoft.com/office/drawing/2014/main" id="{A62D1BF6-B100-9326-ECDD-8AE26E547CA2}"/>
              </a:ext>
            </a:extLst>
          </p:cNvPr>
          <p:cNvPicPr>
            <a:picLocks noChangeAspect="1"/>
          </p:cNvPicPr>
          <p:nvPr/>
        </p:nvPicPr>
        <p:blipFill>
          <a:blip r:embed="rId5"/>
          <a:stretch>
            <a:fillRect/>
          </a:stretch>
        </p:blipFill>
        <p:spPr>
          <a:xfrm>
            <a:off x="4401600" y="2081296"/>
            <a:ext cx="7790400" cy="3788202"/>
          </a:xfrm>
          <a:prstGeom prst="rect">
            <a:avLst/>
          </a:prstGeom>
        </p:spPr>
      </p:pic>
      <p:pic>
        <p:nvPicPr>
          <p:cNvPr id="11" name="Grafik 10">
            <a:extLst>
              <a:ext uri="{FF2B5EF4-FFF2-40B4-BE49-F238E27FC236}">
                <a16:creationId xmlns:a16="http://schemas.microsoft.com/office/drawing/2014/main" id="{4C8D4B51-1904-7AA1-CB7D-64B2E3D6AD61}"/>
              </a:ext>
            </a:extLst>
          </p:cNvPr>
          <p:cNvPicPr>
            <a:picLocks noChangeAspect="1"/>
          </p:cNvPicPr>
          <p:nvPr/>
        </p:nvPicPr>
        <p:blipFill>
          <a:blip r:embed="rId6"/>
          <a:stretch>
            <a:fillRect/>
          </a:stretch>
        </p:blipFill>
        <p:spPr>
          <a:xfrm>
            <a:off x="10667860" y="4384806"/>
            <a:ext cx="1524140" cy="1741874"/>
          </a:xfrm>
          <a:prstGeom prst="rect">
            <a:avLst/>
          </a:prstGeom>
        </p:spPr>
      </p:pic>
      <p:sp>
        <p:nvSpPr>
          <p:cNvPr id="5" name="Rechteck: abgerundete Ecken 4">
            <a:extLst>
              <a:ext uri="{FF2B5EF4-FFF2-40B4-BE49-F238E27FC236}">
                <a16:creationId xmlns:a16="http://schemas.microsoft.com/office/drawing/2014/main" id="{7990356F-C2BB-26CA-6ADF-41B35B3EAC5F}"/>
              </a:ext>
            </a:extLst>
          </p:cNvPr>
          <p:cNvSpPr/>
          <p:nvPr/>
        </p:nvSpPr>
        <p:spPr>
          <a:xfrm rot="426065">
            <a:off x="4079386" y="5284678"/>
            <a:ext cx="3219551" cy="1057271"/>
          </a:xfrm>
          <a:prstGeom prst="roundRect">
            <a:avLst/>
          </a:prstGeom>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de-DE" dirty="0">
                <a:latin typeface="Verdana" panose="020B0604030504040204" pitchFamily="34" charset="0"/>
                <a:ea typeface="Verdana" panose="020B0604030504040204" pitchFamily="34" charset="0"/>
              </a:rPr>
              <a:t>Schon in der KWP aktiv und nicht auf der Karte? Melden Sie sich bei uns.</a:t>
            </a:r>
          </a:p>
        </p:txBody>
      </p:sp>
    </p:spTree>
    <p:extLst>
      <p:ext uri="{BB962C8B-B14F-4D97-AF65-F5344CB8AC3E}">
        <p14:creationId xmlns:p14="http://schemas.microsoft.com/office/powerpoint/2010/main" val="748084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E98D32A-C0BE-A566-40E3-8AF944D2E5E5}"/>
              </a:ext>
            </a:extLst>
          </p:cNvPr>
          <p:cNvSpPr>
            <a:spLocks noGrp="1"/>
          </p:cNvSpPr>
          <p:nvPr>
            <p:ph type="body" sz="quarter" idx="12"/>
          </p:nvPr>
        </p:nvSpPr>
        <p:spPr>
          <a:xfrm>
            <a:off x="580959" y="893763"/>
            <a:ext cx="11396393" cy="1187533"/>
          </a:xfrm>
        </p:spPr>
        <p:txBody>
          <a:bodyPr/>
          <a:lstStyle/>
          <a:p>
            <a:r>
              <a:rPr lang="de-DE" dirty="0"/>
              <a:t>Stolperstein: V</a:t>
            </a:r>
            <a:r>
              <a:rPr lang="de-DE" spc="-50" dirty="0"/>
              <a:t>erkürztes Verfahren §14 WPG</a:t>
            </a:r>
          </a:p>
        </p:txBody>
      </p:sp>
      <p:sp>
        <p:nvSpPr>
          <p:cNvPr id="3" name="Textplatzhalter 2">
            <a:extLst>
              <a:ext uri="{FF2B5EF4-FFF2-40B4-BE49-F238E27FC236}">
                <a16:creationId xmlns:a16="http://schemas.microsoft.com/office/drawing/2014/main" id="{5F569991-7C22-6FD2-6A09-9B5196E3CEEB}"/>
              </a:ext>
            </a:extLst>
          </p:cNvPr>
          <p:cNvSpPr>
            <a:spLocks noGrp="1"/>
          </p:cNvSpPr>
          <p:nvPr>
            <p:ph type="body" sz="quarter" idx="14"/>
          </p:nvPr>
        </p:nvSpPr>
        <p:spPr/>
        <p:txBody>
          <a:bodyPr/>
          <a:lstStyle/>
          <a:p>
            <a:endParaRPr lang="de-DE"/>
          </a:p>
        </p:txBody>
      </p:sp>
      <p:sp>
        <p:nvSpPr>
          <p:cNvPr id="4" name="Textplatzhalter 3">
            <a:extLst>
              <a:ext uri="{FF2B5EF4-FFF2-40B4-BE49-F238E27FC236}">
                <a16:creationId xmlns:a16="http://schemas.microsoft.com/office/drawing/2014/main" id="{EB067B86-0414-CEBD-ADE4-ECF560056978}"/>
              </a:ext>
            </a:extLst>
          </p:cNvPr>
          <p:cNvSpPr>
            <a:spLocks noGrp="1"/>
          </p:cNvSpPr>
          <p:nvPr>
            <p:ph type="body" sz="quarter" idx="13"/>
          </p:nvPr>
        </p:nvSpPr>
        <p:spPr>
          <a:xfrm>
            <a:off x="580959" y="1925720"/>
            <a:ext cx="6000144" cy="4038517"/>
          </a:xfrm>
        </p:spPr>
        <p:txBody>
          <a:bodyPr/>
          <a:lstStyle/>
          <a:p>
            <a:pPr marL="342900" indent="-342900">
              <a:buFont typeface="Symbol" panose="05050102010706020507" pitchFamily="18" charset="2"/>
              <a:buChar char="-"/>
            </a:pPr>
            <a:r>
              <a:rPr lang="de-DE" dirty="0"/>
              <a:t>erlaubt Kommunen </a:t>
            </a:r>
            <a:r>
              <a:rPr lang="de-DE" b="1" dirty="0"/>
              <a:t>Aufwand zu sparen</a:t>
            </a:r>
            <a:r>
              <a:rPr lang="de-DE" dirty="0"/>
              <a:t>, wenn Gebiete nicht für Wärmenetze oder Wasserstoffnetze geeignet sind</a:t>
            </a:r>
          </a:p>
          <a:p>
            <a:pPr marL="342900" indent="-342900">
              <a:buFont typeface="Symbol" panose="05050102010706020507" pitchFamily="18" charset="2"/>
              <a:buChar char="-"/>
            </a:pPr>
            <a:r>
              <a:rPr lang="de-DE" dirty="0"/>
              <a:t>Es entfällt: Bestandsanalyse, Potenzialanalyse für zentrale Potenziale</a:t>
            </a:r>
          </a:p>
          <a:p>
            <a:r>
              <a:rPr lang="de-DE" dirty="0"/>
              <a:t>ABER: Informationen zur Eignung erst </a:t>
            </a:r>
            <a:r>
              <a:rPr lang="de-DE" b="1" dirty="0"/>
              <a:t>nach</a:t>
            </a:r>
            <a:r>
              <a:rPr lang="de-DE" dirty="0"/>
              <a:t> Bestands- und Potenzialanalyse wirklich einschätzbar, daher:</a:t>
            </a:r>
          </a:p>
        </p:txBody>
      </p:sp>
      <p:pic>
        <p:nvPicPr>
          <p:cNvPr id="6" name="Grafik 5" descr="Ein Bild, das Text, Brief, Screenshot, Schrift enthält.&#10;&#10;Automatisch generierte Beschreibung">
            <a:extLst>
              <a:ext uri="{FF2B5EF4-FFF2-40B4-BE49-F238E27FC236}">
                <a16:creationId xmlns:a16="http://schemas.microsoft.com/office/drawing/2014/main" id="{B682582D-70B6-87B0-24D2-8488A53A8A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1561" y="1872578"/>
            <a:ext cx="5041146" cy="2482068"/>
          </a:xfrm>
          <a:prstGeom prst="rect">
            <a:avLst/>
          </a:prstGeom>
        </p:spPr>
      </p:pic>
      <p:sp>
        <p:nvSpPr>
          <p:cNvPr id="7" name="Rechteck: abgerundete Ecken 6">
            <a:extLst>
              <a:ext uri="{FF2B5EF4-FFF2-40B4-BE49-F238E27FC236}">
                <a16:creationId xmlns:a16="http://schemas.microsoft.com/office/drawing/2014/main" id="{433EF80B-0A6A-9BB9-51B0-E42A4DADE8AF}"/>
              </a:ext>
            </a:extLst>
          </p:cNvPr>
          <p:cNvSpPr/>
          <p:nvPr/>
        </p:nvSpPr>
        <p:spPr>
          <a:xfrm>
            <a:off x="7508601" y="2739275"/>
            <a:ext cx="772514" cy="1510753"/>
          </a:xfrm>
          <a:prstGeom prst="roundRect">
            <a:avLst/>
          </a:prstGeom>
          <a:noFill/>
          <a:ln w="38100"/>
        </p:spPr>
        <p:style>
          <a:lnRef idx="2">
            <a:schemeClr val="accent6"/>
          </a:lnRef>
          <a:fillRef idx="1">
            <a:schemeClr val="lt1"/>
          </a:fillRef>
          <a:effectRef idx="0">
            <a:schemeClr val="accent6"/>
          </a:effectRef>
          <a:fontRef idx="minor">
            <a:schemeClr val="dk1"/>
          </a:fontRef>
        </p:style>
        <p:txBody>
          <a:bodyPr rtlCol="0" anchor="ctr"/>
          <a:lstStyle/>
          <a:p>
            <a:pPr algn="ctr"/>
            <a:endParaRPr lang="de-DE"/>
          </a:p>
        </p:txBody>
      </p:sp>
      <p:sp>
        <p:nvSpPr>
          <p:cNvPr id="11" name="Textfeld 10">
            <a:extLst>
              <a:ext uri="{FF2B5EF4-FFF2-40B4-BE49-F238E27FC236}">
                <a16:creationId xmlns:a16="http://schemas.microsoft.com/office/drawing/2014/main" id="{EC7576D4-6A3F-26A8-3355-FD4D062DA27D}"/>
              </a:ext>
            </a:extLst>
          </p:cNvPr>
          <p:cNvSpPr txBox="1"/>
          <p:nvPr/>
        </p:nvSpPr>
        <p:spPr>
          <a:xfrm>
            <a:off x="580959" y="5067653"/>
            <a:ext cx="11475206" cy="1620252"/>
          </a:xfrm>
          <a:prstGeom prst="rect">
            <a:avLst/>
          </a:prstGeom>
          <a:noFill/>
        </p:spPr>
        <p:txBody>
          <a:bodyPr wrap="square">
            <a:spAutoFit/>
          </a:bodyPr>
          <a:lstStyle/>
          <a:p>
            <a:pPr lvl="0">
              <a:lnSpc>
                <a:spcPts val="2800"/>
              </a:lnSpc>
              <a:spcBef>
                <a:spcPts val="1000"/>
              </a:spcBef>
              <a:defRPr/>
            </a:pPr>
            <a:r>
              <a:rPr kumimoji="0" lang="de-DE" sz="2000" b="1" i="0" u="none" strike="noStrike" kern="1200" cap="none" spc="0" normalizeH="0" baseline="0" noProof="0" dirty="0">
                <a:ln>
                  <a:noFill/>
                </a:ln>
                <a:solidFill>
                  <a:srgbClr val="077979"/>
                </a:solidFill>
                <a:effectLst/>
                <a:uLnTx/>
                <a:uFillTx/>
                <a:latin typeface="Verdana" panose="020B0604030504040204" pitchFamily="34" charset="0"/>
                <a:ea typeface="Verdana" panose="020B0604030504040204" pitchFamily="34" charset="0"/>
                <a:cs typeface="+mn-cs"/>
              </a:rPr>
              <a:t>Empfehlung</a:t>
            </a:r>
            <a:r>
              <a:rPr kumimoji="0" lang="de-DE" sz="2000" b="0" i="0" u="none" strike="noStrike" kern="1200" cap="none" spc="0" normalizeH="0" baseline="0" noProof="0" dirty="0">
                <a:ln>
                  <a:noFill/>
                </a:ln>
                <a:solidFill>
                  <a:srgbClr val="077979"/>
                </a:solidFill>
                <a:effectLst/>
                <a:uLnTx/>
                <a:uFillTx/>
                <a:latin typeface="Verdana" panose="020B0604030504040204" pitchFamily="34" charset="0"/>
                <a:ea typeface="Verdana" panose="020B0604030504040204" pitchFamily="34" charset="0"/>
                <a:cs typeface="+mn-cs"/>
              </a:rPr>
              <a:t>: für erste KWP vollständige Datenaufnahme Bestands- und Potenzialanalyse. </a:t>
            </a:r>
            <a:r>
              <a:rPr kumimoji="0" lang="de-DE" sz="2000" b="1" i="0" u="none" strike="noStrike" kern="1200" cap="none" spc="0" normalizeH="0" baseline="0" noProof="0" dirty="0">
                <a:ln>
                  <a:noFill/>
                </a:ln>
                <a:solidFill>
                  <a:srgbClr val="077979"/>
                </a:solidFill>
                <a:effectLst/>
                <a:uLnTx/>
                <a:uFillTx/>
                <a:latin typeface="Verdana" panose="020B0604030504040204" pitchFamily="34" charset="0"/>
                <a:ea typeface="Verdana" panose="020B0604030504040204" pitchFamily="34" charset="0"/>
                <a:cs typeface="+mn-cs"/>
              </a:rPr>
              <a:t>Kein verkürztes Verfahren nutzen.</a:t>
            </a:r>
            <a:r>
              <a:rPr lang="de-DE" sz="2000" b="1" dirty="0">
                <a:solidFill>
                  <a:srgbClr val="077979"/>
                </a:solidFill>
                <a:latin typeface="Verdana" panose="020B0604030504040204" pitchFamily="34" charset="0"/>
                <a:ea typeface="Verdana" panose="020B0604030504040204" pitchFamily="34" charset="0"/>
              </a:rPr>
              <a:t> </a:t>
            </a:r>
          </a:p>
          <a:p>
            <a:pPr lvl="0">
              <a:lnSpc>
                <a:spcPts val="2800"/>
              </a:lnSpc>
              <a:spcBef>
                <a:spcPts val="1000"/>
              </a:spcBef>
              <a:defRPr/>
            </a:pPr>
            <a:r>
              <a:rPr lang="de-DE" sz="2000" b="1" dirty="0">
                <a:solidFill>
                  <a:srgbClr val="077979"/>
                </a:solidFill>
                <a:latin typeface="Verdana" panose="020B0604030504040204" pitchFamily="34" charset="0"/>
                <a:ea typeface="Verdana" panose="020B0604030504040204" pitchFamily="34" charset="0"/>
              </a:rPr>
              <a:t>Tipp: </a:t>
            </a:r>
            <a:r>
              <a:rPr lang="de-DE" sz="2000" dirty="0">
                <a:solidFill>
                  <a:srgbClr val="077979"/>
                </a:solidFill>
                <a:latin typeface="Verdana" panose="020B0604030504040204" pitchFamily="34" charset="0"/>
                <a:ea typeface="Verdana" panose="020B0604030504040204" pitchFamily="34" charset="0"/>
              </a:rPr>
              <a:t>Wärmeplan nach geltendem WPG und mit auskömmlicher Finanzierung </a:t>
            </a:r>
            <a:r>
              <a:rPr lang="de-DE" sz="2000">
                <a:solidFill>
                  <a:srgbClr val="077979"/>
                </a:solidFill>
                <a:latin typeface="Verdana" panose="020B0604030504040204" pitchFamily="34" charset="0"/>
                <a:ea typeface="Verdana" panose="020B0604030504040204" pitchFamily="34" charset="0"/>
              </a:rPr>
              <a:t>erstellen </a:t>
            </a:r>
            <a:r>
              <a:rPr lang="de-DE" sz="2000">
                <a:solidFill>
                  <a:srgbClr val="077979"/>
                </a:solidFill>
                <a:latin typeface="Verdana" panose="020B0604030504040204" pitchFamily="34" charset="0"/>
                <a:ea typeface="Verdana" panose="020B0604030504040204" pitchFamily="34" charset="0"/>
                <a:sym typeface="Wingdings" panose="05000000000000000000" pitchFamily="2" charset="2"/>
              </a:rPr>
              <a:t></a:t>
            </a:r>
            <a:r>
              <a:rPr lang="de-DE" sz="2000">
                <a:solidFill>
                  <a:srgbClr val="077979"/>
                </a:solidFill>
                <a:latin typeface="Verdana" panose="020B0604030504040204" pitchFamily="34" charset="0"/>
                <a:ea typeface="Verdana" panose="020B0604030504040204" pitchFamily="34" charset="0"/>
              </a:rPr>
              <a:t> </a:t>
            </a:r>
            <a:r>
              <a:rPr lang="de-DE" sz="2000" b="1" dirty="0">
                <a:solidFill>
                  <a:srgbClr val="077979"/>
                </a:solidFill>
                <a:latin typeface="Verdana" panose="020B0604030504040204" pitchFamily="34" charset="0"/>
                <a:ea typeface="Verdana" panose="020B0604030504040204" pitchFamily="34" charset="0"/>
              </a:rPr>
              <a:t>Beschluss jetzt fassen. </a:t>
            </a:r>
            <a:endParaRPr kumimoji="0" lang="de-DE" sz="2000" b="1" i="0" u="none" strike="noStrike" kern="1200" cap="none" spc="0" normalizeH="0" baseline="0" noProof="0" dirty="0">
              <a:ln>
                <a:noFill/>
              </a:ln>
              <a:solidFill>
                <a:srgbClr val="077979"/>
              </a:solidFill>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275706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8EE5F2F-ECD9-746A-1C8B-C59EE2C23810}"/>
            </a:ext>
          </a:extLst>
        </p:cNvPr>
        <p:cNvGrpSpPr/>
        <p:nvPr/>
      </p:nvGrpSpPr>
      <p:grpSpPr>
        <a:xfrm>
          <a:off x="0" y="0"/>
          <a:ext cx="0" cy="0"/>
          <a:chOff x="0" y="0"/>
          <a:chExt cx="0" cy="0"/>
        </a:xfrm>
      </p:grpSpPr>
      <p:sp>
        <p:nvSpPr>
          <p:cNvPr id="2" name="Textplatzhalter 1">
            <a:extLst>
              <a:ext uri="{FF2B5EF4-FFF2-40B4-BE49-F238E27FC236}">
                <a16:creationId xmlns:a16="http://schemas.microsoft.com/office/drawing/2014/main" id="{9ACD8CF2-B594-1B38-0254-2577CDD4236D}"/>
              </a:ext>
            </a:extLst>
          </p:cNvPr>
          <p:cNvSpPr>
            <a:spLocks noGrp="1"/>
          </p:cNvSpPr>
          <p:nvPr>
            <p:ph type="body" sz="quarter" idx="13"/>
          </p:nvPr>
        </p:nvSpPr>
        <p:spPr>
          <a:xfrm>
            <a:off x="580959" y="1671072"/>
            <a:ext cx="9902556" cy="4960840"/>
          </a:xfrm>
        </p:spPr>
        <p:txBody>
          <a:bodyPr/>
          <a:lstStyle/>
          <a:p>
            <a:pPr marL="457200" indent="-457200">
              <a:buAutoNum type="arabicPeriod"/>
            </a:pPr>
            <a:r>
              <a:rPr lang="de-DE" dirty="0"/>
              <a:t>Der Foliensatz ist umfassend, manche Folien sind alternativ gedacht – stellen sie sich ihren individuellen Vortrag zusammen.</a:t>
            </a:r>
          </a:p>
          <a:p>
            <a:pPr marL="457200" indent="-457200">
              <a:buAutoNum type="arabicPeriod"/>
            </a:pPr>
            <a:r>
              <a:rPr lang="de-DE" dirty="0"/>
              <a:t>Entscheiden sie, welche Informationen für ihren Stadt-/Gemeinderat relevant sind – der Foliensatz enthält eine umfassende Argumentation. Kürzen sie, wenn nötig.</a:t>
            </a:r>
          </a:p>
          <a:p>
            <a:pPr marL="457200" indent="-457200">
              <a:buAutoNum type="arabicPeriod"/>
            </a:pPr>
            <a:r>
              <a:rPr lang="de-DE" dirty="0"/>
              <a:t>Bitte beachten Sie, dass die in dem Foliensatz </a:t>
            </a:r>
            <a:r>
              <a:rPr lang="de-DE" dirty="0" err="1"/>
              <a:t>Mustervortrag_KWP_Stadtrat</a:t>
            </a:r>
            <a:r>
              <a:rPr lang="de-DE" dirty="0"/>
              <a:t> verwendeten Grafiken/Bilder mit Copyright BQ Gestaltung ausschließlich im Kontext der Vorstellung der kommunalen Wärmeplanung in diesem Foliensatz verwendet werden dürfen. Eine darüber hinaus gehende, hiervon getrennte Nutzung ist untersagt. </a:t>
            </a:r>
          </a:p>
          <a:p>
            <a:pPr marL="457200" indent="-457200">
              <a:buAutoNum type="arabicPeriod"/>
            </a:pPr>
            <a:endParaRPr lang="de-DE" dirty="0"/>
          </a:p>
          <a:p>
            <a:pPr marL="457200" indent="-457200">
              <a:buAutoNum type="arabicPeriod"/>
            </a:pPr>
            <a:endParaRPr lang="de-DE" dirty="0"/>
          </a:p>
        </p:txBody>
      </p:sp>
      <p:sp>
        <p:nvSpPr>
          <p:cNvPr id="3" name="Textplatzhalter 2">
            <a:extLst>
              <a:ext uri="{FF2B5EF4-FFF2-40B4-BE49-F238E27FC236}">
                <a16:creationId xmlns:a16="http://schemas.microsoft.com/office/drawing/2014/main" id="{DF216000-B1AE-C330-9DC1-B2DC1B41F10B}"/>
              </a:ext>
            </a:extLst>
          </p:cNvPr>
          <p:cNvSpPr>
            <a:spLocks noGrp="1"/>
          </p:cNvSpPr>
          <p:nvPr>
            <p:ph type="body" sz="quarter" idx="12"/>
          </p:nvPr>
        </p:nvSpPr>
        <p:spPr/>
        <p:txBody>
          <a:bodyPr/>
          <a:lstStyle/>
          <a:p>
            <a:r>
              <a:rPr lang="de-DE" dirty="0"/>
              <a:t>Hinweis in eigener Sache – Stand 15.06.2026</a:t>
            </a:r>
          </a:p>
        </p:txBody>
      </p:sp>
    </p:spTree>
    <p:extLst>
      <p:ext uri="{BB962C8B-B14F-4D97-AF65-F5344CB8AC3E}">
        <p14:creationId xmlns:p14="http://schemas.microsoft.com/office/powerpoint/2010/main" val="1454260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B04266A8-EC58-03F1-87AF-CB5215DDAA70}"/>
              </a:ext>
            </a:extLst>
          </p:cNvPr>
          <p:cNvSpPr>
            <a:spLocks noGrp="1"/>
          </p:cNvSpPr>
          <p:nvPr>
            <p:ph type="body" sz="quarter" idx="12"/>
          </p:nvPr>
        </p:nvSpPr>
        <p:spPr/>
        <p:txBody>
          <a:bodyPr/>
          <a:lstStyle/>
          <a:p>
            <a:r>
              <a:rPr lang="de-DE" dirty="0">
                <a:solidFill>
                  <a:schemeClr val="accent6"/>
                </a:solidFill>
              </a:rPr>
              <a:t>Option: </a:t>
            </a:r>
            <a:r>
              <a:rPr lang="de-DE" dirty="0"/>
              <a:t>Beratungsleistungen zur Vorbereitung für die Erstellung von KWP im </a:t>
            </a:r>
            <a:r>
              <a:rPr lang="de-DE" dirty="0" err="1"/>
              <a:t>Konvoiverfahren</a:t>
            </a:r>
            <a:endParaRPr lang="de-DE" dirty="0"/>
          </a:p>
        </p:txBody>
      </p:sp>
      <p:sp>
        <p:nvSpPr>
          <p:cNvPr id="4" name="Textplatzhalter 3">
            <a:extLst>
              <a:ext uri="{FF2B5EF4-FFF2-40B4-BE49-F238E27FC236}">
                <a16:creationId xmlns:a16="http://schemas.microsoft.com/office/drawing/2014/main" id="{190320D0-25FB-6608-CFAD-8B06AF4BE6BF}"/>
              </a:ext>
            </a:extLst>
          </p:cNvPr>
          <p:cNvSpPr>
            <a:spLocks noGrp="1"/>
          </p:cNvSpPr>
          <p:nvPr>
            <p:ph type="body" sz="quarter" idx="13"/>
          </p:nvPr>
        </p:nvSpPr>
        <p:spPr>
          <a:xfrm>
            <a:off x="580960" y="2238375"/>
            <a:ext cx="10868358" cy="3881438"/>
          </a:xfrm>
        </p:spPr>
        <p:txBody>
          <a:bodyPr/>
          <a:lstStyle/>
          <a:p>
            <a:pPr marL="342900" indent="-342900">
              <a:buFont typeface="Wingdings" panose="05000000000000000000" pitchFamily="2" charset="2"/>
              <a:buChar char="v"/>
            </a:pPr>
            <a:r>
              <a:rPr lang="de-DE" dirty="0">
                <a:solidFill>
                  <a:schemeClr val="accent6"/>
                </a:solidFill>
                <a:sym typeface="Wingdings" panose="05000000000000000000" pitchFamily="2" charset="2"/>
              </a:rPr>
              <a:t>Förderbedingungen</a:t>
            </a:r>
          </a:p>
          <a:p>
            <a:pPr marL="800100" lvl="1" indent="-342900">
              <a:buFont typeface="Symbol" panose="05050102010706020507" pitchFamily="18" charset="2"/>
              <a:buChar char="-"/>
            </a:pPr>
            <a:r>
              <a:rPr lang="de-DE" dirty="0">
                <a:sym typeface="Wingdings" panose="05000000000000000000" pitchFamily="2" charset="2"/>
              </a:rPr>
              <a:t>Zeitlich auf 3 Monate befristete Kurzstudie  Abschlussbericht</a:t>
            </a:r>
          </a:p>
          <a:p>
            <a:pPr marL="800100" lvl="1" indent="-342900">
              <a:buFont typeface="Symbol" panose="05050102010706020507" pitchFamily="18" charset="2"/>
              <a:buChar char="-"/>
            </a:pPr>
            <a:r>
              <a:rPr lang="de-DE" dirty="0">
                <a:sym typeface="Wingdings" panose="05000000000000000000" pitchFamily="2" charset="2"/>
              </a:rPr>
              <a:t>Inhalte Kurzanalyse:</a:t>
            </a:r>
          </a:p>
          <a:p>
            <a:pPr marL="1257300" lvl="2" indent="-342900">
              <a:buFont typeface="Symbol" panose="05050102010706020507" pitchFamily="18" charset="2"/>
              <a:buChar char="-"/>
            </a:pPr>
            <a:r>
              <a:rPr lang="de-DE" dirty="0">
                <a:sym typeface="Wingdings" panose="05000000000000000000" pitchFamily="2" charset="2"/>
              </a:rPr>
              <a:t>Relevante Energieversorgungsinfrastruktur (in Abstimmung mit Netzbetreibern)</a:t>
            </a:r>
          </a:p>
          <a:p>
            <a:pPr marL="1257300" lvl="2" indent="-342900">
              <a:buFont typeface="Symbol" panose="05050102010706020507" pitchFamily="18" charset="2"/>
              <a:buChar char="-"/>
            </a:pPr>
            <a:r>
              <a:rPr lang="de-DE" dirty="0">
                <a:sym typeface="Wingdings" panose="05000000000000000000" pitchFamily="2" charset="2"/>
              </a:rPr>
              <a:t>Abschätzungen des Wärmebedarfs bzw. Potentials zur Verringerung des Wärmebedarfs</a:t>
            </a:r>
          </a:p>
          <a:p>
            <a:pPr marL="1257300" lvl="2" indent="-342900">
              <a:buFont typeface="Symbol" panose="05050102010706020507" pitchFamily="18" charset="2"/>
              <a:buChar char="-"/>
            </a:pPr>
            <a:r>
              <a:rPr lang="de-DE" dirty="0"/>
              <a:t>Erneuerbare Energien- und </a:t>
            </a:r>
            <a:r>
              <a:rPr lang="de-DE" dirty="0" err="1"/>
              <a:t>Abwärmepotentiale</a:t>
            </a:r>
            <a:endParaRPr lang="de-DE" dirty="0"/>
          </a:p>
          <a:p>
            <a:pPr marL="1257300" lvl="2" indent="-342900">
              <a:buFont typeface="Symbol" panose="05050102010706020507" pitchFamily="18" charset="2"/>
              <a:buChar char="-"/>
            </a:pPr>
            <a:r>
              <a:rPr lang="de-DE" dirty="0"/>
              <a:t>Ankerkunden</a:t>
            </a:r>
            <a:endParaRPr lang="de-DE" dirty="0">
              <a:sym typeface="Wingdings" panose="05000000000000000000" pitchFamily="2" charset="2"/>
            </a:endParaRPr>
          </a:p>
          <a:p>
            <a:pPr marL="342900" lvl="1" indent="-342900">
              <a:lnSpc>
                <a:spcPts val="2800"/>
              </a:lnSpc>
              <a:spcBef>
                <a:spcPts val="1000"/>
              </a:spcBef>
              <a:buFont typeface="Wingdings" panose="05000000000000000000" pitchFamily="2" charset="2"/>
              <a:buChar char="v"/>
            </a:pPr>
            <a:r>
              <a:rPr lang="de-DE" dirty="0">
                <a:solidFill>
                  <a:schemeClr val="accent6"/>
                </a:solidFill>
                <a:sym typeface="Wingdings" panose="05000000000000000000" pitchFamily="2" charset="2"/>
              </a:rPr>
              <a:t>Förderquote 80% </a:t>
            </a:r>
          </a:p>
          <a:p>
            <a:pPr marL="342900" lvl="1" indent="-342900">
              <a:lnSpc>
                <a:spcPts val="2800"/>
              </a:lnSpc>
              <a:spcBef>
                <a:spcPts val="600"/>
              </a:spcBef>
              <a:buFont typeface="Wingdings" panose="05000000000000000000" pitchFamily="2" charset="2"/>
              <a:buChar char="v"/>
            </a:pPr>
            <a:r>
              <a:rPr lang="de-DE" dirty="0">
                <a:solidFill>
                  <a:schemeClr val="accent6"/>
                </a:solidFill>
                <a:sym typeface="Wingdings" panose="05000000000000000000" pitchFamily="2" charset="2"/>
              </a:rPr>
              <a:t>Zuwendungshöhe </a:t>
            </a:r>
            <a:r>
              <a:rPr lang="de-DE" dirty="0">
                <a:sym typeface="Wingdings" panose="05000000000000000000" pitchFamily="2" charset="2"/>
              </a:rPr>
              <a:t>pro untersuchte Gemeinde 4.000 € , Obergrenze 32.000 € </a:t>
            </a:r>
            <a:r>
              <a:rPr lang="de-DE" dirty="0">
                <a:solidFill>
                  <a:schemeClr val="accent6"/>
                </a:solidFill>
                <a:sym typeface="Wingdings" panose="05000000000000000000" pitchFamily="2" charset="2"/>
              </a:rPr>
              <a:t>Antragsberechtigte Kommunale Gebietskörperschaften (Kommunen und Landkreise) aus Sachsen</a:t>
            </a:r>
          </a:p>
          <a:p>
            <a:pPr marL="800100" lvl="1" indent="-342900">
              <a:buFont typeface="Wingdings" panose="05000000000000000000" pitchFamily="2" charset="2"/>
              <a:buChar char="à"/>
            </a:pPr>
            <a:endParaRPr lang="de-DE" dirty="0">
              <a:sym typeface="Wingdings" panose="05000000000000000000" pitchFamily="2" charset="2"/>
            </a:endParaRPr>
          </a:p>
        </p:txBody>
      </p:sp>
      <p:pic>
        <p:nvPicPr>
          <p:cNvPr id="5" name="Grafik 4" descr="Ein Bild, das Text, Logo, Grafiken, Design enthält.&#10;&#10;KI-generierte Inhalte können fehlerhaft sein.">
            <a:extLst>
              <a:ext uri="{FF2B5EF4-FFF2-40B4-BE49-F238E27FC236}">
                <a16:creationId xmlns:a16="http://schemas.microsoft.com/office/drawing/2014/main" id="{8A093619-B7CC-F7D5-78F8-C3A910A725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9320" y="398168"/>
            <a:ext cx="3680413" cy="3680413"/>
          </a:xfrm>
          <a:prstGeom prst="rect">
            <a:avLst/>
          </a:prstGeom>
        </p:spPr>
      </p:pic>
    </p:spTree>
    <p:extLst>
      <p:ext uri="{BB962C8B-B14F-4D97-AF65-F5344CB8AC3E}">
        <p14:creationId xmlns:p14="http://schemas.microsoft.com/office/powerpoint/2010/main" val="991664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D87A5F33-6221-DE17-53B7-DB6FBC0CC94A}"/>
              </a:ext>
            </a:extLst>
          </p:cNvPr>
          <p:cNvSpPr>
            <a:spLocks noGrp="1"/>
          </p:cNvSpPr>
          <p:nvPr>
            <p:ph type="body" sz="quarter" idx="13"/>
          </p:nvPr>
        </p:nvSpPr>
        <p:spPr>
          <a:xfrm>
            <a:off x="580960" y="2022764"/>
            <a:ext cx="6087854" cy="4097049"/>
          </a:xfrm>
        </p:spPr>
        <p:txBody>
          <a:bodyPr/>
          <a:lstStyle/>
          <a:p>
            <a:pPr marL="342900" indent="-342900">
              <a:buFont typeface="Wingdings" panose="05000000000000000000" pitchFamily="2" charset="2"/>
              <a:buChar char="v"/>
            </a:pPr>
            <a:r>
              <a:rPr lang="de-DE" dirty="0">
                <a:solidFill>
                  <a:schemeClr val="accent6"/>
                </a:solidFill>
              </a:rPr>
              <a:t>Durchführung, Begleitung und Initiierung von Maßnahmen, der Umsetzungsstrategie des Wärmeplans gemäß § 20 WPG </a:t>
            </a:r>
          </a:p>
          <a:p>
            <a:pPr marL="800100" lvl="1" indent="-342900">
              <a:buFont typeface="Symbol" panose="05050102010706020507" pitchFamily="18" charset="2"/>
              <a:buChar char="-"/>
            </a:pPr>
            <a:r>
              <a:rPr lang="de-DE" dirty="0"/>
              <a:t>KWP beschlossen und veröffentlicht</a:t>
            </a:r>
          </a:p>
          <a:p>
            <a:pPr marL="800100" lvl="1" indent="-342900">
              <a:buFont typeface="Symbol" panose="05050102010706020507" pitchFamily="18" charset="2"/>
              <a:buChar char="-"/>
            </a:pPr>
            <a:r>
              <a:rPr lang="de-DE" dirty="0"/>
              <a:t>auch für Kommunen mit Bestandsschutz nach § 5 WPG </a:t>
            </a:r>
          </a:p>
          <a:p>
            <a:pPr marL="342900" indent="-342900">
              <a:buFont typeface="Wingdings" panose="05000000000000000000" pitchFamily="2" charset="2"/>
              <a:buChar char="v"/>
            </a:pPr>
            <a:r>
              <a:rPr lang="de-DE" dirty="0">
                <a:solidFill>
                  <a:schemeClr val="accent6"/>
                </a:solidFill>
                <a:sym typeface="Wingdings" panose="05000000000000000000" pitchFamily="2" charset="2"/>
              </a:rPr>
              <a:t>Fördersatz 80%, max. 4 Jahre</a:t>
            </a:r>
          </a:p>
          <a:p>
            <a:pPr marL="800100" lvl="1" indent="-342900">
              <a:buFont typeface="Wingdings" panose="05000000000000000000" pitchFamily="2" charset="2"/>
              <a:buChar char="Ø"/>
            </a:pPr>
            <a:r>
              <a:rPr lang="de-DE" dirty="0">
                <a:sym typeface="Wingdings" panose="05000000000000000000" pitchFamily="2" charset="2"/>
              </a:rPr>
              <a:t>Ende der Förderperiode 2028</a:t>
            </a:r>
          </a:p>
          <a:p>
            <a:pPr marL="342900" indent="-342900">
              <a:buFont typeface="Wingdings" panose="05000000000000000000" pitchFamily="2" charset="2"/>
              <a:buChar char="Ø"/>
            </a:pPr>
            <a:endParaRPr lang="de-DE" dirty="0"/>
          </a:p>
          <a:p>
            <a:pPr marL="342900" indent="-342900">
              <a:buFont typeface="Wingdings" panose="05000000000000000000" pitchFamily="2" charset="2"/>
              <a:buChar char="v"/>
            </a:pPr>
            <a:r>
              <a:rPr lang="de-DE" dirty="0"/>
              <a:t>Download Merkblatt </a:t>
            </a:r>
            <a:r>
              <a:rPr lang="de-DE" dirty="0">
                <a:solidFill>
                  <a:srgbClr val="62BADE"/>
                </a:solidFill>
                <a:hlinkClick r:id="rId4">
                  <a:extLst>
                    <a:ext uri="{A12FA001-AC4F-418D-AE19-62706E023703}">
                      <ahyp:hlinkClr xmlns:ahyp="http://schemas.microsoft.com/office/drawing/2018/hyperlinkcolor" val="tx"/>
                    </a:ext>
                  </a:extLst>
                </a:hlinkClick>
              </a:rPr>
              <a:t>hier</a:t>
            </a:r>
            <a:endParaRPr lang="de-DE" dirty="0">
              <a:solidFill>
                <a:srgbClr val="62BADE"/>
              </a:solidFill>
            </a:endParaRPr>
          </a:p>
        </p:txBody>
      </p:sp>
      <p:sp>
        <p:nvSpPr>
          <p:cNvPr id="3" name="Textplatzhalter 2">
            <a:extLst>
              <a:ext uri="{FF2B5EF4-FFF2-40B4-BE49-F238E27FC236}">
                <a16:creationId xmlns:a16="http://schemas.microsoft.com/office/drawing/2014/main" id="{F65EE27A-715B-2BBE-8722-8C2F7BDD18AE}"/>
              </a:ext>
            </a:extLst>
          </p:cNvPr>
          <p:cNvSpPr>
            <a:spLocks noGrp="1"/>
          </p:cNvSpPr>
          <p:nvPr>
            <p:ph type="body" sz="quarter" idx="12"/>
          </p:nvPr>
        </p:nvSpPr>
        <p:spPr/>
        <p:txBody>
          <a:bodyPr/>
          <a:lstStyle/>
          <a:p>
            <a:r>
              <a:rPr lang="de-DE" dirty="0">
                <a:solidFill>
                  <a:schemeClr val="accent6"/>
                </a:solidFill>
              </a:rPr>
              <a:t>Tipp für die Zukunft: </a:t>
            </a:r>
            <a:r>
              <a:rPr lang="de-DE" dirty="0"/>
              <a:t>Kommunales Management zur Umsetzung von KWP</a:t>
            </a:r>
          </a:p>
        </p:txBody>
      </p:sp>
      <p:pic>
        <p:nvPicPr>
          <p:cNvPr id="5" name="Grafik 4" descr="Ein Bild, das Clipart, Zeichnung, Design enthält.&#10;&#10;KI-generierte Inhalte können fehlerhaft sein.">
            <a:extLst>
              <a:ext uri="{FF2B5EF4-FFF2-40B4-BE49-F238E27FC236}">
                <a16:creationId xmlns:a16="http://schemas.microsoft.com/office/drawing/2014/main" id="{BA4CC959-F2D7-6C5C-BBF7-BC518BE24C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4596" y="1875476"/>
            <a:ext cx="4031977" cy="3583980"/>
          </a:xfrm>
          <a:prstGeom prst="rect">
            <a:avLst/>
          </a:prstGeom>
        </p:spPr>
      </p:pic>
    </p:spTree>
    <p:extLst>
      <p:ext uri="{BB962C8B-B14F-4D97-AF65-F5344CB8AC3E}">
        <p14:creationId xmlns:p14="http://schemas.microsoft.com/office/powerpoint/2010/main" val="2117344121"/>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3AEC3-4396-7DEB-0F7B-183B6B2FCFC7}"/>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74487B95-1E89-BF3F-02F8-E423A037852E}"/>
              </a:ext>
            </a:extLst>
          </p:cNvPr>
          <p:cNvSpPr>
            <a:spLocks noGrp="1"/>
          </p:cNvSpPr>
          <p:nvPr>
            <p:ph type="body" sz="quarter" idx="12"/>
          </p:nvPr>
        </p:nvSpPr>
        <p:spPr/>
        <p:txBody>
          <a:bodyPr/>
          <a:lstStyle/>
          <a:p>
            <a:r>
              <a:rPr lang="de-DE" dirty="0"/>
              <a:t>Wen können sie bei offenen Fragen ansprechen: </a:t>
            </a:r>
            <a:r>
              <a:rPr lang="de-DE" dirty="0">
                <a:solidFill>
                  <a:schemeClr val="accent6"/>
                </a:solidFill>
              </a:rPr>
              <a:t>Beratung zur KWP bei der SAENA</a:t>
            </a:r>
          </a:p>
        </p:txBody>
      </p:sp>
      <p:sp>
        <p:nvSpPr>
          <p:cNvPr id="2" name="Textplatzhalter 1">
            <a:extLst>
              <a:ext uri="{FF2B5EF4-FFF2-40B4-BE49-F238E27FC236}">
                <a16:creationId xmlns:a16="http://schemas.microsoft.com/office/drawing/2014/main" id="{BE612D33-1E81-78F1-7842-41E7C9C3D6AF}"/>
              </a:ext>
            </a:extLst>
          </p:cNvPr>
          <p:cNvSpPr>
            <a:spLocks noGrp="1"/>
          </p:cNvSpPr>
          <p:nvPr>
            <p:ph type="body" sz="quarter" idx="14"/>
          </p:nvPr>
        </p:nvSpPr>
        <p:spPr/>
        <p:txBody>
          <a:bodyPr/>
          <a:lstStyle/>
          <a:p>
            <a:endParaRPr lang="de-DE"/>
          </a:p>
        </p:txBody>
      </p:sp>
      <p:sp>
        <p:nvSpPr>
          <p:cNvPr id="7" name="Textplatzhalter 3">
            <a:extLst>
              <a:ext uri="{FF2B5EF4-FFF2-40B4-BE49-F238E27FC236}">
                <a16:creationId xmlns:a16="http://schemas.microsoft.com/office/drawing/2014/main" id="{B15B312C-DD42-413C-1B31-DEAB7FECE3F1}"/>
              </a:ext>
            </a:extLst>
          </p:cNvPr>
          <p:cNvSpPr>
            <a:spLocks noGrp="1"/>
          </p:cNvSpPr>
          <p:nvPr>
            <p:ph type="body" sz="quarter" idx="13"/>
          </p:nvPr>
        </p:nvSpPr>
        <p:spPr>
          <a:xfrm>
            <a:off x="580960" y="1820937"/>
            <a:ext cx="9902556" cy="3881438"/>
          </a:xfrm>
        </p:spPr>
        <p:txBody>
          <a:bodyPr/>
          <a:lstStyle/>
          <a:p>
            <a:pPr marL="800100" lvl="1" indent="-342900">
              <a:spcBef>
                <a:spcPts val="1200"/>
              </a:spcBef>
              <a:buFont typeface="Wingdings" panose="05000000000000000000" pitchFamily="2" charset="2"/>
              <a:buChar char="Ø"/>
            </a:pPr>
            <a:r>
              <a:rPr lang="de-DE" dirty="0">
                <a:solidFill>
                  <a:schemeClr val="accent6"/>
                </a:solidFill>
                <a:sym typeface="Wingdings" panose="05000000000000000000" pitchFamily="2" charset="2"/>
              </a:rPr>
              <a:t>Initial- und Fördermittelberatung</a:t>
            </a:r>
            <a:br>
              <a:rPr lang="de-DE" dirty="0">
                <a:solidFill>
                  <a:schemeClr val="accent6"/>
                </a:solidFill>
                <a:sym typeface="Wingdings" panose="05000000000000000000" pitchFamily="2" charset="2"/>
              </a:rPr>
            </a:br>
            <a:r>
              <a:rPr lang="de-DE" dirty="0">
                <a:sym typeface="Wingdings" panose="05000000000000000000" pitchFamily="2" charset="2"/>
              </a:rPr>
              <a:t>E-Mail/Telefon/Online</a:t>
            </a:r>
          </a:p>
          <a:p>
            <a:pPr marL="800100" lvl="1" indent="-342900">
              <a:spcBef>
                <a:spcPts val="1200"/>
              </a:spcBef>
              <a:buFont typeface="Wingdings" panose="05000000000000000000" pitchFamily="2" charset="2"/>
              <a:buChar char="Ø"/>
            </a:pPr>
            <a:r>
              <a:rPr lang="de-DE" dirty="0">
                <a:solidFill>
                  <a:schemeClr val="accent6"/>
                </a:solidFill>
                <a:sym typeface="Wingdings" panose="05000000000000000000" pitchFamily="2" charset="2"/>
              </a:rPr>
              <a:t>Schulungen für kommunale Mitarbeiter</a:t>
            </a:r>
            <a:br>
              <a:rPr lang="de-DE" dirty="0">
                <a:solidFill>
                  <a:schemeClr val="accent6"/>
                </a:solidFill>
                <a:sym typeface="Wingdings" panose="05000000000000000000" pitchFamily="2" charset="2"/>
              </a:rPr>
            </a:br>
            <a:r>
              <a:rPr lang="de-DE" dirty="0">
                <a:solidFill>
                  <a:schemeClr val="accent6"/>
                </a:solidFill>
                <a:sym typeface="Wingdings" panose="05000000000000000000" pitchFamily="2" charset="2"/>
              </a:rPr>
              <a:t>on </a:t>
            </a:r>
            <a:r>
              <a:rPr lang="de-DE" dirty="0" err="1">
                <a:solidFill>
                  <a:schemeClr val="accent6"/>
                </a:solidFill>
                <a:sym typeface="Wingdings" panose="05000000000000000000" pitchFamily="2" charset="2"/>
              </a:rPr>
              <a:t>demand</a:t>
            </a:r>
            <a:r>
              <a:rPr lang="de-DE" dirty="0">
                <a:solidFill>
                  <a:schemeClr val="accent6"/>
                </a:solidFill>
                <a:sym typeface="Wingdings" panose="05000000000000000000" pitchFamily="2" charset="2"/>
              </a:rPr>
              <a:t>  </a:t>
            </a:r>
            <a:r>
              <a:rPr lang="de-DE" dirty="0">
                <a:solidFill>
                  <a:schemeClr val="accent6"/>
                </a:solidFill>
                <a:sym typeface="Wingdings" panose="05000000000000000000" pitchFamily="2" charset="2"/>
                <a:hlinkClick r:id="rId3">
                  <a:extLst>
                    <a:ext uri="{A12FA001-AC4F-418D-AE19-62706E023703}">
                      <ahyp:hlinkClr xmlns:ahyp="http://schemas.microsoft.com/office/drawing/2018/hyperlinkcolor" val="tx"/>
                    </a:ext>
                  </a:extLst>
                </a:hlinkClick>
              </a:rPr>
              <a:t>Link</a:t>
            </a:r>
            <a:endParaRPr lang="de-DE" dirty="0">
              <a:solidFill>
                <a:schemeClr val="accent6"/>
              </a:solidFill>
              <a:sym typeface="Wingdings" panose="05000000000000000000" pitchFamily="2" charset="2"/>
            </a:endParaRPr>
          </a:p>
          <a:p>
            <a:pPr marL="800100" lvl="1" indent="-342900">
              <a:spcBef>
                <a:spcPts val="1200"/>
              </a:spcBef>
              <a:buFont typeface="Wingdings" panose="05000000000000000000" pitchFamily="2" charset="2"/>
              <a:buChar char="Ø"/>
            </a:pPr>
            <a:r>
              <a:rPr lang="de-DE" dirty="0">
                <a:solidFill>
                  <a:schemeClr val="accent6"/>
                </a:solidFill>
                <a:sym typeface="Wingdings" panose="05000000000000000000" pitchFamily="2" charset="2"/>
              </a:rPr>
              <a:t>KWP-Webseite &amp; </a:t>
            </a:r>
            <a:r>
              <a:rPr lang="de-DE" dirty="0" err="1">
                <a:solidFill>
                  <a:schemeClr val="accent6"/>
                </a:solidFill>
                <a:sym typeface="Wingdings" panose="05000000000000000000" pitchFamily="2" charset="2"/>
              </a:rPr>
              <a:t>Social</a:t>
            </a:r>
            <a:r>
              <a:rPr lang="de-DE" dirty="0">
                <a:solidFill>
                  <a:schemeClr val="accent6"/>
                </a:solidFill>
                <a:sym typeface="Wingdings" panose="05000000000000000000" pitchFamily="2" charset="2"/>
              </a:rPr>
              <a:t> Media</a:t>
            </a:r>
          </a:p>
          <a:p>
            <a:pPr marL="1714500" lvl="3" indent="-342900">
              <a:spcBef>
                <a:spcPts val="600"/>
              </a:spcBef>
              <a:buFont typeface="Wingdings" panose="05000000000000000000" pitchFamily="2" charset="2"/>
              <a:buChar char="Ø"/>
            </a:pPr>
            <a:r>
              <a:rPr lang="de-DE" dirty="0">
                <a:sym typeface="Wingdings" panose="05000000000000000000" pitchFamily="2" charset="2"/>
              </a:rPr>
              <a:t>Webseite  </a:t>
            </a:r>
            <a:r>
              <a:rPr lang="de-DE" dirty="0" err="1">
                <a:solidFill>
                  <a:schemeClr val="accent6"/>
                </a:solidFill>
                <a:sym typeface="Wingdings" panose="05000000000000000000" pitchFamily="2" charset="2"/>
                <a:hlinkClick r:id="rId4">
                  <a:extLst>
                    <a:ext uri="{A12FA001-AC4F-418D-AE19-62706E023703}">
                      <ahyp:hlinkClr xmlns:ahyp="http://schemas.microsoft.com/office/drawing/2018/hyperlinkcolor" val="tx"/>
                    </a:ext>
                  </a:extLst>
                </a:hlinkClick>
              </a:rPr>
              <a:t>www.saena.de</a:t>
            </a:r>
            <a:r>
              <a:rPr lang="de-DE" dirty="0">
                <a:solidFill>
                  <a:schemeClr val="accent6"/>
                </a:solidFill>
                <a:sym typeface="Wingdings" panose="05000000000000000000" pitchFamily="2" charset="2"/>
                <a:hlinkClick r:id="rId4">
                  <a:extLst>
                    <a:ext uri="{A12FA001-AC4F-418D-AE19-62706E023703}">
                      <ahyp:hlinkClr xmlns:ahyp="http://schemas.microsoft.com/office/drawing/2018/hyperlinkcolor" val="tx"/>
                    </a:ext>
                  </a:extLst>
                </a:hlinkClick>
              </a:rPr>
              <a:t>/</a:t>
            </a:r>
            <a:r>
              <a:rPr lang="de-DE" dirty="0" err="1">
                <a:solidFill>
                  <a:schemeClr val="accent6"/>
                </a:solidFill>
                <a:sym typeface="Wingdings" panose="05000000000000000000" pitchFamily="2" charset="2"/>
                <a:hlinkClick r:id="rId4">
                  <a:extLst>
                    <a:ext uri="{A12FA001-AC4F-418D-AE19-62706E023703}">
                      <ahyp:hlinkClr xmlns:ahyp="http://schemas.microsoft.com/office/drawing/2018/hyperlinkcolor" val="tx"/>
                    </a:ext>
                  </a:extLst>
                </a:hlinkClick>
              </a:rPr>
              <a:t>kwp</a:t>
            </a:r>
            <a:endParaRPr lang="de-DE" dirty="0">
              <a:solidFill>
                <a:schemeClr val="accent6"/>
              </a:solidFill>
              <a:sym typeface="Wingdings" panose="05000000000000000000" pitchFamily="2" charset="2"/>
            </a:endParaRPr>
          </a:p>
          <a:p>
            <a:pPr marL="1714500" lvl="3" indent="-342900">
              <a:spcBef>
                <a:spcPts val="600"/>
              </a:spcBef>
              <a:buFont typeface="Wingdings" panose="05000000000000000000" pitchFamily="2" charset="2"/>
              <a:buChar char="Ø"/>
            </a:pPr>
            <a:r>
              <a:rPr lang="de-DE" dirty="0">
                <a:sym typeface="Wingdings" panose="05000000000000000000" pitchFamily="2" charset="2"/>
              </a:rPr>
              <a:t>SAENA LinkedIn </a:t>
            </a:r>
            <a:r>
              <a:rPr lang="de-DE" dirty="0">
                <a:solidFill>
                  <a:schemeClr val="accent6"/>
                </a:solidFill>
                <a:sym typeface="Wingdings" panose="05000000000000000000" pitchFamily="2" charset="2"/>
              </a:rPr>
              <a:t> </a:t>
            </a:r>
            <a:r>
              <a:rPr lang="de-DE" dirty="0">
                <a:solidFill>
                  <a:schemeClr val="accent6"/>
                </a:solidFill>
                <a:sym typeface="Wingdings" panose="05000000000000000000" pitchFamily="2" charset="2"/>
                <a:hlinkClick r:id="rId5">
                  <a:extLst>
                    <a:ext uri="{A12FA001-AC4F-418D-AE19-62706E023703}">
                      <ahyp:hlinkClr xmlns:ahyp="http://schemas.microsoft.com/office/drawing/2018/hyperlinkcolor" val="tx"/>
                    </a:ext>
                  </a:extLst>
                </a:hlinkClick>
              </a:rPr>
              <a:t>Link</a:t>
            </a:r>
            <a:endParaRPr lang="de-DE" dirty="0">
              <a:solidFill>
                <a:schemeClr val="accent6"/>
              </a:solidFill>
              <a:sym typeface="Wingdings" panose="05000000000000000000" pitchFamily="2" charset="2"/>
            </a:endParaRPr>
          </a:p>
          <a:p>
            <a:pPr marL="1714500" lvl="3" indent="-342900">
              <a:spcBef>
                <a:spcPts val="600"/>
              </a:spcBef>
              <a:buFont typeface="Wingdings" panose="05000000000000000000" pitchFamily="2" charset="2"/>
              <a:buChar char="Ø"/>
            </a:pPr>
            <a:r>
              <a:rPr lang="de-DE" dirty="0">
                <a:solidFill>
                  <a:schemeClr val="accent6"/>
                </a:solidFill>
                <a:sym typeface="Wingdings" panose="05000000000000000000" pitchFamily="2" charset="2"/>
              </a:rPr>
              <a:t>Energieportal  </a:t>
            </a:r>
            <a:r>
              <a:rPr lang="de-DE" dirty="0">
                <a:solidFill>
                  <a:schemeClr val="accent6"/>
                </a:solidFill>
                <a:sym typeface="Wingdings" panose="05000000000000000000" pitchFamily="2" charset="2"/>
                <a:hlinkClick r:id="rId6">
                  <a:extLst>
                    <a:ext uri="{A12FA001-AC4F-418D-AE19-62706E023703}">
                      <ahyp:hlinkClr xmlns:ahyp="http://schemas.microsoft.com/office/drawing/2018/hyperlinkcolor" val="tx"/>
                    </a:ext>
                  </a:extLst>
                </a:hlinkClick>
              </a:rPr>
              <a:t>Link</a:t>
            </a:r>
            <a:endParaRPr lang="de-DE" dirty="0">
              <a:solidFill>
                <a:schemeClr val="accent6"/>
              </a:solidFill>
              <a:sym typeface="Wingdings" panose="05000000000000000000" pitchFamily="2" charset="2"/>
            </a:endParaRPr>
          </a:p>
          <a:p>
            <a:pPr marL="800100" lvl="1" indent="-342900">
              <a:spcBef>
                <a:spcPts val="1200"/>
              </a:spcBef>
              <a:buFont typeface="Wingdings" panose="05000000000000000000" pitchFamily="2" charset="2"/>
              <a:buChar char="Ø"/>
            </a:pPr>
            <a:r>
              <a:rPr lang="de-DE" dirty="0">
                <a:solidFill>
                  <a:schemeClr val="accent6"/>
                </a:solidFill>
                <a:sym typeface="Wingdings" panose="05000000000000000000" pitchFamily="2" charset="2"/>
              </a:rPr>
              <a:t>Übersicht </a:t>
            </a:r>
            <a:r>
              <a:rPr lang="de-DE" dirty="0">
                <a:solidFill>
                  <a:schemeClr val="accent2"/>
                </a:solidFill>
                <a:sym typeface="Wingdings" panose="05000000000000000000" pitchFamily="2" charset="2"/>
              </a:rPr>
              <a:t>„Begleitende Förderangebote rund um die KWP“</a:t>
            </a:r>
          </a:p>
          <a:p>
            <a:pPr marL="800100" lvl="1" indent="-342900">
              <a:spcBef>
                <a:spcPts val="1200"/>
              </a:spcBef>
              <a:buFont typeface="Wingdings" panose="05000000000000000000" pitchFamily="2" charset="2"/>
              <a:buChar char="Ø"/>
            </a:pPr>
            <a:r>
              <a:rPr lang="de-DE" dirty="0">
                <a:solidFill>
                  <a:schemeClr val="accent6"/>
                </a:solidFill>
                <a:sym typeface="Wingdings" panose="05000000000000000000" pitchFamily="2" charset="2"/>
              </a:rPr>
              <a:t>Veranstaltungen, u.a. </a:t>
            </a:r>
          </a:p>
          <a:p>
            <a:pPr marL="1257300" lvl="2" indent="-342900">
              <a:spcBef>
                <a:spcPts val="600"/>
              </a:spcBef>
              <a:buFont typeface="Wingdings" panose="05000000000000000000" pitchFamily="2" charset="2"/>
              <a:buChar char="Ø"/>
            </a:pPr>
            <a:r>
              <a:rPr lang="de-DE" dirty="0">
                <a:solidFill>
                  <a:schemeClr val="accent2"/>
                </a:solidFill>
                <a:sym typeface="Wingdings" panose="05000000000000000000" pitchFamily="2" charset="2"/>
              </a:rPr>
              <a:t>Fachtagung KWP am 7.10.2026</a:t>
            </a:r>
          </a:p>
          <a:p>
            <a:pPr marL="1257300" lvl="2" indent="-342900">
              <a:spcBef>
                <a:spcPts val="600"/>
              </a:spcBef>
              <a:buFont typeface="Wingdings" panose="05000000000000000000" pitchFamily="2" charset="2"/>
              <a:buChar char="Ø"/>
            </a:pPr>
            <a:r>
              <a:rPr lang="de-DE" dirty="0">
                <a:solidFill>
                  <a:schemeClr val="accent2"/>
                </a:solidFill>
                <a:sym typeface="Wingdings" panose="05000000000000000000" pitchFamily="2" charset="2"/>
              </a:rPr>
              <a:t>Erfahrungsaustausch KWP Kommunen 8.12.2026</a:t>
            </a:r>
          </a:p>
          <a:p>
            <a:pPr marL="800100" lvl="1" indent="-342900">
              <a:spcBef>
                <a:spcPts val="1200"/>
              </a:spcBef>
              <a:buFont typeface="Wingdings" panose="05000000000000000000" pitchFamily="2" charset="2"/>
              <a:buChar char="Ø"/>
            </a:pPr>
            <a:r>
              <a:rPr lang="de-DE" dirty="0">
                <a:solidFill>
                  <a:schemeClr val="accent6"/>
                </a:solidFill>
                <a:sym typeface="Wingdings" panose="05000000000000000000" pitchFamily="2" charset="2"/>
              </a:rPr>
              <a:t>Newsletter  </a:t>
            </a:r>
            <a:r>
              <a:rPr lang="de-DE" dirty="0">
                <a:solidFill>
                  <a:schemeClr val="accent6"/>
                </a:solidFill>
                <a:sym typeface="Wingdings" panose="05000000000000000000" pitchFamily="2" charset="2"/>
                <a:hlinkClick r:id="rId7">
                  <a:extLst>
                    <a:ext uri="{A12FA001-AC4F-418D-AE19-62706E023703}">
                      <ahyp:hlinkClr xmlns:ahyp="http://schemas.microsoft.com/office/drawing/2018/hyperlinkcolor" val="tx"/>
                    </a:ext>
                  </a:extLst>
                </a:hlinkClick>
              </a:rPr>
              <a:t>Link</a:t>
            </a:r>
            <a:endParaRPr lang="de-DE" dirty="0">
              <a:solidFill>
                <a:schemeClr val="accent6"/>
              </a:solidFill>
              <a:sym typeface="Wingdings" panose="05000000000000000000" pitchFamily="2" charset="2"/>
            </a:endParaRPr>
          </a:p>
          <a:p>
            <a:endParaRPr lang="de-DE" dirty="0"/>
          </a:p>
        </p:txBody>
      </p:sp>
      <p:pic>
        <p:nvPicPr>
          <p:cNvPr id="5" name="Grafik 4" descr="Ein Bild, das Text, Screenshot, Karte enthält.&#10;&#10;KI-generierte Inhalte können fehlerhaft sein.">
            <a:extLst>
              <a:ext uri="{FF2B5EF4-FFF2-40B4-BE49-F238E27FC236}">
                <a16:creationId xmlns:a16="http://schemas.microsoft.com/office/drawing/2014/main" id="{82A995F8-ABB8-954C-A784-CA51C9FB9E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03674" y="1368239"/>
            <a:ext cx="4871141" cy="2847994"/>
          </a:xfrm>
          <a:prstGeom prst="rect">
            <a:avLst/>
          </a:prstGeom>
        </p:spPr>
      </p:pic>
    </p:spTree>
    <p:extLst>
      <p:ext uri="{BB962C8B-B14F-4D97-AF65-F5344CB8AC3E}">
        <p14:creationId xmlns:p14="http://schemas.microsoft.com/office/powerpoint/2010/main" val="4784632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platzhalter 12">
            <a:extLst>
              <a:ext uri="{FF2B5EF4-FFF2-40B4-BE49-F238E27FC236}">
                <a16:creationId xmlns:a16="http://schemas.microsoft.com/office/drawing/2014/main" id="{E34823D8-E8D9-964F-D5B2-89EFB261D15F}"/>
              </a:ext>
            </a:extLst>
          </p:cNvPr>
          <p:cNvSpPr>
            <a:spLocks noGrp="1"/>
          </p:cNvSpPr>
          <p:nvPr>
            <p:ph type="body" sz="quarter" idx="20"/>
          </p:nvPr>
        </p:nvSpPr>
        <p:spPr>
          <a:xfrm>
            <a:off x="581024" y="6100728"/>
            <a:ext cx="3252788" cy="473075"/>
          </a:xfrm>
        </p:spPr>
        <p:txBody>
          <a:bodyPr/>
          <a:lstStyle/>
          <a:p>
            <a:r>
              <a:rPr lang="de-DE" sz="1800" dirty="0">
                <a:hlinkClick r:id="rId3"/>
              </a:rPr>
              <a:t>www.energie.sachsen.de/waermeplanung.html</a:t>
            </a:r>
            <a:endParaRPr lang="de-DE" sz="1800" dirty="0"/>
          </a:p>
          <a:p>
            <a:endParaRPr lang="de-DE" sz="1800" dirty="0"/>
          </a:p>
        </p:txBody>
      </p:sp>
      <p:sp>
        <p:nvSpPr>
          <p:cNvPr id="14" name="Textplatzhalter 13">
            <a:extLst>
              <a:ext uri="{FF2B5EF4-FFF2-40B4-BE49-F238E27FC236}">
                <a16:creationId xmlns:a16="http://schemas.microsoft.com/office/drawing/2014/main" id="{BA7C5181-1ADD-223D-09DD-9D1ED29F0B07}"/>
              </a:ext>
            </a:extLst>
          </p:cNvPr>
          <p:cNvSpPr>
            <a:spLocks noGrp="1"/>
          </p:cNvSpPr>
          <p:nvPr>
            <p:ph type="body" sz="quarter" idx="21"/>
          </p:nvPr>
        </p:nvSpPr>
        <p:spPr>
          <a:xfrm>
            <a:off x="7575383" y="6100728"/>
            <a:ext cx="3252788" cy="473075"/>
          </a:xfrm>
        </p:spPr>
        <p:txBody>
          <a:bodyPr/>
          <a:lstStyle/>
          <a:p>
            <a:r>
              <a:rPr lang="de-DE" sz="1800" dirty="0">
                <a:hlinkClick r:id="rId4"/>
              </a:rPr>
              <a:t>www.kww-halle.de/</a:t>
            </a:r>
            <a:endParaRPr lang="de-DE" sz="1800" dirty="0"/>
          </a:p>
          <a:p>
            <a:endParaRPr lang="de-DE" sz="1800" dirty="0"/>
          </a:p>
        </p:txBody>
      </p:sp>
      <p:sp>
        <p:nvSpPr>
          <p:cNvPr id="23" name="Textfeld 22">
            <a:extLst>
              <a:ext uri="{FF2B5EF4-FFF2-40B4-BE49-F238E27FC236}">
                <a16:creationId xmlns:a16="http://schemas.microsoft.com/office/drawing/2014/main" id="{8E9E951A-0499-1C72-9231-2F704D59A601}"/>
              </a:ext>
            </a:extLst>
          </p:cNvPr>
          <p:cNvSpPr txBox="1"/>
          <p:nvPr/>
        </p:nvSpPr>
        <p:spPr>
          <a:xfrm>
            <a:off x="580959" y="861151"/>
            <a:ext cx="3252788" cy="1323439"/>
          </a:xfrm>
          <a:prstGeom prst="rect">
            <a:avLst/>
          </a:prstGeom>
          <a:noFill/>
        </p:spPr>
        <p:txBody>
          <a:bodyPr wrap="square">
            <a:spAutoFit/>
          </a:bodyPr>
          <a:lstStyle/>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kumimoji="0" lang="de-DE" sz="2000" b="1" i="0" u="none" strike="noStrike" kern="1200" cap="none" spc="0" normalizeH="0" baseline="0" noProof="0" dirty="0">
                <a:ln>
                  <a:noFill/>
                </a:ln>
                <a:solidFill>
                  <a:srgbClr val="077979"/>
                </a:solidFill>
                <a:effectLst/>
                <a:uLnTx/>
                <a:uFillTx/>
                <a:latin typeface="Verdana" panose="020B0604030504040204" pitchFamily="34" charset="0"/>
                <a:ea typeface="Verdana" panose="020B0604030504040204" pitchFamily="34" charset="0"/>
              </a:rPr>
              <a:t>Staatsministerium für Wirtschaft, Arbeit, Energie und Klimaschutz (SMWA)</a:t>
            </a:r>
          </a:p>
        </p:txBody>
      </p:sp>
      <p:sp>
        <p:nvSpPr>
          <p:cNvPr id="27" name="Textfeld 26">
            <a:extLst>
              <a:ext uri="{FF2B5EF4-FFF2-40B4-BE49-F238E27FC236}">
                <a16:creationId xmlns:a16="http://schemas.microsoft.com/office/drawing/2014/main" id="{4C7C5116-FCE7-33BF-6D5D-C56B17387E9C}"/>
              </a:ext>
            </a:extLst>
          </p:cNvPr>
          <p:cNvSpPr txBox="1"/>
          <p:nvPr/>
        </p:nvSpPr>
        <p:spPr>
          <a:xfrm>
            <a:off x="7575383" y="861151"/>
            <a:ext cx="3252788" cy="1323439"/>
          </a:xfrm>
          <a:prstGeom prst="rect">
            <a:avLst/>
          </a:prstGeom>
          <a:noFill/>
        </p:spPr>
        <p:txBody>
          <a:bodyPr wrap="square">
            <a:spAutoFit/>
          </a:bodyPr>
          <a:lstStyle/>
          <a:p>
            <a:pPr marL="0" marR="0" lvl="0" indent="0" algn="l" defTabSz="914400" rtl="0" eaLnBrk="1" fontAlgn="auto" latinLnBrk="0" hangingPunct="1">
              <a:spcBef>
                <a:spcPts val="1000"/>
              </a:spcBef>
              <a:spcAft>
                <a:spcPts val="0"/>
              </a:spcAft>
              <a:buClrTx/>
              <a:buSzTx/>
              <a:buFont typeface="Arial" panose="020B0604020202020204" pitchFamily="34" charset="0"/>
              <a:buNone/>
              <a:tabLst/>
              <a:defRPr/>
            </a:pPr>
            <a:r>
              <a:rPr lang="de-DE" sz="2000" b="1" dirty="0">
                <a:solidFill>
                  <a:srgbClr val="077979"/>
                </a:solidFill>
                <a:latin typeface="Verdana" panose="020B0604030504040204" pitchFamily="34" charset="0"/>
                <a:ea typeface="Verdana" panose="020B0604030504040204" pitchFamily="34" charset="0"/>
              </a:rPr>
              <a:t>Kompetenzzentrum Kommunale Wärmewende (KWW)</a:t>
            </a:r>
          </a:p>
        </p:txBody>
      </p:sp>
      <p:sp>
        <p:nvSpPr>
          <p:cNvPr id="32" name="Textplatzhalter 8">
            <a:extLst>
              <a:ext uri="{FF2B5EF4-FFF2-40B4-BE49-F238E27FC236}">
                <a16:creationId xmlns:a16="http://schemas.microsoft.com/office/drawing/2014/main" id="{E2EC6171-1DED-C0B4-A0F5-E6F8361F3B94}"/>
              </a:ext>
            </a:extLst>
          </p:cNvPr>
          <p:cNvSpPr txBox="1">
            <a:spLocks/>
          </p:cNvSpPr>
          <p:nvPr/>
        </p:nvSpPr>
        <p:spPr>
          <a:xfrm>
            <a:off x="4078105" y="6100728"/>
            <a:ext cx="3252788" cy="473075"/>
          </a:xfrm>
          <a:prstGeom prst="rect">
            <a:avLst/>
          </a:prstGeom>
        </p:spPr>
        <p:txBody>
          <a:bodyPr/>
          <a:lstStyle>
            <a:lvl1pPr marL="0" indent="0" algn="l" defTabSz="914400" rtl="0" eaLnBrk="1" latinLnBrk="0" hangingPunct="1">
              <a:lnSpc>
                <a:spcPts val="1900"/>
              </a:lnSpc>
              <a:spcBef>
                <a:spcPts val="1000"/>
              </a:spcBef>
              <a:buFont typeface="Arial" panose="020B0604020202020204" pitchFamily="34" charset="0"/>
              <a:buNone/>
              <a:defRPr sz="1400" kern="1200">
                <a:solidFill>
                  <a:schemeClr val="tx2"/>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800">
                <a:hlinkClick r:id="rId5"/>
              </a:rPr>
              <a:t>www.saena.de/kwp</a:t>
            </a:r>
            <a:endParaRPr lang="de-DE" sz="1800"/>
          </a:p>
          <a:p>
            <a:endParaRPr lang="de-DE" sz="1800" dirty="0"/>
          </a:p>
        </p:txBody>
      </p:sp>
      <p:sp>
        <p:nvSpPr>
          <p:cNvPr id="34" name="Textfeld 33">
            <a:extLst>
              <a:ext uri="{FF2B5EF4-FFF2-40B4-BE49-F238E27FC236}">
                <a16:creationId xmlns:a16="http://schemas.microsoft.com/office/drawing/2014/main" id="{731A4B0E-DE35-7AB5-AA5C-D3AC24927E72}"/>
              </a:ext>
            </a:extLst>
          </p:cNvPr>
          <p:cNvSpPr txBox="1"/>
          <p:nvPr/>
        </p:nvSpPr>
        <p:spPr>
          <a:xfrm>
            <a:off x="4078105" y="861151"/>
            <a:ext cx="3252724" cy="1323439"/>
          </a:xfrm>
          <a:prstGeom prst="rect">
            <a:avLst/>
          </a:prstGeom>
          <a:noFill/>
        </p:spPr>
        <p:txBody>
          <a:bodyPr wrap="square">
            <a:spAutoFit/>
          </a:bodyPr>
          <a:lstStyle/>
          <a:p>
            <a:pPr lvl="0">
              <a:spcBef>
                <a:spcPts val="1000"/>
              </a:spcBef>
              <a:defRPr/>
            </a:pPr>
            <a:r>
              <a:rPr lang="de-DE" sz="2000" b="1" dirty="0">
                <a:solidFill>
                  <a:srgbClr val="077979"/>
                </a:solidFill>
                <a:latin typeface="Verdana" panose="020B0604030504040204" pitchFamily="34" charset="0"/>
                <a:ea typeface="Verdana" panose="020B0604030504040204" pitchFamily="34" charset="0"/>
              </a:rPr>
              <a:t>SAENA     </a:t>
            </a:r>
            <a:r>
              <a:rPr kumimoji="0" lang="de-DE" sz="2000" b="1" i="0" u="none" strike="noStrike" kern="1200" cap="none" spc="0" normalizeH="0" baseline="0" noProof="0" dirty="0">
                <a:ln>
                  <a:noFill/>
                </a:ln>
                <a:solidFill>
                  <a:srgbClr val="077979"/>
                </a:solidFill>
                <a:effectLst/>
                <a:uLnTx/>
                <a:uFillTx/>
                <a:latin typeface="Verdana" panose="020B0604030504040204" pitchFamily="34" charset="0"/>
                <a:ea typeface="Verdana" panose="020B0604030504040204" pitchFamily="34" charset="0"/>
              </a:rPr>
              <a:t>Servicestelle Kommunale Wärmeplanung </a:t>
            </a:r>
          </a:p>
        </p:txBody>
      </p:sp>
      <p:pic>
        <p:nvPicPr>
          <p:cNvPr id="42" name="Grafik 41" descr="Ein Bild, das Clipart, Zeichnung, Design enthält.&#10;&#10;KI-generierte Inhalte können fehlerhaft sein.">
            <a:hlinkClick r:id="rId6"/>
            <a:extLst>
              <a:ext uri="{FF2B5EF4-FFF2-40B4-BE49-F238E27FC236}">
                <a16:creationId xmlns:a16="http://schemas.microsoft.com/office/drawing/2014/main" id="{7E7EDE33-E8EB-918A-4C6C-0C6A77D400D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84322" y="2754083"/>
            <a:ext cx="3546507" cy="3152450"/>
          </a:xfrm>
          <a:prstGeom prst="rect">
            <a:avLst/>
          </a:prstGeom>
        </p:spPr>
      </p:pic>
      <p:sp>
        <p:nvSpPr>
          <p:cNvPr id="33" name="Bildplatzhalter 9">
            <a:extLst>
              <a:ext uri="{FF2B5EF4-FFF2-40B4-BE49-F238E27FC236}">
                <a16:creationId xmlns:a16="http://schemas.microsoft.com/office/drawing/2014/main" id="{190F7C25-9968-9B94-30C8-8CE5D8C4744D}"/>
              </a:ext>
            </a:extLst>
          </p:cNvPr>
          <p:cNvSpPr txBox="1">
            <a:spLocks/>
          </p:cNvSpPr>
          <p:nvPr/>
        </p:nvSpPr>
        <p:spPr>
          <a:xfrm>
            <a:off x="4078171" y="2379594"/>
            <a:ext cx="3252788" cy="3526939"/>
          </a:xfrm>
          <a:prstGeom prst="rect">
            <a:avLst/>
          </a:prstGeom>
          <a:solidFill>
            <a:srgbClr val="FFFFFF">
              <a:alpha val="89804"/>
            </a:srgb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de-DE" sz="1800" dirty="0">
                <a:latin typeface="Verdana" panose="020B0604030504040204" pitchFamily="34" charset="0"/>
                <a:ea typeface="Verdana" panose="020B0604030504040204" pitchFamily="34" charset="0"/>
              </a:rPr>
              <a:t>Im Auftrag des Freistaats Sachsen</a:t>
            </a:r>
          </a:p>
          <a:p>
            <a:pPr>
              <a:lnSpc>
                <a:spcPct val="100000"/>
              </a:lnSpc>
            </a:pPr>
            <a:r>
              <a:rPr lang="de-DE" sz="1800" dirty="0">
                <a:latin typeface="Verdana" panose="020B0604030504040204" pitchFamily="34" charset="0"/>
                <a:ea typeface="Verdana" panose="020B0604030504040204" pitchFamily="34" charset="0"/>
              </a:rPr>
              <a:t>Anlaufstelle für sächsische Akteure</a:t>
            </a:r>
          </a:p>
          <a:p>
            <a:pPr>
              <a:lnSpc>
                <a:spcPct val="100000"/>
              </a:lnSpc>
            </a:pPr>
            <a:r>
              <a:rPr lang="de-DE" sz="1800" b="1" dirty="0">
                <a:latin typeface="Verdana" panose="020B0604030504040204" pitchFamily="34" charset="0"/>
                <a:ea typeface="Verdana" panose="020B0604030504040204" pitchFamily="34" charset="0"/>
              </a:rPr>
              <a:t>Sachsenspezifisch</a:t>
            </a:r>
            <a:r>
              <a:rPr lang="de-DE" sz="1800" dirty="0">
                <a:latin typeface="Verdana" panose="020B0604030504040204" pitchFamily="34" charset="0"/>
                <a:ea typeface="Verdana" panose="020B0604030504040204" pitchFamily="34" charset="0"/>
              </a:rPr>
              <a:t>e:</a:t>
            </a:r>
          </a:p>
          <a:p>
            <a:pPr marL="457200" indent="-45720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Informationen, </a:t>
            </a:r>
          </a:p>
          <a:p>
            <a:pPr marL="457200" indent="-45720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Arbeitshilfen, </a:t>
            </a:r>
          </a:p>
          <a:p>
            <a:pPr marL="457200" indent="-45720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Veranstaltungen, </a:t>
            </a:r>
          </a:p>
          <a:p>
            <a:pPr marL="457200" indent="-45720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Netzwerk</a:t>
            </a:r>
          </a:p>
        </p:txBody>
      </p:sp>
      <p:pic>
        <p:nvPicPr>
          <p:cNvPr id="43" name="Grafik 42" descr="Ein Bild, das Schrift, Text, Grafiken, Logo enthält.&#10;&#10;KI-generierte Inhalte können fehlerhaft sein.">
            <a:hlinkClick r:id="rId4"/>
            <a:extLst>
              <a:ext uri="{FF2B5EF4-FFF2-40B4-BE49-F238E27FC236}">
                <a16:creationId xmlns:a16="http://schemas.microsoft.com/office/drawing/2014/main" id="{ADA046FB-6D73-862F-A2FA-7D65DC83E3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98906" y="3429000"/>
            <a:ext cx="2935221" cy="1745399"/>
          </a:xfrm>
          <a:prstGeom prst="rect">
            <a:avLst/>
          </a:prstGeom>
        </p:spPr>
      </p:pic>
      <p:sp>
        <p:nvSpPr>
          <p:cNvPr id="12" name="Bildplatzhalter 11">
            <a:extLst>
              <a:ext uri="{FF2B5EF4-FFF2-40B4-BE49-F238E27FC236}">
                <a16:creationId xmlns:a16="http://schemas.microsoft.com/office/drawing/2014/main" id="{E6D28208-CAF7-D907-B401-FD89AF877E2F}"/>
              </a:ext>
            </a:extLst>
          </p:cNvPr>
          <p:cNvSpPr>
            <a:spLocks noGrp="1"/>
          </p:cNvSpPr>
          <p:nvPr>
            <p:ph type="pic" sz="quarter" idx="19"/>
          </p:nvPr>
        </p:nvSpPr>
        <p:spPr>
          <a:xfrm>
            <a:off x="7575383" y="2379594"/>
            <a:ext cx="3252788" cy="3408363"/>
          </a:xfrm>
          <a:solidFill>
            <a:srgbClr val="FFFFFF">
              <a:alpha val="89804"/>
            </a:srgbClr>
          </a:solidFill>
        </p:spPr>
        <p:txBody>
          <a:bodyPr/>
          <a:lstStyle/>
          <a:p>
            <a:pPr>
              <a:lnSpc>
                <a:spcPct val="100000"/>
              </a:lnSpc>
            </a:pPr>
            <a:r>
              <a:rPr lang="de-DE" sz="1800" dirty="0">
                <a:latin typeface="Verdana" panose="020B0604030504040204" pitchFamily="34" charset="0"/>
                <a:ea typeface="Verdana" panose="020B0604030504040204" pitchFamily="34" charset="0"/>
              </a:rPr>
              <a:t>Ein Projekt der Deutschen Energieagentur (dena)</a:t>
            </a:r>
          </a:p>
          <a:p>
            <a:pPr>
              <a:lnSpc>
                <a:spcPct val="100000"/>
              </a:lnSpc>
            </a:pPr>
            <a:r>
              <a:rPr lang="de-DE" sz="1800" dirty="0">
                <a:latin typeface="Verdana" panose="020B0604030504040204" pitchFamily="34" charset="0"/>
                <a:ea typeface="Verdana" panose="020B0604030504040204" pitchFamily="34" charset="0"/>
              </a:rPr>
              <a:t>Bundesweite Anlaufstelle und Koordination</a:t>
            </a:r>
          </a:p>
          <a:p>
            <a:pPr>
              <a:lnSpc>
                <a:spcPct val="100000"/>
              </a:lnSpc>
            </a:pPr>
            <a:r>
              <a:rPr lang="de-DE" sz="1800" dirty="0">
                <a:latin typeface="Verdana" panose="020B0604030504040204" pitchFamily="34" charset="0"/>
                <a:ea typeface="Verdana" panose="020B0604030504040204" pitchFamily="34" charset="0"/>
              </a:rPr>
              <a:t>Bundesweite:</a:t>
            </a:r>
          </a:p>
          <a:p>
            <a:pPr marL="285750" indent="-28575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Informationen,</a:t>
            </a:r>
          </a:p>
          <a:p>
            <a:pPr marL="285750" indent="-28575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Arbeitshilfen, </a:t>
            </a:r>
          </a:p>
          <a:p>
            <a:pPr marL="285750" indent="-28575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Veranstaltungen, </a:t>
            </a:r>
          </a:p>
          <a:p>
            <a:pPr marL="285750" indent="-28575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Netzwerk</a:t>
            </a:r>
          </a:p>
          <a:p>
            <a:pPr marL="285750" indent="-285750">
              <a:lnSpc>
                <a:spcPct val="100000"/>
              </a:lnSpc>
              <a:buFont typeface="Symbol" panose="05050102010706020507" pitchFamily="18" charset="2"/>
              <a:buChar char="-"/>
            </a:pPr>
            <a:r>
              <a:rPr lang="de-DE" sz="1800" dirty="0">
                <a:latin typeface="Verdana" panose="020B0604030504040204" pitchFamily="34" charset="0"/>
                <a:ea typeface="Verdana" panose="020B0604030504040204" pitchFamily="34" charset="0"/>
              </a:rPr>
              <a:t>Wärmewendeatlas</a:t>
            </a:r>
          </a:p>
          <a:p>
            <a:pPr marL="285750" indent="-285750">
              <a:lnSpc>
                <a:spcPct val="100000"/>
              </a:lnSpc>
              <a:buFont typeface="Symbol" panose="05050102010706020507" pitchFamily="18" charset="2"/>
              <a:buChar char="-"/>
            </a:pPr>
            <a:endParaRPr lang="de-DE" sz="1800" dirty="0">
              <a:latin typeface="Verdana" panose="020B0604030504040204" pitchFamily="34" charset="0"/>
              <a:ea typeface="Verdana" panose="020B0604030504040204" pitchFamily="34" charset="0"/>
            </a:endParaRPr>
          </a:p>
        </p:txBody>
      </p:sp>
      <p:pic>
        <p:nvPicPr>
          <p:cNvPr id="45" name="Grafik 44">
            <a:extLst>
              <a:ext uri="{FF2B5EF4-FFF2-40B4-BE49-F238E27FC236}">
                <a16:creationId xmlns:a16="http://schemas.microsoft.com/office/drawing/2014/main" id="{0C6B55E2-ED09-92EB-43A6-649B433156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24459" y="3549468"/>
            <a:ext cx="1702931" cy="1946207"/>
          </a:xfrm>
          <a:prstGeom prst="rect">
            <a:avLst/>
          </a:prstGeom>
        </p:spPr>
      </p:pic>
      <p:sp>
        <p:nvSpPr>
          <p:cNvPr id="11" name="Bildplatzhalter 10">
            <a:extLst>
              <a:ext uri="{FF2B5EF4-FFF2-40B4-BE49-F238E27FC236}">
                <a16:creationId xmlns:a16="http://schemas.microsoft.com/office/drawing/2014/main" id="{7D9D7C66-F7B9-93F2-BC84-4F73A60C3CC9}"/>
              </a:ext>
            </a:extLst>
          </p:cNvPr>
          <p:cNvSpPr>
            <a:spLocks noGrp="1"/>
          </p:cNvSpPr>
          <p:nvPr>
            <p:ph type="pic" sz="quarter" idx="18"/>
          </p:nvPr>
        </p:nvSpPr>
        <p:spPr>
          <a:xfrm>
            <a:off x="580959" y="2377837"/>
            <a:ext cx="3252788" cy="3625793"/>
          </a:xfrm>
          <a:solidFill>
            <a:srgbClr val="FFFFFF">
              <a:alpha val="89804"/>
            </a:srgbClr>
          </a:solidFill>
        </p:spPr>
        <p:txBody>
          <a:bodyPr/>
          <a:lstStyle/>
          <a:p>
            <a:pPr>
              <a:lnSpc>
                <a:spcPct val="100000"/>
              </a:lnSpc>
            </a:pPr>
            <a:r>
              <a:rPr lang="de-DE" sz="1800" dirty="0">
                <a:latin typeface="Verdana" panose="020B0604030504040204" pitchFamily="34" charset="0"/>
                <a:ea typeface="Verdana" panose="020B0604030504040204" pitchFamily="34" charset="0"/>
              </a:rPr>
              <a:t>Durch Landesrecht  ermächtigt zum Gesetzesvollzug:</a:t>
            </a:r>
          </a:p>
          <a:p>
            <a:pPr marL="285750" indent="-285750">
              <a:lnSpc>
                <a:spcPct val="100000"/>
              </a:lnSpc>
              <a:spcBef>
                <a:spcPts val="600"/>
              </a:spcBef>
              <a:buFont typeface="Symbol" panose="05050102010706020507" pitchFamily="18" charset="2"/>
              <a:buChar char="-"/>
            </a:pPr>
            <a:r>
              <a:rPr lang="de-DE" sz="1800" dirty="0">
                <a:latin typeface="Verdana" panose="020B0604030504040204" pitchFamily="34" charset="0"/>
                <a:ea typeface="Verdana" panose="020B0604030504040204" pitchFamily="34" charset="0"/>
              </a:rPr>
              <a:t>Rechtsgrundlagen und häufig gestellte Fragen (FAQ)</a:t>
            </a:r>
          </a:p>
          <a:p>
            <a:pPr marL="285750" indent="-285750">
              <a:lnSpc>
                <a:spcPct val="100000"/>
              </a:lnSpc>
              <a:spcBef>
                <a:spcPts val="600"/>
              </a:spcBef>
              <a:buFont typeface="Symbol" panose="05050102010706020507" pitchFamily="18" charset="2"/>
              <a:buChar char="-"/>
            </a:pPr>
            <a:r>
              <a:rPr lang="de-DE" sz="1800" dirty="0">
                <a:latin typeface="Verdana" panose="020B0604030504040204" pitchFamily="34" charset="0"/>
                <a:ea typeface="Verdana" panose="020B0604030504040204" pitchFamily="34" charset="0"/>
              </a:rPr>
              <a:t>Finanzielle Unterstützung</a:t>
            </a:r>
          </a:p>
          <a:p>
            <a:pPr marL="285750" indent="-285750">
              <a:lnSpc>
                <a:spcPct val="100000"/>
              </a:lnSpc>
              <a:spcBef>
                <a:spcPts val="600"/>
              </a:spcBef>
              <a:buFont typeface="Symbol" panose="05050102010706020507" pitchFamily="18" charset="2"/>
              <a:buChar char="-"/>
            </a:pPr>
            <a:r>
              <a:rPr lang="de-DE" sz="1800" dirty="0">
                <a:latin typeface="Verdana" panose="020B0604030504040204" pitchFamily="34" charset="0"/>
                <a:ea typeface="Verdana" panose="020B0604030504040204" pitchFamily="34" charset="0"/>
              </a:rPr>
              <a:t>Beteiligungsportal</a:t>
            </a:r>
          </a:p>
          <a:p>
            <a:pPr marL="285750" indent="-285750">
              <a:lnSpc>
                <a:spcPct val="100000"/>
              </a:lnSpc>
              <a:spcBef>
                <a:spcPts val="600"/>
              </a:spcBef>
              <a:buFont typeface="Symbol" panose="05050102010706020507" pitchFamily="18" charset="2"/>
              <a:buChar char="-"/>
            </a:pPr>
            <a:r>
              <a:rPr lang="de-DE" sz="1800" dirty="0">
                <a:latin typeface="Verdana" panose="020B0604030504040204" pitchFamily="34" charset="0"/>
                <a:ea typeface="Verdana" panose="020B0604030504040204" pitchFamily="34" charset="0"/>
              </a:rPr>
              <a:t>Anzeige Wärmepläne</a:t>
            </a:r>
          </a:p>
        </p:txBody>
      </p:sp>
      <p:pic>
        <p:nvPicPr>
          <p:cNvPr id="2" name="Grafik 1" descr="Ein Bild, das Clipart, Zeichnung, Design enthält.&#10;&#10;KI-generierte Inhalte können fehlerhaft sein.">
            <a:hlinkClick r:id="rId6"/>
            <a:extLst>
              <a:ext uri="{FF2B5EF4-FFF2-40B4-BE49-F238E27FC236}">
                <a16:creationId xmlns:a16="http://schemas.microsoft.com/office/drawing/2014/main" id="{138134EA-F883-8D23-5018-A667F22693E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60372" y="918953"/>
            <a:ext cx="1561985" cy="1388431"/>
          </a:xfrm>
          <a:prstGeom prst="rect">
            <a:avLst/>
          </a:prstGeom>
        </p:spPr>
      </p:pic>
      <p:pic>
        <p:nvPicPr>
          <p:cNvPr id="3" name="Grafik 2" descr="Ein Bild, das Schrift, Text, Grafiken, Logo enthält.&#10;&#10;KI-generierte Inhalte können fehlerhaft sein.">
            <a:hlinkClick r:id="rId4"/>
            <a:extLst>
              <a:ext uri="{FF2B5EF4-FFF2-40B4-BE49-F238E27FC236}">
                <a16:creationId xmlns:a16="http://schemas.microsoft.com/office/drawing/2014/main" id="{D13CE640-C026-BB0F-4A0E-454FD7352E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2008" y="1358494"/>
            <a:ext cx="1370717" cy="815083"/>
          </a:xfrm>
          <a:prstGeom prst="rect">
            <a:avLst/>
          </a:prstGeom>
        </p:spPr>
      </p:pic>
    </p:spTree>
    <p:extLst>
      <p:ext uri="{BB962C8B-B14F-4D97-AF65-F5344CB8AC3E}">
        <p14:creationId xmlns:p14="http://schemas.microsoft.com/office/powerpoint/2010/main" val="863136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7DB9A-6F7B-CD70-3238-9E425D630AD1}"/>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4725EAD3-32EC-755A-941E-E304B7791BCD}"/>
              </a:ext>
            </a:extLst>
          </p:cNvPr>
          <p:cNvSpPr>
            <a:spLocks noGrp="1"/>
          </p:cNvSpPr>
          <p:nvPr>
            <p:ph type="body" sz="quarter" idx="12"/>
          </p:nvPr>
        </p:nvSpPr>
        <p:spPr/>
        <p:txBody>
          <a:bodyPr/>
          <a:lstStyle/>
          <a:p>
            <a:r>
              <a:rPr lang="de-DE" dirty="0"/>
              <a:t>KWW-Wärmewendeatlas</a:t>
            </a:r>
          </a:p>
        </p:txBody>
      </p:sp>
      <p:sp>
        <p:nvSpPr>
          <p:cNvPr id="3" name="Textplatzhalter 2">
            <a:extLst>
              <a:ext uri="{FF2B5EF4-FFF2-40B4-BE49-F238E27FC236}">
                <a16:creationId xmlns:a16="http://schemas.microsoft.com/office/drawing/2014/main" id="{23704034-9B62-124D-0CC1-5DA546A4AB67}"/>
              </a:ext>
            </a:extLst>
          </p:cNvPr>
          <p:cNvSpPr>
            <a:spLocks noGrp="1"/>
          </p:cNvSpPr>
          <p:nvPr>
            <p:ph type="body" sz="quarter" idx="14"/>
          </p:nvPr>
        </p:nvSpPr>
        <p:spPr/>
        <p:txBody>
          <a:bodyPr/>
          <a:lstStyle/>
          <a:p>
            <a:r>
              <a:rPr lang="de-DE" dirty="0"/>
              <a:t>https://</a:t>
            </a:r>
            <a:r>
              <a:rPr lang="de-DE" dirty="0" err="1"/>
              <a:t>www.kww-halle.de</a:t>
            </a:r>
            <a:r>
              <a:rPr lang="de-DE" dirty="0"/>
              <a:t>/praxis-kommunale-</a:t>
            </a:r>
            <a:r>
              <a:rPr lang="de-DE" dirty="0" err="1"/>
              <a:t>waermewende</a:t>
            </a:r>
            <a:r>
              <a:rPr lang="de-DE" dirty="0"/>
              <a:t>/</a:t>
            </a:r>
            <a:r>
              <a:rPr lang="de-DE" dirty="0" err="1"/>
              <a:t>kww-waermewendeatlas</a:t>
            </a:r>
            <a:endParaRPr lang="de-DE" dirty="0"/>
          </a:p>
          <a:p>
            <a:endParaRPr lang="de-DE" dirty="0"/>
          </a:p>
          <a:p>
            <a:endParaRPr lang="de-DE" dirty="0"/>
          </a:p>
        </p:txBody>
      </p:sp>
      <p:sp>
        <p:nvSpPr>
          <p:cNvPr id="4" name="Textplatzhalter 1">
            <a:extLst>
              <a:ext uri="{FF2B5EF4-FFF2-40B4-BE49-F238E27FC236}">
                <a16:creationId xmlns:a16="http://schemas.microsoft.com/office/drawing/2014/main" id="{C6FCC9DC-CF89-1458-E7DE-030206A8C054}"/>
              </a:ext>
            </a:extLst>
          </p:cNvPr>
          <p:cNvSpPr txBox="1">
            <a:spLocks/>
          </p:cNvSpPr>
          <p:nvPr/>
        </p:nvSpPr>
        <p:spPr>
          <a:xfrm>
            <a:off x="570246" y="2624429"/>
            <a:ext cx="10097753" cy="4328407"/>
          </a:xfrm>
          <a:prstGeom prst="rect">
            <a:avLst/>
          </a:prstGeom>
        </p:spPr>
        <p:txBody>
          <a:bodyPr/>
          <a:lstStyle>
            <a:lvl1pPr marL="0" indent="0" algn="l" defTabSz="914400" rtl="0" eaLnBrk="1" latinLnBrk="0" hangingPunct="1">
              <a:lnSpc>
                <a:spcPts val="2800"/>
              </a:lnSpc>
              <a:spcBef>
                <a:spcPts val="10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solidFill>
                <a:srgbClr val="005E59"/>
              </a:solidFill>
            </a:endParaRPr>
          </a:p>
        </p:txBody>
      </p:sp>
      <p:sp>
        <p:nvSpPr>
          <p:cNvPr id="11" name="Textplatzhalter 6">
            <a:extLst>
              <a:ext uri="{FF2B5EF4-FFF2-40B4-BE49-F238E27FC236}">
                <a16:creationId xmlns:a16="http://schemas.microsoft.com/office/drawing/2014/main" id="{F7886D42-ACFA-E451-E0D4-7933C2FA2E73}"/>
              </a:ext>
            </a:extLst>
          </p:cNvPr>
          <p:cNvSpPr txBox="1">
            <a:spLocks/>
          </p:cNvSpPr>
          <p:nvPr/>
        </p:nvSpPr>
        <p:spPr>
          <a:xfrm>
            <a:off x="599674" y="1709131"/>
            <a:ext cx="10324534" cy="457200"/>
          </a:xfrm>
          <a:prstGeom prst="rect">
            <a:avLst/>
          </a:prstGeom>
        </p:spPr>
        <p:txBody>
          <a:bodyPr/>
          <a:lstStyle>
            <a:lvl1pPr marL="0" indent="0" algn="l" defTabSz="914400" rtl="0" eaLnBrk="1" latinLnBrk="0" hangingPunct="1">
              <a:lnSpc>
                <a:spcPts val="2800"/>
              </a:lnSpc>
              <a:spcBef>
                <a:spcPts val="10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2"/>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2400" dirty="0">
                <a:solidFill>
                  <a:schemeClr val="accent6"/>
                </a:solidFill>
              </a:rPr>
              <a:t>Wie haben es andere gemacht?</a:t>
            </a:r>
          </a:p>
        </p:txBody>
      </p:sp>
      <p:sp>
        <p:nvSpPr>
          <p:cNvPr id="2" name="Textfeld 1">
            <a:extLst>
              <a:ext uri="{FF2B5EF4-FFF2-40B4-BE49-F238E27FC236}">
                <a16:creationId xmlns:a16="http://schemas.microsoft.com/office/drawing/2014/main" id="{1CEC2F8D-B751-6605-0B04-72661EAF03EE}"/>
              </a:ext>
            </a:extLst>
          </p:cNvPr>
          <p:cNvSpPr txBox="1"/>
          <p:nvPr/>
        </p:nvSpPr>
        <p:spPr>
          <a:xfrm>
            <a:off x="451449" y="2622699"/>
            <a:ext cx="5989108" cy="3007811"/>
          </a:xfrm>
          <a:prstGeom prst="rect">
            <a:avLst/>
          </a:prstGeom>
          <a:noFill/>
        </p:spPr>
        <p:txBody>
          <a:bodyPr wrap="square" rtlCol="0">
            <a:spAutoFit/>
          </a:bodyPr>
          <a:lstStyle/>
          <a:p>
            <a:pPr marL="342900" indent="-342900">
              <a:lnSpc>
                <a:spcPct val="120000"/>
              </a:lnSpc>
              <a:buFont typeface="Arial" panose="020B0604020202020204" pitchFamily="34" charset="0"/>
              <a:buChar char="•"/>
            </a:pPr>
            <a:r>
              <a:rPr lang="de-DE" sz="2000" dirty="0">
                <a:solidFill>
                  <a:schemeClr val="tx2"/>
                </a:solidFill>
                <a:latin typeface="Verdana" panose="020B0604030504040204" pitchFamily="34" charset="0"/>
                <a:ea typeface="Verdana" panose="020B0604030504040204" pitchFamily="34" charset="0"/>
              </a:rPr>
              <a:t>Status quo - Liste aller KWPs bundesweit</a:t>
            </a:r>
          </a:p>
          <a:p>
            <a:pPr marL="342900" indent="-342900">
              <a:lnSpc>
                <a:spcPct val="120000"/>
              </a:lnSpc>
              <a:buFont typeface="Arial" panose="020B0604020202020204" pitchFamily="34" charset="0"/>
              <a:buChar char="•"/>
            </a:pPr>
            <a:r>
              <a:rPr lang="de-DE" sz="2000" dirty="0">
                <a:solidFill>
                  <a:schemeClr val="tx2"/>
                </a:solidFill>
                <a:latin typeface="Verdana" panose="020B0604030504040204" pitchFamily="34" charset="0"/>
                <a:ea typeface="Verdana" panose="020B0604030504040204" pitchFamily="34" charset="0"/>
              </a:rPr>
              <a:t>Praxisbeispiele für:</a:t>
            </a:r>
          </a:p>
          <a:p>
            <a:pPr marL="800100" lvl="1" indent="-342900">
              <a:lnSpc>
                <a:spcPct val="120000"/>
              </a:lnSpc>
              <a:buFont typeface="Arial" panose="020B0604020202020204" pitchFamily="34" charset="0"/>
              <a:buChar char="•"/>
            </a:pPr>
            <a:r>
              <a:rPr lang="de-DE" sz="2000" dirty="0">
                <a:solidFill>
                  <a:schemeClr val="tx2"/>
                </a:solidFill>
                <a:latin typeface="Verdana" panose="020B0604030504040204" pitchFamily="34" charset="0"/>
                <a:ea typeface="Verdana" panose="020B0604030504040204" pitchFamily="34" charset="0"/>
              </a:rPr>
              <a:t>Technologien</a:t>
            </a:r>
          </a:p>
          <a:p>
            <a:pPr marL="800100" lvl="1" indent="-342900">
              <a:lnSpc>
                <a:spcPct val="120000"/>
              </a:lnSpc>
              <a:buFont typeface="Arial" panose="020B0604020202020204" pitchFamily="34" charset="0"/>
              <a:buChar char="•"/>
            </a:pPr>
            <a:r>
              <a:rPr lang="de-DE" sz="2000" dirty="0">
                <a:solidFill>
                  <a:schemeClr val="tx2"/>
                </a:solidFill>
                <a:latin typeface="Verdana" panose="020B0604030504040204" pitchFamily="34" charset="0"/>
                <a:ea typeface="Verdana" panose="020B0604030504040204" pitchFamily="34" charset="0"/>
              </a:rPr>
              <a:t>Netzbau &amp; -dekarbonisierung</a:t>
            </a:r>
          </a:p>
          <a:p>
            <a:pPr marL="800100" lvl="1" indent="-342900">
              <a:lnSpc>
                <a:spcPct val="120000"/>
              </a:lnSpc>
              <a:buFont typeface="Arial" panose="020B0604020202020204" pitchFamily="34" charset="0"/>
              <a:buChar char="•"/>
            </a:pPr>
            <a:r>
              <a:rPr lang="de-DE" sz="2000" dirty="0">
                <a:solidFill>
                  <a:schemeClr val="tx2"/>
                </a:solidFill>
                <a:latin typeface="Verdana" panose="020B0604030504040204" pitchFamily="34" charset="0"/>
                <a:ea typeface="Verdana" panose="020B0604030504040204" pitchFamily="34" charset="0"/>
              </a:rPr>
              <a:t>Beteiligung und Akzeptanz</a:t>
            </a:r>
          </a:p>
          <a:p>
            <a:pPr marL="800100" lvl="1" indent="-342900">
              <a:lnSpc>
                <a:spcPct val="120000"/>
              </a:lnSpc>
              <a:buFont typeface="Arial" panose="020B0604020202020204" pitchFamily="34" charset="0"/>
              <a:buChar char="•"/>
            </a:pPr>
            <a:r>
              <a:rPr lang="de-DE" sz="2000" dirty="0">
                <a:solidFill>
                  <a:schemeClr val="tx2"/>
                </a:solidFill>
                <a:latin typeface="Verdana" panose="020B0604030504040204" pitchFamily="34" charset="0"/>
                <a:ea typeface="Verdana" panose="020B0604030504040204" pitchFamily="34" charset="0"/>
              </a:rPr>
              <a:t>Betreibermodelle &amp; Finanzierung</a:t>
            </a:r>
          </a:p>
          <a:p>
            <a:pPr marL="342900" indent="-342900">
              <a:lnSpc>
                <a:spcPct val="120000"/>
              </a:lnSpc>
              <a:buFont typeface="Symbol" panose="05050102010706020507" pitchFamily="18" charset="2"/>
              <a:buChar char="-"/>
            </a:pPr>
            <a:endParaRPr lang="de-DE" sz="2000" dirty="0">
              <a:solidFill>
                <a:schemeClr val="tx2"/>
              </a:solidFill>
              <a:latin typeface="Verdana" panose="020B0604030504040204" pitchFamily="34" charset="0"/>
              <a:ea typeface="Verdana" panose="020B0604030504040204" pitchFamily="34" charset="0"/>
            </a:endParaRPr>
          </a:p>
          <a:p>
            <a:pPr marL="342900" indent="-342900">
              <a:lnSpc>
                <a:spcPct val="120000"/>
              </a:lnSpc>
              <a:buFont typeface="Wingdings" panose="05000000000000000000" pitchFamily="2" charset="2"/>
              <a:buChar char="Ø"/>
            </a:pPr>
            <a:r>
              <a:rPr lang="de-DE" sz="2000" dirty="0">
                <a:solidFill>
                  <a:schemeClr val="accent6"/>
                </a:solidFill>
                <a:latin typeface="Verdana" panose="020B0604030504040204" pitchFamily="34" charset="0"/>
                <a:ea typeface="Verdana" panose="020B0604030504040204" pitchFamily="34" charset="0"/>
              </a:rPr>
              <a:t>Als Karte und Liste mit Projektsteckbriefen</a:t>
            </a:r>
          </a:p>
        </p:txBody>
      </p:sp>
      <p:pic>
        <p:nvPicPr>
          <p:cNvPr id="1026" name="Picture 2">
            <a:extLst>
              <a:ext uri="{FF2B5EF4-FFF2-40B4-BE49-F238E27FC236}">
                <a16:creationId xmlns:a16="http://schemas.microsoft.com/office/drawing/2014/main" id="{3A7A00A6-7B29-8A4F-688F-AC9A3A395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668" y="1852694"/>
            <a:ext cx="4972658" cy="432840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456534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569500" y="481321"/>
            <a:ext cx="10659332" cy="1959650"/>
          </a:xfrm>
        </p:spPr>
        <p:txBody>
          <a:bodyPr/>
          <a:lstStyle/>
          <a:p>
            <a:r>
              <a:rPr lang="de-DE" dirty="0"/>
              <a:t>Vielen Dank für Ihre Aufmerksamkeit</a:t>
            </a:r>
          </a:p>
        </p:txBody>
      </p:sp>
      <p:sp>
        <p:nvSpPr>
          <p:cNvPr id="3" name="Textplatzhalter 2">
            <a:extLst>
              <a:ext uri="{FF2B5EF4-FFF2-40B4-BE49-F238E27FC236}">
                <a16:creationId xmlns:a16="http://schemas.microsoft.com/office/drawing/2014/main" id="{395C98D1-0BC3-339E-06D7-BC14E0B5625D}"/>
              </a:ext>
            </a:extLst>
          </p:cNvPr>
          <p:cNvSpPr>
            <a:spLocks noGrp="1"/>
          </p:cNvSpPr>
          <p:nvPr>
            <p:ph type="body" sz="quarter" idx="10"/>
          </p:nvPr>
        </p:nvSpPr>
        <p:spPr/>
        <p:txBody>
          <a:bodyPr/>
          <a:lstStyle/>
          <a:p>
            <a:endParaRPr lang="de-DE" dirty="0"/>
          </a:p>
        </p:txBody>
      </p:sp>
    </p:spTree>
    <p:extLst>
      <p:ext uri="{BB962C8B-B14F-4D97-AF65-F5344CB8AC3E}">
        <p14:creationId xmlns:p14="http://schemas.microsoft.com/office/powerpoint/2010/main" val="1841670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7B1E27F4-513C-E828-ACF3-B64107B30A98}"/>
              </a:ext>
            </a:extLst>
          </p:cNvPr>
          <p:cNvSpPr>
            <a:spLocks noGrp="1"/>
          </p:cNvSpPr>
          <p:nvPr>
            <p:ph type="body" sz="quarter" idx="13"/>
          </p:nvPr>
        </p:nvSpPr>
        <p:spPr>
          <a:xfrm>
            <a:off x="580959" y="1671072"/>
            <a:ext cx="9902556" cy="4960840"/>
          </a:xfrm>
        </p:spPr>
        <p:txBody>
          <a:bodyPr/>
          <a:lstStyle/>
          <a:p>
            <a:pPr marL="457200" indent="-457200">
              <a:buAutoNum type="arabicPeriod"/>
            </a:pPr>
            <a:r>
              <a:rPr lang="de-DE" dirty="0"/>
              <a:t>Was ist die Kommunale Wärmeplanung?</a:t>
            </a:r>
          </a:p>
          <a:p>
            <a:pPr marL="457200" indent="-457200">
              <a:buFont typeface="Arial" panose="020B0604020202020204" pitchFamily="34" charset="0"/>
              <a:buAutoNum type="arabicPeriod"/>
            </a:pPr>
            <a:r>
              <a:rPr lang="de-DE" dirty="0"/>
              <a:t>Rechtlicher Rahmen</a:t>
            </a:r>
          </a:p>
          <a:p>
            <a:pPr marL="457200" indent="-457200">
              <a:buAutoNum type="arabicPeriod"/>
            </a:pPr>
            <a:r>
              <a:rPr lang="de-DE" dirty="0"/>
              <a:t>Chancen der KWP für die Kommune</a:t>
            </a:r>
          </a:p>
          <a:p>
            <a:pPr marL="457200" indent="-457200">
              <a:buAutoNum type="arabicPeriod"/>
            </a:pPr>
            <a:r>
              <a:rPr lang="de-DE" dirty="0"/>
              <a:t>Ablauf der Wärmeplanung</a:t>
            </a:r>
          </a:p>
          <a:p>
            <a:pPr marL="457200" indent="-457200">
              <a:buAutoNum type="arabicPeriod"/>
            </a:pPr>
            <a:r>
              <a:rPr lang="de-DE" dirty="0"/>
              <a:t>Akteursbeteiligung</a:t>
            </a:r>
          </a:p>
          <a:p>
            <a:pPr marL="457200" indent="-457200">
              <a:buAutoNum type="arabicPeriod"/>
            </a:pPr>
            <a:r>
              <a:rPr lang="de-DE" dirty="0"/>
              <a:t>Interkommunale Zusammenarbeit</a:t>
            </a:r>
          </a:p>
          <a:p>
            <a:pPr marL="457200" indent="-457200">
              <a:buAutoNum type="arabicPeriod"/>
            </a:pPr>
            <a:r>
              <a:rPr lang="de-DE" dirty="0"/>
              <a:t>Informationsquellen, Unterstützungsangebote &amp; begleitende Fördermittel</a:t>
            </a:r>
          </a:p>
          <a:p>
            <a:pPr marL="457200" indent="-457200">
              <a:buAutoNum type="arabicPeriod"/>
            </a:pPr>
            <a:endParaRPr lang="de-DE" dirty="0"/>
          </a:p>
        </p:txBody>
      </p:sp>
      <p:sp>
        <p:nvSpPr>
          <p:cNvPr id="3" name="Textplatzhalter 2">
            <a:extLst>
              <a:ext uri="{FF2B5EF4-FFF2-40B4-BE49-F238E27FC236}">
                <a16:creationId xmlns:a16="http://schemas.microsoft.com/office/drawing/2014/main" id="{3A639AF3-CD60-227C-2B99-CB90AD2089D6}"/>
              </a:ext>
            </a:extLst>
          </p:cNvPr>
          <p:cNvSpPr>
            <a:spLocks noGrp="1"/>
          </p:cNvSpPr>
          <p:nvPr>
            <p:ph type="body" sz="quarter" idx="12"/>
          </p:nvPr>
        </p:nvSpPr>
        <p:spPr/>
        <p:txBody>
          <a:bodyPr/>
          <a:lstStyle/>
          <a:p>
            <a:r>
              <a:rPr lang="de-DE" dirty="0"/>
              <a:t>Inhalt</a:t>
            </a:r>
          </a:p>
        </p:txBody>
      </p:sp>
      <p:pic>
        <p:nvPicPr>
          <p:cNvPr id="4" name="Grafik 3" descr="Ein Bild, das Haus, Design enthält.&#10;&#10;Automatisch generierte Beschreibung">
            <a:extLst>
              <a:ext uri="{FF2B5EF4-FFF2-40B4-BE49-F238E27FC236}">
                <a16:creationId xmlns:a16="http://schemas.microsoft.com/office/drawing/2014/main" id="{5F22F50F-CB21-E917-5516-06284F7F4A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9793" y="632921"/>
            <a:ext cx="4554007" cy="4554007"/>
          </a:xfrm>
          <a:prstGeom prst="rect">
            <a:avLst/>
          </a:prstGeom>
        </p:spPr>
      </p:pic>
    </p:spTree>
    <p:extLst>
      <p:ext uri="{BB962C8B-B14F-4D97-AF65-F5344CB8AC3E}">
        <p14:creationId xmlns:p14="http://schemas.microsoft.com/office/powerpoint/2010/main" val="4245713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6914E-23F5-4419-D310-4943385989A8}"/>
            </a:ext>
          </a:extLst>
        </p:cNvPr>
        <p:cNvGrpSpPr/>
        <p:nvPr/>
      </p:nvGrpSpPr>
      <p:grpSpPr>
        <a:xfrm>
          <a:off x="0" y="0"/>
          <a:ext cx="0" cy="0"/>
          <a:chOff x="0" y="0"/>
          <a:chExt cx="0" cy="0"/>
        </a:xfrm>
      </p:grpSpPr>
      <p:sp>
        <p:nvSpPr>
          <p:cNvPr id="6" name="Textplatzhalter 5">
            <a:extLst>
              <a:ext uri="{FF2B5EF4-FFF2-40B4-BE49-F238E27FC236}">
                <a16:creationId xmlns:a16="http://schemas.microsoft.com/office/drawing/2014/main" id="{8FC30D26-4666-091F-D87A-E5C917682DF7}"/>
              </a:ext>
            </a:extLst>
          </p:cNvPr>
          <p:cNvSpPr>
            <a:spLocks noGrp="1"/>
          </p:cNvSpPr>
          <p:nvPr>
            <p:ph type="body" sz="quarter" idx="12"/>
          </p:nvPr>
        </p:nvSpPr>
        <p:spPr/>
        <p:txBody>
          <a:bodyPr/>
          <a:lstStyle/>
          <a:p>
            <a:r>
              <a:rPr lang="de-DE" dirty="0"/>
              <a:t>Was bringt eine kommunale Wärmeplanung?</a:t>
            </a:r>
          </a:p>
        </p:txBody>
      </p:sp>
      <p:sp>
        <p:nvSpPr>
          <p:cNvPr id="7" name="Textplatzhalter 6">
            <a:extLst>
              <a:ext uri="{FF2B5EF4-FFF2-40B4-BE49-F238E27FC236}">
                <a16:creationId xmlns:a16="http://schemas.microsoft.com/office/drawing/2014/main" id="{D8888526-D5EC-9BD7-BB37-9E5AA31C86DC}"/>
              </a:ext>
            </a:extLst>
          </p:cNvPr>
          <p:cNvSpPr>
            <a:spLocks noGrp="1"/>
          </p:cNvSpPr>
          <p:nvPr>
            <p:ph type="body" sz="quarter" idx="14"/>
          </p:nvPr>
        </p:nvSpPr>
        <p:spPr/>
        <p:txBody>
          <a:bodyPr/>
          <a:lstStyle/>
          <a:p>
            <a:endParaRPr lang="de-DE"/>
          </a:p>
        </p:txBody>
      </p:sp>
      <p:sp>
        <p:nvSpPr>
          <p:cNvPr id="3" name="Textplatzhalter 1">
            <a:extLst>
              <a:ext uri="{FF2B5EF4-FFF2-40B4-BE49-F238E27FC236}">
                <a16:creationId xmlns:a16="http://schemas.microsoft.com/office/drawing/2014/main" id="{2A5245ED-3F72-0478-E9E2-3FC5B07B3A72}"/>
              </a:ext>
            </a:extLst>
          </p:cNvPr>
          <p:cNvSpPr>
            <a:spLocks noGrp="1"/>
          </p:cNvSpPr>
          <p:nvPr>
            <p:ph type="body" sz="quarter" idx="13"/>
          </p:nvPr>
        </p:nvSpPr>
        <p:spPr>
          <a:xfrm>
            <a:off x="580960" y="1711605"/>
            <a:ext cx="9902556" cy="3881438"/>
          </a:xfrm>
        </p:spPr>
        <p:txBody>
          <a:bodyPr/>
          <a:lstStyle/>
          <a:p>
            <a:pPr marL="342900" indent="-342900">
              <a:spcBef>
                <a:spcPts val="600"/>
              </a:spcBef>
              <a:buFont typeface="Arial" panose="020B0604020202020204" pitchFamily="34" charset="0"/>
              <a:buChar char="•"/>
            </a:pPr>
            <a:r>
              <a:rPr lang="de-DE" dirty="0"/>
              <a:t>Antworten auf Fragen der Wärmeversorgung wie:</a:t>
            </a:r>
          </a:p>
          <a:p>
            <a:pPr marL="800100" lvl="1" indent="-342900">
              <a:spcBef>
                <a:spcPts val="600"/>
              </a:spcBef>
              <a:buFont typeface="Symbol" panose="05050102010706020507" pitchFamily="18" charset="2"/>
              <a:buChar char="-"/>
            </a:pPr>
            <a:r>
              <a:rPr lang="de-DE" dirty="0"/>
              <a:t>Welche Gebiete eignen sich für Wärmenetze? </a:t>
            </a:r>
          </a:p>
          <a:p>
            <a:pPr marL="800100" lvl="1" indent="-342900">
              <a:spcBef>
                <a:spcPts val="600"/>
              </a:spcBef>
              <a:buFont typeface="Symbol" panose="05050102010706020507" pitchFamily="18" charset="2"/>
              <a:buChar char="-"/>
            </a:pPr>
            <a:r>
              <a:rPr lang="de-DE" dirty="0"/>
              <a:t>Wo müssen sich Eigentümer selbst kümmern?</a:t>
            </a:r>
          </a:p>
          <a:p>
            <a:pPr marL="800100" lvl="1" indent="-342900">
              <a:spcBef>
                <a:spcPts val="600"/>
              </a:spcBef>
              <a:buFont typeface="Symbol" panose="05050102010706020507" pitchFamily="18" charset="2"/>
              <a:buChar char="-"/>
            </a:pPr>
            <a:r>
              <a:rPr lang="de-DE" dirty="0"/>
              <a:t>Was passiert mit dem Gasnetz im Ort? </a:t>
            </a:r>
          </a:p>
          <a:p>
            <a:pPr marL="342900" indent="-342900">
              <a:spcBef>
                <a:spcPts val="600"/>
              </a:spcBef>
              <a:buFont typeface="Arial" panose="020B0604020202020204" pitchFamily="34" charset="0"/>
              <a:buChar char="•"/>
            </a:pPr>
            <a:r>
              <a:rPr lang="de-DE" b="1" dirty="0"/>
              <a:t>Strategie</a:t>
            </a:r>
            <a:r>
              <a:rPr lang="de-DE" dirty="0"/>
              <a:t> für Entwicklung Wärmeversorgung vor Ort basierend</a:t>
            </a:r>
            <a:br>
              <a:rPr lang="de-DE" dirty="0"/>
            </a:br>
            <a:r>
              <a:rPr lang="de-DE" dirty="0"/>
              <a:t>auf fundierten Daten</a:t>
            </a:r>
          </a:p>
          <a:p>
            <a:pPr marL="342900" indent="-342900">
              <a:spcBef>
                <a:spcPts val="600"/>
              </a:spcBef>
              <a:buFont typeface="Arial" panose="020B0604020202020204" pitchFamily="34" charset="0"/>
              <a:buChar char="•"/>
            </a:pPr>
            <a:r>
              <a:rPr lang="de-DE" u="sng" dirty="0"/>
              <a:t>keine</a:t>
            </a:r>
            <a:r>
              <a:rPr lang="de-DE" dirty="0"/>
              <a:t> Planung der Wärmenetze, </a:t>
            </a:r>
            <a:r>
              <a:rPr lang="de-DE" u="sng" dirty="0"/>
              <a:t>keine</a:t>
            </a:r>
            <a:r>
              <a:rPr lang="de-DE" dirty="0"/>
              <a:t> Anschlusspflichten</a:t>
            </a:r>
          </a:p>
          <a:p>
            <a:pPr marL="342900" indent="-342900">
              <a:spcBef>
                <a:spcPts val="600"/>
              </a:spcBef>
              <a:buFont typeface="Arial" panose="020B0604020202020204" pitchFamily="34" charset="0"/>
              <a:buChar char="•"/>
            </a:pPr>
            <a:r>
              <a:rPr lang="de-DE" dirty="0"/>
              <a:t>koordiniert durch Kommune als </a:t>
            </a:r>
            <a:r>
              <a:rPr lang="de-DE" b="1" dirty="0"/>
              <a:t>neutralen Mittler,</a:t>
            </a:r>
            <a:r>
              <a:rPr lang="de-DE" dirty="0"/>
              <a:t> unterstützt durch Dienstleister, abgestimmt mit Akteuren und Bürgern vor Ort</a:t>
            </a:r>
          </a:p>
          <a:p>
            <a:pPr marL="342900" indent="-342900">
              <a:spcBef>
                <a:spcPts val="600"/>
              </a:spcBef>
              <a:buFont typeface="Arial" panose="020B0604020202020204" pitchFamily="34" charset="0"/>
              <a:buChar char="•"/>
            </a:pPr>
            <a:r>
              <a:rPr lang="de-DE" dirty="0">
                <a:solidFill>
                  <a:srgbClr val="077979"/>
                </a:solidFill>
              </a:rPr>
              <a:t>Erste, fundierte Basis für strukturierte Umsetzung, Fortschreibung nach 5 Jahren</a:t>
            </a:r>
          </a:p>
          <a:p>
            <a:pPr marL="342900" indent="-342900">
              <a:buFont typeface="Arial" panose="020B0604020202020204" pitchFamily="34" charset="0"/>
              <a:buChar char="•"/>
            </a:pPr>
            <a:endParaRPr lang="de-DE" b="1" dirty="0"/>
          </a:p>
        </p:txBody>
      </p:sp>
      <p:pic>
        <p:nvPicPr>
          <p:cNvPr id="4" name="Grafik 3">
            <a:extLst>
              <a:ext uri="{FF2B5EF4-FFF2-40B4-BE49-F238E27FC236}">
                <a16:creationId xmlns:a16="http://schemas.microsoft.com/office/drawing/2014/main" id="{C12EC976-1A20-4D57-1B2A-A11E2E727D8E}"/>
              </a:ext>
            </a:extLst>
          </p:cNvPr>
          <p:cNvPicPr>
            <a:picLocks noChangeAspect="1"/>
          </p:cNvPicPr>
          <p:nvPr/>
        </p:nvPicPr>
        <p:blipFill>
          <a:blip r:embed="rId3"/>
          <a:srcRect r="16145"/>
          <a:stretch>
            <a:fillRect/>
          </a:stretch>
        </p:blipFill>
        <p:spPr>
          <a:xfrm>
            <a:off x="9293086" y="2015098"/>
            <a:ext cx="2812775" cy="2443723"/>
          </a:xfrm>
          <a:prstGeom prst="rect">
            <a:avLst/>
          </a:prstGeom>
        </p:spPr>
      </p:pic>
      <p:sp>
        <p:nvSpPr>
          <p:cNvPr id="5" name="Textfeld 4">
            <a:extLst>
              <a:ext uri="{FF2B5EF4-FFF2-40B4-BE49-F238E27FC236}">
                <a16:creationId xmlns:a16="http://schemas.microsoft.com/office/drawing/2014/main" id="{7E8EB3A3-E1FF-CB9B-06C9-F9211CE0E957}"/>
              </a:ext>
            </a:extLst>
          </p:cNvPr>
          <p:cNvSpPr txBox="1"/>
          <p:nvPr/>
        </p:nvSpPr>
        <p:spPr>
          <a:xfrm>
            <a:off x="803487" y="6019288"/>
            <a:ext cx="10585026" cy="783193"/>
          </a:xfrm>
          <a:prstGeom prst="round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de-DE" sz="2000" dirty="0">
                <a:solidFill>
                  <a:schemeClr val="tx2"/>
                </a:solidFill>
                <a:latin typeface="Verdana" panose="020B0604030504040204" pitchFamily="34" charset="0"/>
                <a:ea typeface="Verdana" panose="020B0604030504040204" pitchFamily="34" charset="0"/>
              </a:rPr>
              <a:t>Die Ergebnisse der Wärmeplanung sind rechtlich </a:t>
            </a:r>
            <a:r>
              <a:rPr lang="de-DE" sz="2000" b="1" dirty="0">
                <a:solidFill>
                  <a:schemeClr val="tx2"/>
                </a:solidFill>
                <a:latin typeface="Verdana" panose="020B0604030504040204" pitchFamily="34" charset="0"/>
                <a:ea typeface="Verdana" panose="020B0604030504040204" pitchFamily="34" charset="0"/>
              </a:rPr>
              <a:t>nicht</a:t>
            </a:r>
            <a:r>
              <a:rPr lang="de-DE" sz="2000" dirty="0">
                <a:solidFill>
                  <a:schemeClr val="tx2"/>
                </a:solidFill>
                <a:latin typeface="Verdana" panose="020B0604030504040204" pitchFamily="34" charset="0"/>
                <a:ea typeface="Verdana" panose="020B0604030504040204" pitchFamily="34" charset="0"/>
              </a:rPr>
              <a:t> verbindlich.</a:t>
            </a:r>
          </a:p>
          <a:p>
            <a:r>
              <a:rPr lang="de-DE" sz="2000" dirty="0">
                <a:solidFill>
                  <a:schemeClr val="tx2"/>
                </a:solidFill>
                <a:latin typeface="Verdana" panose="020B0604030504040204" pitchFamily="34" charset="0"/>
                <a:ea typeface="Verdana" panose="020B0604030504040204" pitchFamily="34" charset="0"/>
              </a:rPr>
              <a:t>Es besteht </a:t>
            </a:r>
            <a:r>
              <a:rPr lang="de-DE" sz="2000" b="1" dirty="0">
                <a:solidFill>
                  <a:schemeClr val="tx2"/>
                </a:solidFill>
                <a:latin typeface="Verdana" panose="020B0604030504040204" pitchFamily="34" charset="0"/>
                <a:ea typeface="Verdana" panose="020B0604030504040204" pitchFamily="34" charset="0"/>
              </a:rPr>
              <a:t>keine Pflicht &amp; kein Anspruch </a:t>
            </a:r>
            <a:r>
              <a:rPr lang="de-DE" sz="2000" dirty="0">
                <a:solidFill>
                  <a:schemeClr val="tx2"/>
                </a:solidFill>
                <a:latin typeface="Verdana" panose="020B0604030504040204" pitchFamily="34" charset="0"/>
                <a:ea typeface="Verdana" panose="020B0604030504040204" pitchFamily="34" charset="0"/>
              </a:rPr>
              <a:t>auf eine bestimmte Versorgung.</a:t>
            </a:r>
          </a:p>
        </p:txBody>
      </p:sp>
      <p:pic>
        <p:nvPicPr>
          <p:cNvPr id="8" name="Grafik 7" descr="Ein Bild, das Clipart, Zeichnung, Design enthält.&#10;&#10;Automatisch generierte Beschreibung">
            <a:extLst>
              <a:ext uri="{FF2B5EF4-FFF2-40B4-BE49-F238E27FC236}">
                <a16:creationId xmlns:a16="http://schemas.microsoft.com/office/drawing/2014/main" id="{FBCA091B-245F-B37E-B2E9-0515AAAC5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35853" y="4955"/>
            <a:ext cx="2895326" cy="2573623"/>
          </a:xfrm>
          <a:prstGeom prst="rect">
            <a:avLst/>
          </a:prstGeom>
        </p:spPr>
      </p:pic>
    </p:spTree>
    <p:extLst>
      <p:ext uri="{BB962C8B-B14F-4D97-AF65-F5344CB8AC3E}">
        <p14:creationId xmlns:p14="http://schemas.microsoft.com/office/powerpoint/2010/main" val="3168428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6F0DD-3AF0-4388-A35F-63EC0F677BAE}"/>
            </a:ext>
          </a:extLst>
        </p:cNvPr>
        <p:cNvGrpSpPr/>
        <p:nvPr/>
      </p:nvGrpSpPr>
      <p:grpSpPr>
        <a:xfrm>
          <a:off x="0" y="0"/>
          <a:ext cx="0" cy="0"/>
          <a:chOff x="0" y="0"/>
          <a:chExt cx="0" cy="0"/>
        </a:xfrm>
      </p:grpSpPr>
      <p:sp>
        <p:nvSpPr>
          <p:cNvPr id="13" name="Textplatzhalter 12">
            <a:extLst>
              <a:ext uri="{FF2B5EF4-FFF2-40B4-BE49-F238E27FC236}">
                <a16:creationId xmlns:a16="http://schemas.microsoft.com/office/drawing/2014/main" id="{5BE69693-5F04-5F10-2029-31C2C7E36E0B}"/>
              </a:ext>
            </a:extLst>
          </p:cNvPr>
          <p:cNvSpPr>
            <a:spLocks noGrp="1"/>
          </p:cNvSpPr>
          <p:nvPr>
            <p:ph type="body" sz="quarter" idx="12"/>
          </p:nvPr>
        </p:nvSpPr>
        <p:spPr>
          <a:xfrm>
            <a:off x="580959" y="893763"/>
            <a:ext cx="10630379" cy="1187533"/>
          </a:xfrm>
        </p:spPr>
        <p:txBody>
          <a:bodyPr/>
          <a:lstStyle/>
          <a:p>
            <a:r>
              <a:rPr lang="de-DE" spc="-70" dirty="0"/>
              <a:t>Pflicht zur KWP - zwei Wege als Kommune damit umzugehen</a:t>
            </a:r>
          </a:p>
          <a:p>
            <a:endParaRPr lang="de-DE" dirty="0"/>
          </a:p>
        </p:txBody>
      </p:sp>
      <p:sp>
        <p:nvSpPr>
          <p:cNvPr id="3" name="Textplatzhalter 2">
            <a:extLst>
              <a:ext uri="{FF2B5EF4-FFF2-40B4-BE49-F238E27FC236}">
                <a16:creationId xmlns:a16="http://schemas.microsoft.com/office/drawing/2014/main" id="{478C4A5A-7D67-16F7-BC2F-A752EB48F132}"/>
              </a:ext>
            </a:extLst>
          </p:cNvPr>
          <p:cNvSpPr>
            <a:spLocks noGrp="1"/>
          </p:cNvSpPr>
          <p:nvPr>
            <p:ph type="body" sz="quarter" idx="14"/>
          </p:nvPr>
        </p:nvSpPr>
        <p:spPr/>
        <p:txBody>
          <a:bodyPr/>
          <a:lstStyle/>
          <a:p>
            <a:endParaRPr lang="de-DE"/>
          </a:p>
        </p:txBody>
      </p:sp>
      <p:sp>
        <p:nvSpPr>
          <p:cNvPr id="2" name="Textplatzhalter 1">
            <a:extLst>
              <a:ext uri="{FF2B5EF4-FFF2-40B4-BE49-F238E27FC236}">
                <a16:creationId xmlns:a16="http://schemas.microsoft.com/office/drawing/2014/main" id="{248741CB-BD35-E38C-645F-987A22794AA2}"/>
              </a:ext>
            </a:extLst>
          </p:cNvPr>
          <p:cNvSpPr>
            <a:spLocks noGrp="1"/>
          </p:cNvSpPr>
          <p:nvPr>
            <p:ph type="body" sz="quarter" idx="13"/>
          </p:nvPr>
        </p:nvSpPr>
        <p:spPr/>
        <p:txBody>
          <a:bodyPr/>
          <a:lstStyle/>
          <a:p>
            <a:endParaRPr lang="de-DE"/>
          </a:p>
        </p:txBody>
      </p:sp>
      <p:sp>
        <p:nvSpPr>
          <p:cNvPr id="18" name="Inhaltsplatzhalter 6">
            <a:extLst>
              <a:ext uri="{FF2B5EF4-FFF2-40B4-BE49-F238E27FC236}">
                <a16:creationId xmlns:a16="http://schemas.microsoft.com/office/drawing/2014/main" id="{2A5127CE-2564-6BF7-C34C-0E009B0169A1}"/>
              </a:ext>
            </a:extLst>
          </p:cNvPr>
          <p:cNvSpPr txBox="1">
            <a:spLocks/>
          </p:cNvSpPr>
          <p:nvPr/>
        </p:nvSpPr>
        <p:spPr>
          <a:xfrm>
            <a:off x="580958" y="1648177"/>
            <a:ext cx="4975293" cy="4075291"/>
          </a:xfrm>
          <a:prstGeom prst="rect">
            <a:avLst/>
          </a:prstGeom>
          <a:ln w="28575"/>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de-DE" sz="2400" b="1" dirty="0">
                <a:solidFill>
                  <a:schemeClr val="bg1">
                    <a:lumMod val="50000"/>
                  </a:schemeClr>
                </a:solidFill>
                <a:latin typeface="Verdana" panose="020B0604030504040204" pitchFamily="34" charset="0"/>
                <a:ea typeface="Verdana" panose="020B0604030504040204" pitchFamily="34" charset="0"/>
              </a:rPr>
              <a:t>Weg 1: Pflichterfüllung</a:t>
            </a:r>
          </a:p>
          <a:p>
            <a:pPr marL="0" indent="0" algn="ctr">
              <a:spcBef>
                <a:spcPts val="600"/>
              </a:spcBef>
              <a:spcAft>
                <a:spcPts val="600"/>
              </a:spcAft>
              <a:buNone/>
            </a:pPr>
            <a:r>
              <a:rPr lang="en-US" sz="1800" i="1" dirty="0" err="1">
                <a:solidFill>
                  <a:schemeClr val="bg1">
                    <a:lumMod val="50000"/>
                  </a:schemeClr>
                </a:solidFill>
                <a:latin typeface="Verdana" panose="020B0604030504040204" pitchFamily="34" charset="0"/>
                <a:ea typeface="Verdana" panose="020B0604030504040204" pitchFamily="34" charset="0"/>
              </a:rPr>
              <a:t>Büro</a:t>
            </a:r>
            <a:r>
              <a:rPr lang="en-US" sz="1800" i="1" dirty="0">
                <a:solidFill>
                  <a:schemeClr val="bg1">
                    <a:lumMod val="50000"/>
                  </a:schemeClr>
                </a:solidFill>
                <a:latin typeface="Verdana" panose="020B0604030504040204" pitchFamily="34" charset="0"/>
                <a:ea typeface="Verdana" panose="020B0604030504040204" pitchFamily="34" charset="0"/>
              </a:rPr>
              <a:t> </a:t>
            </a:r>
            <a:r>
              <a:rPr lang="en-US" sz="1800" i="1" dirty="0" err="1">
                <a:solidFill>
                  <a:schemeClr val="bg1">
                    <a:lumMod val="50000"/>
                  </a:schemeClr>
                </a:solidFill>
                <a:latin typeface="Verdana" panose="020B0604030504040204" pitchFamily="34" charset="0"/>
                <a:ea typeface="Verdana" panose="020B0604030504040204" pitchFamily="34" charset="0"/>
              </a:rPr>
              <a:t>beauftragen</a:t>
            </a:r>
            <a:r>
              <a:rPr lang="en-US" sz="1800" i="1" dirty="0">
                <a:solidFill>
                  <a:schemeClr val="bg1">
                    <a:lumMod val="50000"/>
                  </a:schemeClr>
                </a:solidFill>
                <a:latin typeface="Verdana" panose="020B0604030504040204" pitchFamily="34" charset="0"/>
                <a:ea typeface="Verdana" panose="020B0604030504040204" pitchFamily="34" charset="0"/>
              </a:rPr>
              <a:t> </a:t>
            </a:r>
            <a:r>
              <a:rPr lang="en-US" sz="1800" i="1" dirty="0">
                <a:solidFill>
                  <a:schemeClr val="bg1">
                    <a:lumMod val="50000"/>
                  </a:schemeClr>
                </a:solidFill>
                <a:latin typeface="Verdana" panose="020B0604030504040204" pitchFamily="34" charset="0"/>
                <a:ea typeface="Verdana" panose="020B0604030504040204" pitchFamily="34" charset="0"/>
                <a:sym typeface="Wingdings" panose="05000000000000000000" pitchFamily="2" charset="2"/>
              </a:rPr>
              <a:t></a:t>
            </a:r>
            <a:r>
              <a:rPr lang="en-US" sz="1800" i="1" dirty="0">
                <a:solidFill>
                  <a:schemeClr val="bg1">
                    <a:lumMod val="50000"/>
                  </a:schemeClr>
                </a:solidFill>
                <a:latin typeface="Verdana" panose="020B0604030504040204" pitchFamily="34" charset="0"/>
                <a:ea typeface="Verdana" panose="020B0604030504040204" pitchFamily="34" charset="0"/>
              </a:rPr>
              <a:t> </a:t>
            </a:r>
            <a:r>
              <a:rPr lang="en-US" sz="1800" i="1" dirty="0" err="1">
                <a:solidFill>
                  <a:schemeClr val="bg1">
                    <a:lumMod val="50000"/>
                  </a:schemeClr>
                </a:solidFill>
                <a:latin typeface="Verdana" panose="020B0604030504040204" pitchFamily="34" charset="0"/>
                <a:ea typeface="Verdana" panose="020B0604030504040204" pitchFamily="34" charset="0"/>
              </a:rPr>
              <a:t>Dokument</a:t>
            </a:r>
            <a:r>
              <a:rPr lang="en-US" sz="1800" i="1" dirty="0">
                <a:solidFill>
                  <a:schemeClr val="bg1">
                    <a:lumMod val="50000"/>
                  </a:schemeClr>
                </a:solidFill>
                <a:latin typeface="Verdana" panose="020B0604030504040204" pitchFamily="34" charset="0"/>
                <a:ea typeface="Verdana" panose="020B0604030504040204" pitchFamily="34" charset="0"/>
              </a:rPr>
              <a:t> </a:t>
            </a:r>
            <a:r>
              <a:rPr lang="en-US" sz="1800" i="1" dirty="0" err="1">
                <a:solidFill>
                  <a:schemeClr val="bg1">
                    <a:lumMod val="50000"/>
                  </a:schemeClr>
                </a:solidFill>
                <a:latin typeface="Verdana" panose="020B0604030504040204" pitchFamily="34" charset="0"/>
                <a:ea typeface="Verdana" panose="020B0604030504040204" pitchFamily="34" charset="0"/>
              </a:rPr>
              <a:t>erstellen</a:t>
            </a:r>
            <a:r>
              <a:rPr lang="en-US" sz="1800" i="1" dirty="0">
                <a:solidFill>
                  <a:schemeClr val="bg1">
                    <a:lumMod val="50000"/>
                  </a:schemeClr>
                </a:solidFill>
                <a:latin typeface="Verdana" panose="020B0604030504040204" pitchFamily="34" charset="0"/>
                <a:ea typeface="Verdana" panose="020B0604030504040204" pitchFamily="34" charset="0"/>
              </a:rPr>
              <a:t> </a:t>
            </a:r>
            <a:r>
              <a:rPr lang="en-US" sz="1800" i="1" dirty="0">
                <a:solidFill>
                  <a:schemeClr val="bg1">
                    <a:lumMod val="50000"/>
                  </a:schemeClr>
                </a:solidFill>
                <a:latin typeface="Verdana" panose="020B0604030504040204" pitchFamily="34" charset="0"/>
                <a:ea typeface="Verdana" panose="020B0604030504040204" pitchFamily="34" charset="0"/>
                <a:sym typeface="Wingdings" panose="05000000000000000000" pitchFamily="2" charset="2"/>
              </a:rPr>
              <a:t></a:t>
            </a:r>
            <a:r>
              <a:rPr lang="en-US" sz="1800" i="1" dirty="0">
                <a:solidFill>
                  <a:schemeClr val="bg1">
                    <a:lumMod val="50000"/>
                  </a:schemeClr>
                </a:solidFill>
                <a:latin typeface="Verdana" panose="020B0604030504040204" pitchFamily="34" charset="0"/>
                <a:ea typeface="Verdana" panose="020B0604030504040204" pitchFamily="34" charset="0"/>
              </a:rPr>
              <a:t> </a:t>
            </a:r>
            <a:r>
              <a:rPr lang="en-US" sz="1800" i="1" dirty="0" err="1">
                <a:solidFill>
                  <a:schemeClr val="bg1">
                    <a:lumMod val="50000"/>
                  </a:schemeClr>
                </a:solidFill>
                <a:latin typeface="Verdana" panose="020B0604030504040204" pitchFamily="34" charset="0"/>
                <a:ea typeface="Verdana" panose="020B0604030504040204" pitchFamily="34" charset="0"/>
              </a:rPr>
              <a:t>ablegen</a:t>
            </a:r>
            <a:r>
              <a:rPr lang="en-US" sz="1800" i="1" dirty="0">
                <a:solidFill>
                  <a:schemeClr val="bg1">
                    <a:lumMod val="50000"/>
                  </a:schemeClr>
                </a:solidFill>
                <a:latin typeface="Verdana" panose="020B0604030504040204" pitchFamily="34" charset="0"/>
                <a:ea typeface="Verdana" panose="020B0604030504040204" pitchFamily="34" charset="0"/>
              </a:rPr>
              <a:t>.</a:t>
            </a:r>
          </a:p>
          <a:p>
            <a:pPr marL="342900" indent="-342900">
              <a:lnSpc>
                <a:spcPct val="100000"/>
              </a:lnSpc>
              <a:spcBef>
                <a:spcPts val="0"/>
              </a:spcBef>
              <a:spcAft>
                <a:spcPts val="600"/>
              </a:spcAft>
              <a:buFont typeface="Symbol" panose="05050102010706020507" pitchFamily="18" charset="2"/>
              <a:buChar char="-"/>
            </a:pPr>
            <a:endParaRPr lang="de-DE" sz="1800" dirty="0">
              <a:solidFill>
                <a:schemeClr val="bg1">
                  <a:lumMod val="50000"/>
                </a:schemeClr>
              </a:solidFill>
              <a:latin typeface="Verdana" panose="020B0604030504040204" pitchFamily="34" charset="0"/>
              <a:ea typeface="Verdana" panose="020B0604030504040204" pitchFamily="34" charset="0"/>
            </a:endParaRPr>
          </a:p>
          <a:p>
            <a:pPr>
              <a:lnSpc>
                <a:spcPct val="100000"/>
              </a:lnSpc>
              <a:spcBef>
                <a:spcPts val="0"/>
              </a:spcBef>
              <a:spcAft>
                <a:spcPts val="600"/>
              </a:spcAft>
              <a:buFont typeface="Wingdings" panose="05000000000000000000" pitchFamily="2" charset="2"/>
              <a:buChar char="ü"/>
            </a:pPr>
            <a:r>
              <a:rPr lang="de-DE" sz="1800" dirty="0">
                <a:solidFill>
                  <a:schemeClr val="bg1">
                    <a:lumMod val="50000"/>
                  </a:schemeClr>
                </a:solidFill>
                <a:latin typeface="Verdana" panose="020B0604030504040204" pitchFamily="34" charset="0"/>
                <a:ea typeface="Verdana" panose="020B0604030504040204" pitchFamily="34" charset="0"/>
              </a:rPr>
              <a:t>Pflicht erfüllt – aber nichts verändert</a:t>
            </a:r>
          </a:p>
          <a:p>
            <a:pPr>
              <a:lnSpc>
                <a:spcPct val="100000"/>
              </a:lnSpc>
              <a:spcBef>
                <a:spcPts val="0"/>
              </a:spcBef>
              <a:spcAft>
                <a:spcPts val="600"/>
              </a:spcAft>
              <a:buFont typeface="Wingdings" panose="05000000000000000000" pitchFamily="2" charset="2"/>
              <a:buChar char="ü"/>
            </a:pPr>
            <a:r>
              <a:rPr lang="de-DE" sz="1800" dirty="0">
                <a:solidFill>
                  <a:schemeClr val="bg1">
                    <a:lumMod val="50000"/>
                  </a:schemeClr>
                </a:solidFill>
                <a:latin typeface="Verdana" panose="020B0604030504040204" pitchFamily="34" charset="0"/>
                <a:ea typeface="Verdana" panose="020B0604030504040204" pitchFamily="34" charset="0"/>
              </a:rPr>
              <a:t>Bürger fragen immer noch: welche Möglichkeiten habe ich, was soll ich tun? </a:t>
            </a:r>
          </a:p>
          <a:p>
            <a:pPr>
              <a:lnSpc>
                <a:spcPct val="100000"/>
              </a:lnSpc>
              <a:spcBef>
                <a:spcPts val="0"/>
              </a:spcBef>
              <a:spcAft>
                <a:spcPts val="600"/>
              </a:spcAft>
              <a:buFont typeface="Wingdings" panose="05000000000000000000" pitchFamily="2" charset="2"/>
              <a:buChar char="ü"/>
            </a:pPr>
            <a:r>
              <a:rPr lang="de-DE" sz="1800" dirty="0">
                <a:solidFill>
                  <a:schemeClr val="bg1">
                    <a:lumMod val="50000"/>
                  </a:schemeClr>
                </a:solidFill>
                <a:latin typeface="Verdana" panose="020B0604030504040204" pitchFamily="34" charset="0"/>
                <a:ea typeface="Verdana" panose="020B0604030504040204" pitchFamily="34" charset="0"/>
              </a:rPr>
              <a:t>Netzbetreiber entscheidet weiterhin allein</a:t>
            </a:r>
          </a:p>
          <a:p>
            <a:pPr>
              <a:lnSpc>
                <a:spcPct val="100000"/>
              </a:lnSpc>
              <a:spcBef>
                <a:spcPts val="0"/>
              </a:spcBef>
              <a:spcAft>
                <a:spcPts val="600"/>
              </a:spcAft>
              <a:buFont typeface="Wingdings" panose="05000000000000000000" pitchFamily="2" charset="2"/>
              <a:buChar char="ü"/>
            </a:pPr>
            <a:r>
              <a:rPr lang="de-DE" sz="1800" dirty="0">
                <a:solidFill>
                  <a:schemeClr val="bg1">
                    <a:lumMod val="50000"/>
                  </a:schemeClr>
                </a:solidFill>
                <a:latin typeface="Verdana" panose="020B0604030504040204" pitchFamily="34" charset="0"/>
                <a:ea typeface="Verdana" panose="020B0604030504040204" pitchFamily="34" charset="0"/>
              </a:rPr>
              <a:t>Beim Konzessionsgespräch ohne Argumente</a:t>
            </a:r>
          </a:p>
        </p:txBody>
      </p:sp>
      <p:sp>
        <p:nvSpPr>
          <p:cNvPr id="19" name="Inhaltsplatzhalter 7">
            <a:extLst>
              <a:ext uri="{FF2B5EF4-FFF2-40B4-BE49-F238E27FC236}">
                <a16:creationId xmlns:a16="http://schemas.microsoft.com/office/drawing/2014/main" id="{CE8658BC-A319-E38D-9C41-B50B6A524038}"/>
              </a:ext>
            </a:extLst>
          </p:cNvPr>
          <p:cNvSpPr txBox="1">
            <a:spLocks/>
          </p:cNvSpPr>
          <p:nvPr/>
        </p:nvSpPr>
        <p:spPr>
          <a:xfrm>
            <a:off x="5784112" y="1648176"/>
            <a:ext cx="6113721" cy="4075291"/>
          </a:xfrm>
          <a:prstGeom prst="rect">
            <a:avLst/>
          </a:prstGeom>
          <a:ln w="38100" cap="flat" cmpd="sng" algn="ctr">
            <a:solidFill>
              <a:schemeClr val="accent2"/>
            </a:solidFill>
            <a:prstDash val="solid"/>
            <a:miter lim="800000"/>
          </a:ln>
        </p:spPr>
        <p:style>
          <a:lnRef idx="2">
            <a:schemeClr val="accent2"/>
          </a:lnRef>
          <a:fillRef idx="1">
            <a:schemeClr val="lt1"/>
          </a:fillRef>
          <a:effectRef idx="0">
            <a:schemeClr val="accent2"/>
          </a:effectRef>
          <a:fontRef idx="minor">
            <a:schemeClr val="dk1"/>
          </a:fontRef>
        </p:style>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lnSpc>
                <a:spcPct val="150000"/>
              </a:lnSpc>
              <a:buNone/>
            </a:pPr>
            <a:r>
              <a:rPr lang="de-DE" sz="2400" b="1" dirty="0">
                <a:solidFill>
                  <a:schemeClr val="accent6"/>
                </a:solidFill>
                <a:latin typeface="Verdana" panose="020B0604030504040204" pitchFamily="34" charset="0"/>
                <a:ea typeface="Verdana" panose="020B0604030504040204" pitchFamily="34" charset="0"/>
              </a:rPr>
              <a:t>Weg 2: Gemeindestrategie </a:t>
            </a:r>
          </a:p>
          <a:p>
            <a:pPr marL="0" indent="0" algn="ctr">
              <a:spcBef>
                <a:spcPts val="600"/>
              </a:spcBef>
              <a:spcAft>
                <a:spcPts val="600"/>
              </a:spcAft>
              <a:buNone/>
            </a:pPr>
            <a:r>
              <a:rPr lang="en-US" sz="1800" i="1" dirty="0" err="1">
                <a:solidFill>
                  <a:srgbClr val="0A9292"/>
                </a:solidFill>
                <a:latin typeface="Verdana" panose="020B0604030504040204" pitchFamily="34" charset="0"/>
                <a:ea typeface="Verdana" panose="020B0604030504040204" pitchFamily="34" charset="0"/>
              </a:rPr>
              <a:t>Gelegenheit</a:t>
            </a:r>
            <a:r>
              <a:rPr lang="en-US" sz="1800" i="1" dirty="0">
                <a:solidFill>
                  <a:srgbClr val="0A9292"/>
                </a:solidFill>
                <a:latin typeface="Verdana" panose="020B0604030504040204" pitchFamily="34" charset="0"/>
                <a:ea typeface="Verdana" panose="020B0604030504040204" pitchFamily="34" charset="0"/>
              </a:rPr>
              <a:t> </a:t>
            </a:r>
            <a:r>
              <a:rPr lang="en-US" sz="1800" i="1" dirty="0" err="1">
                <a:solidFill>
                  <a:srgbClr val="0A9292"/>
                </a:solidFill>
                <a:latin typeface="Verdana" panose="020B0604030504040204" pitchFamily="34" charset="0"/>
                <a:ea typeface="Verdana" panose="020B0604030504040204" pitchFamily="34" charset="0"/>
              </a:rPr>
              <a:t>nutzen</a:t>
            </a:r>
            <a:r>
              <a:rPr lang="en-US" sz="1800" i="1" dirty="0">
                <a:solidFill>
                  <a:srgbClr val="0A9292"/>
                </a:solidFill>
                <a:latin typeface="Verdana" panose="020B0604030504040204" pitchFamily="34" charset="0"/>
                <a:ea typeface="Verdana" panose="020B0604030504040204" pitchFamily="34" charset="0"/>
              </a:rPr>
              <a:t>, um die </a:t>
            </a:r>
            <a:r>
              <a:rPr lang="en-US" sz="1800" i="1" dirty="0" err="1">
                <a:solidFill>
                  <a:srgbClr val="0A9292"/>
                </a:solidFill>
                <a:latin typeface="Verdana" panose="020B0604030504040204" pitchFamily="34" charset="0"/>
                <a:ea typeface="Verdana" panose="020B0604030504040204" pitchFamily="34" charset="0"/>
              </a:rPr>
              <a:t>Entwicklung</a:t>
            </a:r>
            <a:r>
              <a:rPr lang="en-US" sz="1800" i="1" dirty="0">
                <a:solidFill>
                  <a:srgbClr val="0A9292"/>
                </a:solidFill>
                <a:latin typeface="Verdana" panose="020B0604030504040204" pitchFamily="34" charset="0"/>
                <a:ea typeface="Verdana" panose="020B0604030504040204" pitchFamily="34" charset="0"/>
              </a:rPr>
              <a:t> </a:t>
            </a:r>
            <a:br>
              <a:rPr lang="en-US" sz="1800" i="1" dirty="0">
                <a:solidFill>
                  <a:srgbClr val="0A9292"/>
                </a:solidFill>
                <a:latin typeface="Verdana" panose="020B0604030504040204" pitchFamily="34" charset="0"/>
                <a:ea typeface="Verdana" panose="020B0604030504040204" pitchFamily="34" charset="0"/>
              </a:rPr>
            </a:br>
            <a:r>
              <a:rPr lang="en-US" sz="1800" i="1" dirty="0" err="1">
                <a:solidFill>
                  <a:srgbClr val="0A9292"/>
                </a:solidFill>
                <a:latin typeface="Verdana" panose="020B0604030504040204" pitchFamily="34" charset="0"/>
                <a:ea typeface="Verdana" panose="020B0604030504040204" pitchFamily="34" charset="0"/>
              </a:rPr>
              <a:t>vor</a:t>
            </a:r>
            <a:r>
              <a:rPr lang="en-US" sz="1800" i="1" dirty="0">
                <a:solidFill>
                  <a:srgbClr val="0A9292"/>
                </a:solidFill>
                <a:latin typeface="Verdana" panose="020B0604030504040204" pitchFamily="34" charset="0"/>
                <a:ea typeface="Verdana" panose="020B0604030504040204" pitchFamily="34" charset="0"/>
              </a:rPr>
              <a:t> Ort </a:t>
            </a:r>
            <a:r>
              <a:rPr lang="en-US" sz="1800" i="1" dirty="0" err="1">
                <a:solidFill>
                  <a:srgbClr val="0A9292"/>
                </a:solidFill>
                <a:latin typeface="Verdana" panose="020B0604030504040204" pitchFamily="34" charset="0"/>
                <a:ea typeface="Verdana" panose="020B0604030504040204" pitchFamily="34" charset="0"/>
              </a:rPr>
              <a:t>gemeinsam</a:t>
            </a:r>
            <a:r>
              <a:rPr lang="en-US" sz="1800" i="1" dirty="0">
                <a:solidFill>
                  <a:srgbClr val="0A9292"/>
                </a:solidFill>
                <a:latin typeface="Verdana" panose="020B0604030504040204" pitchFamily="34" charset="0"/>
                <a:ea typeface="Verdana" panose="020B0604030504040204" pitchFamily="34" charset="0"/>
              </a:rPr>
              <a:t> </a:t>
            </a:r>
            <a:r>
              <a:rPr lang="en-US" sz="1800" i="1" dirty="0" err="1">
                <a:solidFill>
                  <a:srgbClr val="0A9292"/>
                </a:solidFill>
                <a:latin typeface="Verdana" panose="020B0604030504040204" pitchFamily="34" charset="0"/>
                <a:ea typeface="Verdana" panose="020B0604030504040204" pitchFamily="34" charset="0"/>
              </a:rPr>
              <a:t>zu</a:t>
            </a:r>
            <a:r>
              <a:rPr lang="en-US" sz="1800" i="1" dirty="0">
                <a:solidFill>
                  <a:srgbClr val="0A9292"/>
                </a:solidFill>
                <a:latin typeface="Verdana" panose="020B0604030504040204" pitchFamily="34" charset="0"/>
                <a:ea typeface="Verdana" panose="020B0604030504040204" pitchFamily="34" charset="0"/>
              </a:rPr>
              <a:t> gestalten</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Schlüsselakteure beteiligen (Netzbetreiber, Wohnungsunternehmen, Handwerk, …)</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Gemeinsam Lösungen diskutieren – jeder für sich oder gemeinsam Projekte angehen</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Synergien mit anderer Infrastruktur nutzen</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lokale Wertschöpfung stärken</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Beratung durch unabhängige Experten</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Ergebnis: Konsens und erste Schritte</a:t>
            </a:r>
          </a:p>
          <a:p>
            <a:pPr>
              <a:lnSpc>
                <a:spcPct val="110000"/>
              </a:lnSpc>
              <a:spcBef>
                <a:spcPts val="0"/>
              </a:spcBef>
              <a:buFont typeface="Wingdings" panose="05000000000000000000" pitchFamily="2" charset="2"/>
              <a:buChar char="ü"/>
            </a:pPr>
            <a:r>
              <a:rPr lang="de-DE" sz="1800" dirty="0">
                <a:solidFill>
                  <a:srgbClr val="005E59"/>
                </a:solidFill>
                <a:latin typeface="Verdana" panose="020B0604030504040204" pitchFamily="34" charset="0"/>
                <a:ea typeface="Verdana" panose="020B0604030504040204" pitchFamily="34" charset="0"/>
              </a:rPr>
              <a:t>Lebendes Dokument: alle 5 Jahre fortschreiben</a:t>
            </a:r>
            <a:endParaRPr lang="de-DE" sz="1800" dirty="0">
              <a:solidFill>
                <a:schemeClr val="tx2"/>
              </a:solidFill>
              <a:latin typeface="Verdana" panose="020B0604030504040204" pitchFamily="34" charset="0"/>
              <a:ea typeface="Verdana" panose="020B0604030504040204" pitchFamily="34" charset="0"/>
            </a:endParaRPr>
          </a:p>
        </p:txBody>
      </p:sp>
      <p:sp>
        <p:nvSpPr>
          <p:cNvPr id="20" name="Textplatzhalter 4">
            <a:extLst>
              <a:ext uri="{FF2B5EF4-FFF2-40B4-BE49-F238E27FC236}">
                <a16:creationId xmlns:a16="http://schemas.microsoft.com/office/drawing/2014/main" id="{086E38E4-4C4E-5B73-495B-D739BB4DB8DD}"/>
              </a:ext>
            </a:extLst>
          </p:cNvPr>
          <p:cNvSpPr txBox="1">
            <a:spLocks/>
          </p:cNvSpPr>
          <p:nvPr/>
        </p:nvSpPr>
        <p:spPr>
          <a:xfrm>
            <a:off x="580957" y="5723467"/>
            <a:ext cx="11316875" cy="859479"/>
          </a:xfrm>
          <a:prstGeom prst="rect">
            <a:avLst/>
          </a:prstGeom>
          <a:solidFill>
            <a:schemeClr val="accent2"/>
          </a:solidFill>
        </p:spPr>
        <p:txBody>
          <a:bodyPr anchor="ct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2"/>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b="1" kern="1200">
                <a:solidFill>
                  <a:schemeClr val="tx2"/>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2800" b="1" kern="1200">
                <a:solidFill>
                  <a:schemeClr val="tx2"/>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2800" b="1" kern="1200">
                <a:solidFill>
                  <a:schemeClr val="tx2"/>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2800" b="1" kern="1200">
                <a:solidFill>
                  <a:schemeClr val="tx2"/>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pPr>
            <a:r>
              <a:rPr lang="en-US" dirty="0">
                <a:solidFill>
                  <a:srgbClr val="FFFFFF"/>
                </a:solidFill>
              </a:rPr>
              <a:t>Ein </a:t>
            </a:r>
            <a:r>
              <a:rPr lang="en-US" dirty="0" err="1">
                <a:solidFill>
                  <a:srgbClr val="FFFFFF"/>
                </a:solidFill>
              </a:rPr>
              <a:t>strategischer</a:t>
            </a:r>
            <a:r>
              <a:rPr lang="en-US" dirty="0">
                <a:solidFill>
                  <a:srgbClr val="FFFFFF"/>
                </a:solidFill>
              </a:rPr>
              <a:t> </a:t>
            </a:r>
            <a:r>
              <a:rPr lang="en-US" dirty="0" err="1">
                <a:solidFill>
                  <a:srgbClr val="FFFFFF"/>
                </a:solidFill>
              </a:rPr>
              <a:t>Fahrplan</a:t>
            </a:r>
            <a:r>
              <a:rPr lang="en-US" dirty="0">
                <a:solidFill>
                  <a:srgbClr val="FFFFFF"/>
                </a:solidFill>
              </a:rPr>
              <a:t> für die </a:t>
            </a:r>
            <a:r>
              <a:rPr lang="en-US" dirty="0" err="1">
                <a:solidFill>
                  <a:srgbClr val="FFFFFF"/>
                </a:solidFill>
              </a:rPr>
              <a:t>Wärmeversorgung</a:t>
            </a:r>
            <a:r>
              <a:rPr lang="en-US" dirty="0">
                <a:solidFill>
                  <a:srgbClr val="FFFFFF"/>
                </a:solidFill>
              </a:rPr>
              <a:t>, den Sie </a:t>
            </a:r>
            <a:r>
              <a:rPr lang="en-US" dirty="0" err="1">
                <a:solidFill>
                  <a:srgbClr val="FFFFFF"/>
                </a:solidFill>
              </a:rPr>
              <a:t>mit</a:t>
            </a:r>
            <a:r>
              <a:rPr lang="en-US" dirty="0">
                <a:solidFill>
                  <a:srgbClr val="FFFFFF"/>
                </a:solidFill>
              </a:rPr>
              <a:t> </a:t>
            </a:r>
            <a:r>
              <a:rPr lang="en-US" dirty="0" err="1">
                <a:solidFill>
                  <a:srgbClr val="FFFFFF"/>
                </a:solidFill>
              </a:rPr>
              <a:t>Ihrem</a:t>
            </a:r>
            <a:r>
              <a:rPr lang="en-US" dirty="0">
                <a:solidFill>
                  <a:srgbClr val="FFFFFF"/>
                </a:solidFill>
              </a:rPr>
              <a:t> Ort </a:t>
            </a:r>
            <a:r>
              <a:rPr lang="en-US" dirty="0" err="1">
                <a:solidFill>
                  <a:srgbClr val="FFFFFF"/>
                </a:solidFill>
              </a:rPr>
              <a:t>gemeinsam</a:t>
            </a:r>
            <a:r>
              <a:rPr lang="en-US" dirty="0">
                <a:solidFill>
                  <a:srgbClr val="FFFFFF"/>
                </a:solidFill>
              </a:rPr>
              <a:t> </a:t>
            </a:r>
            <a:r>
              <a:rPr lang="en-US" dirty="0" err="1">
                <a:solidFill>
                  <a:srgbClr val="FFFFFF"/>
                </a:solidFill>
              </a:rPr>
              <a:t>entwickeln</a:t>
            </a:r>
            <a:r>
              <a:rPr lang="en-US" dirty="0">
                <a:solidFill>
                  <a:srgbClr val="FFFFFF"/>
                </a:solidFill>
              </a:rPr>
              <a:t>.</a:t>
            </a:r>
            <a:endParaRPr lang="de-DE" dirty="0"/>
          </a:p>
        </p:txBody>
      </p:sp>
    </p:spTree>
    <p:extLst>
      <p:ext uri="{BB962C8B-B14F-4D97-AF65-F5344CB8AC3E}">
        <p14:creationId xmlns:p14="http://schemas.microsoft.com/office/powerpoint/2010/main" val="4239927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580959" y="1556953"/>
            <a:ext cx="9761219" cy="5025994"/>
          </a:xfrm>
        </p:spPr>
        <p:txBody>
          <a:bodyPr/>
          <a:lstStyle/>
          <a:p>
            <a:r>
              <a:rPr lang="de-DE" b="1" dirty="0"/>
              <a:t>„Bundes“-Wärmeplanungsgesetz (WPG), </a:t>
            </a:r>
            <a:r>
              <a:rPr lang="de-DE" sz="1800" dirty="0"/>
              <a:t>seit 0</a:t>
            </a:r>
            <a:r>
              <a:rPr lang="de-DE" sz="1800" dirty="0">
                <a:sym typeface="Wingdings" panose="05000000000000000000" pitchFamily="2" charset="2"/>
              </a:rPr>
              <a:t>1.01.24:</a:t>
            </a:r>
            <a:endParaRPr lang="de-DE" sz="1800" dirty="0">
              <a:solidFill>
                <a:schemeClr val="accent6"/>
              </a:solidFill>
              <a:sym typeface="Wingdings" panose="05000000000000000000" pitchFamily="2" charset="2"/>
            </a:endParaRPr>
          </a:p>
          <a:p>
            <a:pPr>
              <a:spcBef>
                <a:spcPts val="0"/>
              </a:spcBef>
            </a:pPr>
            <a:r>
              <a:rPr lang="de-DE" sz="1800" dirty="0"/>
              <a:t>Pflicht der Länder sicherzustellen, dass Wärmepläne erstellt:</a:t>
            </a:r>
          </a:p>
          <a:p>
            <a:pPr marL="800100" lvl="1" indent="-342900">
              <a:lnSpc>
                <a:spcPct val="100000"/>
              </a:lnSpc>
              <a:buFont typeface="Arial" panose="020B0604020202020204" pitchFamily="34" charset="0"/>
              <a:buChar char="•"/>
            </a:pPr>
            <a:r>
              <a:rPr lang="de-DE" sz="1800" dirty="0">
                <a:solidFill>
                  <a:schemeClr val="accent6"/>
                </a:solidFill>
              </a:rPr>
              <a:t>bis 30. Juni 2026 für &gt; 100.000 Einwohner </a:t>
            </a:r>
          </a:p>
          <a:p>
            <a:pPr marL="800100" lvl="1" indent="-342900">
              <a:lnSpc>
                <a:spcPct val="100000"/>
              </a:lnSpc>
              <a:spcAft>
                <a:spcPts val="600"/>
              </a:spcAft>
              <a:buFont typeface="Arial" panose="020B0604020202020204" pitchFamily="34" charset="0"/>
              <a:buChar char="•"/>
            </a:pPr>
            <a:r>
              <a:rPr lang="de-DE" sz="1800" dirty="0">
                <a:solidFill>
                  <a:schemeClr val="accent6"/>
                </a:solidFill>
              </a:rPr>
              <a:t>bis 30. Juni 2028 für ≤ 100.000 Einwohner</a:t>
            </a:r>
          </a:p>
          <a:p>
            <a:pPr>
              <a:lnSpc>
                <a:spcPct val="100000"/>
              </a:lnSpc>
              <a:spcBef>
                <a:spcPts val="1200"/>
              </a:spcBef>
            </a:pPr>
            <a:r>
              <a:rPr lang="de-DE" b="1" dirty="0"/>
              <a:t>Sächsische Wärmeplanungsverordnung (</a:t>
            </a:r>
            <a:r>
              <a:rPr lang="de-DE" b="1" dirty="0" err="1"/>
              <a:t>SächsWPVO</a:t>
            </a:r>
            <a:r>
              <a:rPr lang="de-DE" b="1" dirty="0"/>
              <a:t>),</a:t>
            </a:r>
            <a:r>
              <a:rPr lang="de-DE" dirty="0"/>
              <a:t> </a:t>
            </a:r>
            <a:r>
              <a:rPr lang="de-DE" sz="1800" dirty="0"/>
              <a:t>seit 03.07.25: </a:t>
            </a:r>
          </a:p>
          <a:p>
            <a:pPr marL="800100" lvl="1" indent="-342900">
              <a:lnSpc>
                <a:spcPct val="100000"/>
              </a:lnSpc>
              <a:buFont typeface="Arial" panose="020B0604020202020204" pitchFamily="34" charset="0"/>
              <a:buChar char="•"/>
            </a:pPr>
            <a:r>
              <a:rPr lang="de-DE" sz="1800" dirty="0">
                <a:solidFill>
                  <a:schemeClr val="accent6"/>
                </a:solidFill>
              </a:rPr>
              <a:t>Kommunen sind „planungsverantwortliche Stelle“ </a:t>
            </a:r>
            <a:r>
              <a:rPr lang="de-DE" sz="1800" dirty="0">
                <a:solidFill>
                  <a:schemeClr val="accent6"/>
                </a:solidFill>
                <a:sym typeface="Wingdings" panose="05000000000000000000" pitchFamily="2" charset="2"/>
              </a:rPr>
              <a:t> Verpflichtung zur Erstellung und Fortschreibung KWP</a:t>
            </a:r>
          </a:p>
          <a:p>
            <a:pPr marL="800100" lvl="1" indent="-342900">
              <a:lnSpc>
                <a:spcPct val="100000"/>
              </a:lnSpc>
              <a:buFont typeface="Arial" panose="020B0604020202020204" pitchFamily="34" charset="0"/>
              <a:buChar char="•"/>
            </a:pPr>
            <a:r>
              <a:rPr lang="de-DE" sz="1800" dirty="0"/>
              <a:t>Wärmeplanungsunterstützungsgesetz (WPUntG) </a:t>
            </a:r>
            <a:r>
              <a:rPr lang="de-DE" sz="1800" dirty="0">
                <a:solidFill>
                  <a:schemeClr val="accent6"/>
                </a:solidFill>
              </a:rPr>
              <a:t>regelt Mehrbelastungsausgleich (MBA) für Gemeinden</a:t>
            </a:r>
          </a:p>
          <a:p>
            <a:pPr marL="800100" lvl="1" indent="-342900">
              <a:lnSpc>
                <a:spcPct val="100000"/>
              </a:lnSpc>
              <a:buFont typeface="Wingdings" panose="05000000000000000000" pitchFamily="2" charset="2"/>
              <a:buChar char="Ø"/>
            </a:pPr>
            <a:endParaRPr lang="de-DE" dirty="0"/>
          </a:p>
          <a:p>
            <a:pPr marL="800100" lvl="1" indent="-342900">
              <a:buFont typeface="Wingdings" panose="05000000000000000000" pitchFamily="2" charset="2"/>
              <a:buChar char="Ø"/>
            </a:pPr>
            <a:endParaRPr lang="de-DE" dirty="0"/>
          </a:p>
          <a:p>
            <a:pPr marL="342900" indent="-342900">
              <a:buFont typeface="Arial" panose="020B0604020202020204" pitchFamily="34" charset="0"/>
              <a:buChar char="•"/>
            </a:pPr>
            <a:endParaRPr lang="de-DE" dirty="0"/>
          </a:p>
        </p:txBody>
      </p:sp>
      <p:sp>
        <p:nvSpPr>
          <p:cNvPr id="3" name="Textplatzhalter 2"/>
          <p:cNvSpPr>
            <a:spLocks noGrp="1"/>
          </p:cNvSpPr>
          <p:nvPr>
            <p:ph type="body" sz="quarter" idx="12"/>
          </p:nvPr>
        </p:nvSpPr>
        <p:spPr>
          <a:xfrm>
            <a:off x="580960" y="893764"/>
            <a:ext cx="9902556" cy="663188"/>
          </a:xfrm>
        </p:spPr>
        <p:txBody>
          <a:bodyPr/>
          <a:lstStyle/>
          <a:p>
            <a:r>
              <a:rPr lang="de-DE" dirty="0"/>
              <a:t>Wärmeplanung – Rechtlicher Rahmen</a:t>
            </a:r>
          </a:p>
        </p:txBody>
      </p:sp>
      <p:pic>
        <p:nvPicPr>
          <p:cNvPr id="5" name="Grafik 4" descr="Ein Bild, das Clipart, Grafiken, Cartoon, Design enthält.&#10;&#10;Automatisch generierte Beschreibung">
            <a:extLst>
              <a:ext uri="{FF2B5EF4-FFF2-40B4-BE49-F238E27FC236}">
                <a16:creationId xmlns:a16="http://schemas.microsoft.com/office/drawing/2014/main" id="{F436A49C-1E01-A6AA-3DDE-C60D08D8B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8672" y="1225358"/>
            <a:ext cx="3647013" cy="3647013"/>
          </a:xfrm>
          <a:prstGeom prst="rect">
            <a:avLst/>
          </a:prstGeom>
        </p:spPr>
      </p:pic>
      <p:sp>
        <p:nvSpPr>
          <p:cNvPr id="6" name="Textplatzhalter 5">
            <a:extLst>
              <a:ext uri="{FF2B5EF4-FFF2-40B4-BE49-F238E27FC236}">
                <a16:creationId xmlns:a16="http://schemas.microsoft.com/office/drawing/2014/main" id="{AC21F9DB-C5E9-75CD-C55F-69C7EE7DA3F6}"/>
              </a:ext>
            </a:extLst>
          </p:cNvPr>
          <p:cNvSpPr>
            <a:spLocks noGrp="1"/>
          </p:cNvSpPr>
          <p:nvPr>
            <p:ph type="body" sz="quarter" idx="14"/>
          </p:nvPr>
        </p:nvSpPr>
        <p:spPr/>
        <p:txBody>
          <a:bodyPr/>
          <a:lstStyle/>
          <a:p>
            <a:endParaRPr lang="de-DE"/>
          </a:p>
        </p:txBody>
      </p:sp>
      <p:pic>
        <p:nvPicPr>
          <p:cNvPr id="7" name="Grafik 6">
            <a:extLst>
              <a:ext uri="{FF2B5EF4-FFF2-40B4-BE49-F238E27FC236}">
                <a16:creationId xmlns:a16="http://schemas.microsoft.com/office/drawing/2014/main" id="{AFCF33DC-928E-9D47-D9CE-985D4612E586}"/>
              </a:ext>
            </a:extLst>
          </p:cNvPr>
          <p:cNvPicPr>
            <a:picLocks noChangeAspect="1"/>
          </p:cNvPicPr>
          <p:nvPr/>
        </p:nvPicPr>
        <p:blipFill>
          <a:blip r:embed="rId4"/>
          <a:stretch>
            <a:fillRect/>
          </a:stretch>
        </p:blipFill>
        <p:spPr>
          <a:xfrm>
            <a:off x="1037618" y="4777554"/>
            <a:ext cx="8273808" cy="1186682"/>
          </a:xfrm>
          <a:prstGeom prst="rect">
            <a:avLst/>
          </a:prstGeom>
        </p:spPr>
      </p:pic>
      <p:sp>
        <p:nvSpPr>
          <p:cNvPr id="4" name="Textfeld 3">
            <a:extLst>
              <a:ext uri="{FF2B5EF4-FFF2-40B4-BE49-F238E27FC236}">
                <a16:creationId xmlns:a16="http://schemas.microsoft.com/office/drawing/2014/main" id="{3541FF8A-6D97-5689-EAD1-68D785096894}"/>
              </a:ext>
            </a:extLst>
          </p:cNvPr>
          <p:cNvSpPr txBox="1"/>
          <p:nvPr/>
        </p:nvSpPr>
        <p:spPr>
          <a:xfrm>
            <a:off x="580958" y="5964236"/>
            <a:ext cx="10806512" cy="707886"/>
          </a:xfrm>
          <a:prstGeom prst="rect">
            <a:avLst/>
          </a:prstGeom>
          <a:noFill/>
        </p:spPr>
        <p:txBody>
          <a:bodyPr wrap="square" rtlCol="0">
            <a:spAutoFit/>
          </a:bodyPr>
          <a:lstStyle/>
          <a:p>
            <a:pPr marL="342900" indent="-342900">
              <a:buFont typeface="Wingdings" panose="05000000000000000000" pitchFamily="2" charset="2"/>
              <a:buChar char="à"/>
            </a:pPr>
            <a:r>
              <a:rPr lang="de-DE" sz="2000" b="1" dirty="0">
                <a:solidFill>
                  <a:srgbClr val="005E59"/>
                </a:solidFill>
                <a:latin typeface="Verdana" panose="020B0604030504040204" pitchFamily="34" charset="0"/>
                <a:ea typeface="Verdana" panose="020B0604030504040204" pitchFamily="34" charset="0"/>
              </a:rPr>
              <a:t>Auskömmliche Finanzierung </a:t>
            </a:r>
            <a:r>
              <a:rPr lang="de-DE" sz="2000" dirty="0">
                <a:solidFill>
                  <a:srgbClr val="005E59"/>
                </a:solidFill>
                <a:latin typeface="Verdana" panose="020B0604030504040204" pitchFamily="34" charset="0"/>
                <a:ea typeface="Verdana" panose="020B0604030504040204" pitchFamily="34" charset="0"/>
              </a:rPr>
              <a:t>sichergestellt, Auszahlung in 2 Tranchen: 2026 (analog Finanzausgleichverfahren, kein Förderantrag), 2028 nach Abschluss</a:t>
            </a:r>
          </a:p>
        </p:txBody>
      </p:sp>
    </p:spTree>
    <p:extLst>
      <p:ext uri="{BB962C8B-B14F-4D97-AF65-F5344CB8AC3E}">
        <p14:creationId xmlns:p14="http://schemas.microsoft.com/office/powerpoint/2010/main" val="221964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Ein Bild, das Clipart, Grafiken, Cartoon, Design enthält.&#10;&#10;Automatisch generierte Beschreibung">
            <a:extLst>
              <a:ext uri="{FF2B5EF4-FFF2-40B4-BE49-F238E27FC236}">
                <a16:creationId xmlns:a16="http://schemas.microsoft.com/office/drawing/2014/main" id="{B20936D0-1C03-EC36-B407-D17790D339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2642" y="1050591"/>
            <a:ext cx="5532355" cy="5532355"/>
          </a:xfrm>
          <a:prstGeom prst="rect">
            <a:avLst/>
          </a:prstGeom>
        </p:spPr>
      </p:pic>
      <p:sp>
        <p:nvSpPr>
          <p:cNvPr id="2" name="Textplatzhalter 1">
            <a:extLst>
              <a:ext uri="{FF2B5EF4-FFF2-40B4-BE49-F238E27FC236}">
                <a16:creationId xmlns:a16="http://schemas.microsoft.com/office/drawing/2014/main" id="{07DC6C78-80DC-F6CC-8862-B47A5626DB4F}"/>
              </a:ext>
            </a:extLst>
          </p:cNvPr>
          <p:cNvSpPr>
            <a:spLocks noGrp="1"/>
          </p:cNvSpPr>
          <p:nvPr>
            <p:ph type="body" sz="quarter" idx="12"/>
          </p:nvPr>
        </p:nvSpPr>
        <p:spPr/>
        <p:txBody>
          <a:bodyPr/>
          <a:lstStyle/>
          <a:p>
            <a:r>
              <a:rPr lang="de-DE" dirty="0"/>
              <a:t>Rechtlicher Rahmen in Sachsen - Sächsische Wärmeplanungsverordnung (</a:t>
            </a:r>
            <a:r>
              <a:rPr lang="de-DE" dirty="0" err="1"/>
              <a:t>SächsWPVO</a:t>
            </a:r>
            <a:r>
              <a:rPr lang="de-DE" dirty="0"/>
              <a:t>) seit 03.07.25</a:t>
            </a:r>
          </a:p>
        </p:txBody>
      </p:sp>
      <p:sp>
        <p:nvSpPr>
          <p:cNvPr id="4" name="Textplatzhalter 3">
            <a:extLst>
              <a:ext uri="{FF2B5EF4-FFF2-40B4-BE49-F238E27FC236}">
                <a16:creationId xmlns:a16="http://schemas.microsoft.com/office/drawing/2014/main" id="{10B376EA-2C5C-A426-93DB-1BD06E668688}"/>
              </a:ext>
            </a:extLst>
          </p:cNvPr>
          <p:cNvSpPr>
            <a:spLocks noGrp="1"/>
          </p:cNvSpPr>
          <p:nvPr>
            <p:ph type="body" sz="quarter" idx="13"/>
          </p:nvPr>
        </p:nvSpPr>
        <p:spPr>
          <a:xfrm>
            <a:off x="580958" y="2081296"/>
            <a:ext cx="9636467" cy="3881438"/>
          </a:xfrm>
        </p:spPr>
        <p:txBody>
          <a:bodyPr/>
          <a:lstStyle/>
          <a:p>
            <a:pPr marL="342900" lvl="1" indent="-342900">
              <a:lnSpc>
                <a:spcPts val="2800"/>
              </a:lnSpc>
              <a:spcBef>
                <a:spcPts val="1000"/>
              </a:spcBef>
              <a:buFont typeface="Arial" panose="020B0604020202020204" pitchFamily="34" charset="0"/>
              <a:buChar char="•"/>
            </a:pPr>
            <a:r>
              <a:rPr lang="de-DE" dirty="0"/>
              <a:t>Kommunen sind „planungsverantwortliche Stelle“ </a:t>
            </a:r>
            <a:r>
              <a:rPr lang="de-DE" dirty="0">
                <a:sym typeface="Wingdings" panose="05000000000000000000" pitchFamily="2" charset="2"/>
              </a:rPr>
              <a:t> Verpflichtung zur Erstellung und Fortschreibung KWP</a:t>
            </a:r>
          </a:p>
          <a:p>
            <a:pPr marL="342900" lvl="1" indent="-342900">
              <a:lnSpc>
                <a:spcPts val="2800"/>
              </a:lnSpc>
              <a:spcBef>
                <a:spcPts val="1000"/>
              </a:spcBef>
              <a:buFont typeface="Arial" panose="020B0604020202020204" pitchFamily="34" charset="0"/>
              <a:buChar char="•"/>
            </a:pPr>
            <a:r>
              <a:rPr lang="de-DE" dirty="0">
                <a:solidFill>
                  <a:schemeClr val="accent6"/>
                </a:solidFill>
              </a:rPr>
              <a:t>Wärmeplanungsunterstützungsgesetz (</a:t>
            </a:r>
            <a:r>
              <a:rPr lang="de-DE" dirty="0" err="1">
                <a:solidFill>
                  <a:schemeClr val="accent6"/>
                </a:solidFill>
              </a:rPr>
              <a:t>WPUntG</a:t>
            </a:r>
            <a:r>
              <a:rPr lang="de-DE" dirty="0">
                <a:solidFill>
                  <a:schemeClr val="accent6"/>
                </a:solidFill>
              </a:rPr>
              <a:t>) </a:t>
            </a:r>
            <a:r>
              <a:rPr lang="de-DE" dirty="0"/>
              <a:t>regelt Mehrbelastungsausgleich (MBA) für Gemeinden</a:t>
            </a:r>
          </a:p>
          <a:p>
            <a:pPr marL="342900" lvl="2" indent="-342900">
              <a:lnSpc>
                <a:spcPts val="2800"/>
              </a:lnSpc>
              <a:spcBef>
                <a:spcPts val="1000"/>
              </a:spcBef>
              <a:buFont typeface="Arial" panose="020B0604020202020204" pitchFamily="34" charset="0"/>
              <a:buChar char="•"/>
            </a:pPr>
            <a:r>
              <a:rPr lang="de-DE" dirty="0"/>
              <a:t>Auskömmliche Finanzierung sichergestellt, </a:t>
            </a:r>
            <a:br>
              <a:rPr lang="de-DE" dirty="0"/>
            </a:br>
            <a:r>
              <a:rPr lang="de-DE" dirty="0"/>
              <a:t>Auszahlung in 2 Tranchen: 2026 (analog FAG, </a:t>
            </a:r>
            <a:br>
              <a:rPr lang="de-DE" dirty="0"/>
            </a:br>
            <a:r>
              <a:rPr lang="de-DE" dirty="0"/>
              <a:t>kein Förderantrag), 2028 nach Abschluss &amp; Anzeige</a:t>
            </a:r>
          </a:p>
          <a:p>
            <a:pPr marL="342900" indent="-342900">
              <a:buFont typeface="Arial" panose="020B0604020202020204" pitchFamily="34" charset="0"/>
              <a:buChar char="•"/>
            </a:pPr>
            <a:r>
              <a:rPr lang="de-DE" dirty="0">
                <a:sym typeface="Wingdings" panose="05000000000000000000" pitchFamily="2" charset="2"/>
              </a:rPr>
              <a:t>Ausführliche Erläuterungen zu den einzelnen Punkten auf der Webseite des SMWA  </a:t>
            </a:r>
            <a:r>
              <a:rPr lang="de-DE" dirty="0">
                <a:solidFill>
                  <a:schemeClr val="accent6"/>
                </a:solidFill>
                <a:hlinkClick r:id="rId4">
                  <a:extLst>
                    <a:ext uri="{A12FA001-AC4F-418D-AE19-62706E023703}">
                      <ahyp:hlinkClr xmlns:ahyp="http://schemas.microsoft.com/office/drawing/2018/hyperlinkcolor" val="tx"/>
                    </a:ext>
                  </a:extLst>
                </a:hlinkClick>
              </a:rPr>
              <a:t>Wärmeplanung - Energie - </a:t>
            </a:r>
            <a:r>
              <a:rPr lang="de-DE" dirty="0" err="1">
                <a:solidFill>
                  <a:schemeClr val="accent6"/>
                </a:solidFill>
                <a:hlinkClick r:id="rId4">
                  <a:extLst>
                    <a:ext uri="{A12FA001-AC4F-418D-AE19-62706E023703}">
                      <ahyp:hlinkClr xmlns:ahyp="http://schemas.microsoft.com/office/drawing/2018/hyperlinkcolor" val="tx"/>
                    </a:ext>
                  </a:extLst>
                </a:hlinkClick>
              </a:rPr>
              <a:t>sachsen.de</a:t>
            </a:r>
            <a:endParaRPr lang="de-DE" dirty="0">
              <a:solidFill>
                <a:schemeClr val="accent6"/>
              </a:solidFill>
              <a:sym typeface="Wingdings" panose="05000000000000000000" pitchFamily="2" charset="2"/>
            </a:endParaRPr>
          </a:p>
          <a:p>
            <a:pPr marL="342900" indent="-342900">
              <a:buFont typeface="Arial" panose="020B0604020202020204" pitchFamily="34" charset="0"/>
              <a:buChar char="•"/>
            </a:pPr>
            <a:r>
              <a:rPr lang="de-DE" dirty="0"/>
              <a:t>Veröffentlichung des KWP im Internet und Anzeige des beschlossenen KWP beim SMWA </a:t>
            </a:r>
            <a:r>
              <a:rPr lang="de-DE" dirty="0">
                <a:sym typeface="Wingdings" panose="05000000000000000000" pitchFamily="2" charset="2"/>
              </a:rPr>
              <a:t> </a:t>
            </a:r>
            <a:r>
              <a:rPr lang="x-none" dirty="0">
                <a:solidFill>
                  <a:schemeClr val="accent6"/>
                </a:solidFill>
                <a:hlinkClick r:id="rId5">
                  <a:extLst>
                    <a:ext uri="{A12FA001-AC4F-418D-AE19-62706E023703}">
                      <ahyp:hlinkClr xmlns:ahyp="http://schemas.microsoft.com/office/drawing/2018/hyperlinkcolor" val="tx"/>
                    </a:ext>
                  </a:extLst>
                </a:hlinkClick>
              </a:rPr>
              <a:t>Wärmeplan anzeigen - Energie - sachsen.de</a:t>
            </a:r>
            <a:endParaRPr lang="x-none" dirty="0">
              <a:solidFill>
                <a:schemeClr val="accent6"/>
              </a:solidFill>
            </a:endParaRPr>
          </a:p>
          <a:p>
            <a:pPr marL="342900" indent="-342900">
              <a:buFont typeface="Arial" panose="020B0604020202020204" pitchFamily="34" charset="0"/>
              <a:buChar char="•"/>
            </a:pPr>
            <a:endParaRPr lang="de-DE" dirty="0">
              <a:solidFill>
                <a:schemeClr val="accent6"/>
              </a:solidFill>
            </a:endParaRPr>
          </a:p>
        </p:txBody>
      </p:sp>
    </p:spTree>
    <p:extLst>
      <p:ext uri="{BB962C8B-B14F-4D97-AF65-F5344CB8AC3E}">
        <p14:creationId xmlns:p14="http://schemas.microsoft.com/office/powerpoint/2010/main" val="961163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12"/>
          </p:nvPr>
        </p:nvSpPr>
        <p:spPr/>
        <p:txBody>
          <a:bodyPr/>
          <a:lstStyle/>
          <a:p>
            <a:r>
              <a:rPr lang="de-DE" dirty="0"/>
              <a:t>Phasen der Kommunalen Wärmeplanung (§ 13 WPG)</a:t>
            </a:r>
          </a:p>
        </p:txBody>
      </p:sp>
      <p:pic>
        <p:nvPicPr>
          <p:cNvPr id="9" name="Grafik 8" descr="Ein Bild, das Text, Brief, Screenshot, Schrift enthält.&#10;&#10;Automatisch generierte Beschreibung">
            <a:extLst>
              <a:ext uri="{FF2B5EF4-FFF2-40B4-BE49-F238E27FC236}">
                <a16:creationId xmlns:a16="http://schemas.microsoft.com/office/drawing/2014/main" id="{43ACFB92-740F-A83B-6944-085737C9FE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859" y="1549428"/>
            <a:ext cx="9567543" cy="4710694"/>
          </a:xfrm>
          <a:prstGeom prst="rect">
            <a:avLst/>
          </a:prstGeom>
        </p:spPr>
      </p:pic>
      <p:sp>
        <p:nvSpPr>
          <p:cNvPr id="10" name="Textplatzhalter 3">
            <a:extLst>
              <a:ext uri="{FF2B5EF4-FFF2-40B4-BE49-F238E27FC236}">
                <a16:creationId xmlns:a16="http://schemas.microsoft.com/office/drawing/2014/main" id="{C16B66EA-666D-C2C3-643C-07B7C1EC33F0}"/>
              </a:ext>
            </a:extLst>
          </p:cNvPr>
          <p:cNvSpPr txBox="1">
            <a:spLocks/>
          </p:cNvSpPr>
          <p:nvPr/>
        </p:nvSpPr>
        <p:spPr>
          <a:xfrm>
            <a:off x="8784593" y="6260122"/>
            <a:ext cx="5058187" cy="33918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400" b="0" i="1" kern="1200" baseline="0">
                <a:solidFill>
                  <a:schemeClr val="accent1"/>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200" kern="1200">
                <a:solidFill>
                  <a:schemeClr val="accent1"/>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accent1"/>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90000"/>
              </a:lnSpc>
              <a:spcBef>
                <a:spcPts val="500"/>
              </a:spcBef>
              <a:buFont typeface="Arial" panose="020B0604020202020204" pitchFamily="34" charset="0"/>
              <a:buNone/>
              <a:defRPr sz="1200" kern="1200">
                <a:solidFill>
                  <a:schemeClr val="accent1"/>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90000"/>
              </a:lnSpc>
              <a:spcBef>
                <a:spcPts val="500"/>
              </a:spcBef>
              <a:buFont typeface="Arial" panose="020B0604020202020204" pitchFamily="34" charset="0"/>
              <a:buNone/>
              <a:defRPr sz="1200" kern="1200">
                <a:solidFill>
                  <a:schemeClr val="accent1"/>
                </a:solidFill>
                <a:latin typeface="Verdana" panose="020B0604030504040204" pitchFamily="34" charset="0"/>
                <a:ea typeface="Verdana" panose="020B060403050404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sz="1000" dirty="0"/>
              <a:t>Quelle: kww-halle.de</a:t>
            </a:r>
            <a:br>
              <a:rPr lang="de-DE" sz="1000" dirty="0"/>
            </a:br>
            <a:br>
              <a:rPr lang="de-DE" sz="1000" dirty="0"/>
            </a:br>
            <a:endParaRPr lang="de-DE" sz="1000" dirty="0"/>
          </a:p>
        </p:txBody>
      </p:sp>
    </p:spTree>
    <p:extLst>
      <p:ext uri="{BB962C8B-B14F-4D97-AF65-F5344CB8AC3E}">
        <p14:creationId xmlns:p14="http://schemas.microsoft.com/office/powerpoint/2010/main" val="2808492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019A0E39-F2C3-46E0-BD65-FA28D128BA09}"/>
              </a:ext>
            </a:extLst>
          </p:cNvPr>
          <p:cNvSpPr>
            <a:spLocks noGrp="1"/>
          </p:cNvSpPr>
          <p:nvPr>
            <p:ph type="body" sz="quarter" idx="12"/>
          </p:nvPr>
        </p:nvSpPr>
        <p:spPr/>
        <p:txBody>
          <a:bodyPr/>
          <a:lstStyle/>
          <a:p>
            <a:r>
              <a:rPr lang="de-DE" dirty="0"/>
              <a:t>Ergebnis</a:t>
            </a:r>
          </a:p>
        </p:txBody>
      </p:sp>
      <p:sp>
        <p:nvSpPr>
          <p:cNvPr id="3" name="Textplatzhalter 2">
            <a:extLst>
              <a:ext uri="{FF2B5EF4-FFF2-40B4-BE49-F238E27FC236}">
                <a16:creationId xmlns:a16="http://schemas.microsoft.com/office/drawing/2014/main" id="{B9AEE4DB-04A5-864C-7F12-FBB98A6F100D}"/>
              </a:ext>
            </a:extLst>
          </p:cNvPr>
          <p:cNvSpPr>
            <a:spLocks noGrp="1"/>
          </p:cNvSpPr>
          <p:nvPr>
            <p:ph type="body" sz="quarter" idx="14"/>
          </p:nvPr>
        </p:nvSpPr>
        <p:spPr>
          <a:xfrm>
            <a:off x="4310831" y="6450243"/>
            <a:ext cx="7301066" cy="251498"/>
          </a:xfrm>
        </p:spPr>
        <p:txBody>
          <a:bodyPr/>
          <a:lstStyle/>
          <a:p>
            <a:r>
              <a:rPr lang="de-DE" dirty="0"/>
              <a:t>Quelle: Wärmeplan Stadtverwaltung Limbach-Oberfrohna, fertiggestellt 2025</a:t>
            </a:r>
          </a:p>
        </p:txBody>
      </p:sp>
      <p:sp>
        <p:nvSpPr>
          <p:cNvPr id="4" name="Textplatzhalter 3">
            <a:extLst>
              <a:ext uri="{FF2B5EF4-FFF2-40B4-BE49-F238E27FC236}">
                <a16:creationId xmlns:a16="http://schemas.microsoft.com/office/drawing/2014/main" id="{403B3134-68A4-55D0-BBF6-0D082B6E5278}"/>
              </a:ext>
            </a:extLst>
          </p:cNvPr>
          <p:cNvSpPr>
            <a:spLocks noGrp="1"/>
          </p:cNvSpPr>
          <p:nvPr>
            <p:ph type="body" sz="quarter" idx="13"/>
          </p:nvPr>
        </p:nvSpPr>
        <p:spPr>
          <a:xfrm>
            <a:off x="580958" y="1584251"/>
            <a:ext cx="4673621" cy="4535562"/>
          </a:xfrm>
        </p:spPr>
        <p:txBody>
          <a:bodyPr/>
          <a:lstStyle/>
          <a:p>
            <a:r>
              <a:rPr lang="de-DE" dirty="0"/>
              <a:t>Die Kommune erhält Ergebnisbericht &amp; Daten, u.a.:</a:t>
            </a:r>
          </a:p>
          <a:p>
            <a:pPr marL="342900" indent="-342900">
              <a:spcBef>
                <a:spcPts val="600"/>
              </a:spcBef>
              <a:buFont typeface="Symbol" panose="05050102010706020507" pitchFamily="18" charset="2"/>
              <a:buChar char="-"/>
            </a:pPr>
            <a:r>
              <a:rPr lang="de-DE" dirty="0"/>
              <a:t>Gebietseinteilung nach Eignung </a:t>
            </a:r>
            <a:r>
              <a:rPr lang="de-DE" sz="1800" dirty="0"/>
              <a:t>(2030, 2035, 2040, 2045)</a:t>
            </a:r>
          </a:p>
          <a:p>
            <a:pPr marL="800100" lvl="1" indent="-342900">
              <a:buFont typeface="Symbol" panose="05050102010706020507" pitchFamily="18" charset="2"/>
              <a:buChar char="-"/>
            </a:pPr>
            <a:r>
              <a:rPr lang="de-DE" sz="1800" dirty="0"/>
              <a:t>Wärmenetz</a:t>
            </a:r>
          </a:p>
          <a:p>
            <a:pPr marL="800100" lvl="1" indent="-342900">
              <a:buFont typeface="Symbol" panose="05050102010706020507" pitchFamily="18" charset="2"/>
              <a:buChar char="-"/>
            </a:pPr>
            <a:r>
              <a:rPr lang="de-DE" sz="1800" dirty="0"/>
              <a:t>Wasserstoffnetz/ grüne Gase</a:t>
            </a:r>
          </a:p>
          <a:p>
            <a:pPr marL="800100" lvl="1" indent="-342900">
              <a:buFont typeface="Symbol" panose="05050102010706020507" pitchFamily="18" charset="2"/>
              <a:buChar char="-"/>
            </a:pPr>
            <a:r>
              <a:rPr lang="de-DE" sz="1800" dirty="0"/>
              <a:t>Dezentrale Versorgung</a:t>
            </a:r>
          </a:p>
          <a:p>
            <a:pPr marL="800100" lvl="1" indent="-342900">
              <a:buFont typeface="Symbol" panose="05050102010706020507" pitchFamily="18" charset="2"/>
              <a:buChar char="-"/>
            </a:pPr>
            <a:r>
              <a:rPr lang="de-DE" sz="1800" dirty="0"/>
              <a:t>Prüfgebiet</a:t>
            </a:r>
          </a:p>
          <a:p>
            <a:pPr marL="342900" indent="-342900">
              <a:spcBef>
                <a:spcPts val="600"/>
              </a:spcBef>
              <a:buFont typeface="Symbol" panose="05050102010706020507" pitchFamily="18" charset="2"/>
              <a:buChar char="-"/>
            </a:pPr>
            <a:r>
              <a:rPr lang="de-DE" dirty="0"/>
              <a:t>Maßnahmenplan mit konkreten weiteren Schritten</a:t>
            </a:r>
          </a:p>
          <a:p>
            <a:pPr marL="342900" indent="-342900">
              <a:spcBef>
                <a:spcPts val="600"/>
              </a:spcBef>
              <a:buFont typeface="Symbol" panose="05050102010706020507" pitchFamily="18" charset="2"/>
              <a:buChar char="-"/>
            </a:pPr>
            <a:r>
              <a:rPr lang="de-DE" dirty="0"/>
              <a:t>Kontakt zu Akteuren</a:t>
            </a:r>
          </a:p>
        </p:txBody>
      </p:sp>
      <p:pic>
        <p:nvPicPr>
          <p:cNvPr id="5" name="Grafik 4">
            <a:extLst>
              <a:ext uri="{FF2B5EF4-FFF2-40B4-BE49-F238E27FC236}">
                <a16:creationId xmlns:a16="http://schemas.microsoft.com/office/drawing/2014/main" id="{A62B126A-739D-59D4-2C91-B0F5356795EA}"/>
              </a:ext>
            </a:extLst>
          </p:cNvPr>
          <p:cNvPicPr>
            <a:picLocks noChangeAspect="1"/>
          </p:cNvPicPr>
          <p:nvPr/>
        </p:nvPicPr>
        <p:blipFill>
          <a:blip r:embed="rId3"/>
          <a:stretch>
            <a:fillRect/>
          </a:stretch>
        </p:blipFill>
        <p:spPr>
          <a:xfrm>
            <a:off x="5353050" y="893763"/>
            <a:ext cx="6117420" cy="4456723"/>
          </a:xfrm>
          <a:prstGeom prst="rect">
            <a:avLst/>
          </a:prstGeom>
        </p:spPr>
      </p:pic>
      <p:sp>
        <p:nvSpPr>
          <p:cNvPr id="6" name="Textfeld 5">
            <a:extLst>
              <a:ext uri="{FF2B5EF4-FFF2-40B4-BE49-F238E27FC236}">
                <a16:creationId xmlns:a16="http://schemas.microsoft.com/office/drawing/2014/main" id="{B5557041-77D3-6F1F-5BD7-76BC436C3A84}"/>
              </a:ext>
            </a:extLst>
          </p:cNvPr>
          <p:cNvSpPr txBox="1"/>
          <p:nvPr/>
        </p:nvSpPr>
        <p:spPr>
          <a:xfrm>
            <a:off x="746976" y="5649377"/>
            <a:ext cx="10723494" cy="783193"/>
          </a:xfrm>
          <a:prstGeom prst="round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de-DE" sz="2000" dirty="0">
                <a:solidFill>
                  <a:schemeClr val="tx2"/>
                </a:solidFill>
                <a:latin typeface="Verdana" panose="020B0604030504040204" pitchFamily="34" charset="0"/>
                <a:ea typeface="Verdana" panose="020B0604030504040204" pitchFamily="34" charset="0"/>
              </a:rPr>
              <a:t>Die Ergebnisse der Wärmeplanung sind rechtlich </a:t>
            </a:r>
            <a:r>
              <a:rPr lang="de-DE" sz="2000" b="1" dirty="0">
                <a:solidFill>
                  <a:schemeClr val="tx2"/>
                </a:solidFill>
                <a:latin typeface="Verdana" panose="020B0604030504040204" pitchFamily="34" charset="0"/>
                <a:ea typeface="Verdana" panose="020B0604030504040204" pitchFamily="34" charset="0"/>
              </a:rPr>
              <a:t>nicht</a:t>
            </a:r>
            <a:r>
              <a:rPr lang="de-DE" sz="2000" dirty="0">
                <a:solidFill>
                  <a:schemeClr val="tx2"/>
                </a:solidFill>
                <a:latin typeface="Verdana" panose="020B0604030504040204" pitchFamily="34" charset="0"/>
                <a:ea typeface="Verdana" panose="020B0604030504040204" pitchFamily="34" charset="0"/>
              </a:rPr>
              <a:t> verbindlich.</a:t>
            </a:r>
          </a:p>
          <a:p>
            <a:r>
              <a:rPr lang="de-DE" sz="2000" dirty="0">
                <a:solidFill>
                  <a:schemeClr val="tx2"/>
                </a:solidFill>
                <a:latin typeface="Verdana" panose="020B0604030504040204" pitchFamily="34" charset="0"/>
                <a:ea typeface="Verdana" panose="020B0604030504040204" pitchFamily="34" charset="0"/>
              </a:rPr>
              <a:t>Es besteht </a:t>
            </a:r>
            <a:r>
              <a:rPr lang="de-DE" sz="2000" b="1" dirty="0">
                <a:solidFill>
                  <a:schemeClr val="tx2"/>
                </a:solidFill>
                <a:latin typeface="Verdana" panose="020B0604030504040204" pitchFamily="34" charset="0"/>
                <a:ea typeface="Verdana" panose="020B0604030504040204" pitchFamily="34" charset="0"/>
              </a:rPr>
              <a:t>keine Pflicht &amp; kein Anspruch </a:t>
            </a:r>
            <a:r>
              <a:rPr lang="de-DE" sz="2000" dirty="0">
                <a:solidFill>
                  <a:schemeClr val="tx2"/>
                </a:solidFill>
                <a:latin typeface="Verdana" panose="020B0604030504040204" pitchFamily="34" charset="0"/>
                <a:ea typeface="Verdana" panose="020B0604030504040204" pitchFamily="34" charset="0"/>
              </a:rPr>
              <a:t>auf eine bestimmte Versorgung.</a:t>
            </a:r>
          </a:p>
        </p:txBody>
      </p:sp>
    </p:spTree>
    <p:extLst>
      <p:ext uri="{BB962C8B-B14F-4D97-AF65-F5344CB8AC3E}">
        <p14:creationId xmlns:p14="http://schemas.microsoft.com/office/powerpoint/2010/main" val="3706477972"/>
      </p:ext>
    </p:extLst>
  </p:cSld>
  <p:clrMapOvr>
    <a:masterClrMapping/>
  </p:clrMapOvr>
</p:sld>
</file>

<file path=ppt/theme/theme1.xml><?xml version="1.0" encoding="utf-8"?>
<a:theme xmlns:a="http://schemas.openxmlformats.org/drawingml/2006/main" name="Office">
  <a:themeElements>
    <a:clrScheme name="Benutzerdefiniert 9">
      <a:dk1>
        <a:sysClr val="windowText" lastClr="000000"/>
      </a:dk1>
      <a:lt1>
        <a:sysClr val="window" lastClr="FFFFFF"/>
      </a:lt1>
      <a:dk2>
        <a:srgbClr val="077979"/>
      </a:dk2>
      <a:lt2>
        <a:srgbClr val="E7E6E6"/>
      </a:lt2>
      <a:accent1>
        <a:srgbClr val="62BADE"/>
      </a:accent1>
      <a:accent2>
        <a:srgbClr val="077979"/>
      </a:accent2>
      <a:accent3>
        <a:srgbClr val="BFCE00"/>
      </a:accent3>
      <a:accent4>
        <a:srgbClr val="4AA023"/>
      </a:accent4>
      <a:accent5>
        <a:srgbClr val="FABD00"/>
      </a:accent5>
      <a:accent6>
        <a:srgbClr val="D87800"/>
      </a:accent6>
      <a:hlink>
        <a:srgbClr val="62BADE"/>
      </a:hlink>
      <a:folHlink>
        <a:srgbClr val="62BAD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1872</Words>
  <Application>Microsoft Office PowerPoint</Application>
  <PresentationFormat>Breitbild</PresentationFormat>
  <Paragraphs>273</Paragraphs>
  <Slides>25</Slides>
  <Notes>23</Notes>
  <HiddenSlides>1</HiddenSlides>
  <MMClips>0</MMClips>
  <ScaleCrop>false</ScaleCrop>
  <HeadingPairs>
    <vt:vector size="8" baseType="variant">
      <vt:variant>
        <vt:lpstr>Verwendete Schriftarten</vt:lpstr>
      </vt:variant>
      <vt:variant>
        <vt:i4>8</vt:i4>
      </vt:variant>
      <vt:variant>
        <vt:lpstr>Design</vt:lpstr>
      </vt:variant>
      <vt:variant>
        <vt:i4>1</vt:i4>
      </vt:variant>
      <vt:variant>
        <vt:lpstr>Eingebettete OLE-Server</vt:lpstr>
      </vt:variant>
      <vt:variant>
        <vt:i4>0</vt:i4>
      </vt:variant>
      <vt:variant>
        <vt:lpstr>Folientitel</vt:lpstr>
      </vt:variant>
      <vt:variant>
        <vt:i4>25</vt:i4>
      </vt:variant>
    </vt:vector>
  </HeadingPairs>
  <TitlesOfParts>
    <vt:vector size="34" baseType="lpstr">
      <vt:lpstr>Aptos</vt:lpstr>
      <vt:lpstr>Arial</vt:lpstr>
      <vt:lpstr>Calibri</vt:lpstr>
      <vt:lpstr>DINOT</vt:lpstr>
      <vt:lpstr>Source Sans Pro</vt:lpstr>
      <vt:lpstr>Symbol</vt:lpstr>
      <vt:lpstr>Verdana</vt:lpstr>
      <vt:lpstr>Wingdings</vt:lpstr>
      <vt:lpstr>Office</vt:lpstr>
      <vt:lpstr>Kommunale Wärmeplanung   Wissenswertes für Kommunalpolitik zusammengefasst  Datum, Ort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Sebastian Sollfrank</dc:creator>
  <cp:lastModifiedBy>Verch, Armin</cp:lastModifiedBy>
  <cp:revision>240</cp:revision>
  <dcterms:created xsi:type="dcterms:W3CDTF">2019-01-17T14:34:45Z</dcterms:created>
  <dcterms:modified xsi:type="dcterms:W3CDTF">2026-06-22T06:42:14Z</dcterms:modified>
</cp:coreProperties>
</file>