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568" r:id="rId3"/>
    <p:sldId id="570" r:id="rId4"/>
    <p:sldId id="800" r:id="rId5"/>
    <p:sldId id="815" r:id="rId6"/>
    <p:sldId id="802" r:id="rId7"/>
    <p:sldId id="262" r:id="rId8"/>
    <p:sldId id="935" r:id="rId9"/>
    <p:sldId id="936" r:id="rId10"/>
    <p:sldId id="937" r:id="rId11"/>
    <p:sldId id="811" r:id="rId12"/>
    <p:sldId id="804" r:id="rId13"/>
    <p:sldId id="813" r:id="rId14"/>
    <p:sldId id="814" r:id="rId15"/>
    <p:sldId id="809" r:id="rId16"/>
    <p:sldId id="553" r:id="rId17"/>
    <p:sldId id="572" r:id="rId18"/>
    <p:sldId id="573" r:id="rId19"/>
    <p:sldId id="793" r:id="rId20"/>
    <p:sldId id="794" r:id="rId21"/>
    <p:sldId id="810" r:id="rId22"/>
    <p:sldId id="812" r:id="rId23"/>
    <p:sldId id="803" r:id="rId24"/>
    <p:sldId id="807" r:id="rId25"/>
    <p:sldId id="776" r:id="rId26"/>
    <p:sldId id="787" r:id="rId27"/>
    <p:sldId id="775" r:id="rId28"/>
    <p:sldId id="808" r:id="rId29"/>
    <p:sldId id="574" r:id="rId30"/>
    <p:sldId id="275" r:id="rId3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5E59"/>
    <a:srgbClr val="62BADE"/>
    <a:srgbClr val="82C0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21E4AEA4-8DFA-4A89-87EB-49C32662AFE0}">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77" autoAdjust="0"/>
    <p:restoredTop sz="75157" autoAdjust="0"/>
  </p:normalViewPr>
  <p:slideViewPr>
    <p:cSldViewPr snapToGrid="0">
      <p:cViewPr varScale="1">
        <p:scale>
          <a:sx n="96" d="100"/>
          <a:sy n="96" d="100"/>
        </p:scale>
        <p:origin x="1176" y="8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16874A-0AEA-4471-B819-7C68150CB9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E1A4717-FD0C-4C1C-9E52-F9DA9C8D6CF7}">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Planungssicherheit für Unternehmen und Eigentümer</a:t>
          </a:r>
          <a:endParaRPr lang="en-US" sz="2000" dirty="0">
            <a:solidFill>
              <a:schemeClr val="bg1"/>
            </a:solidFill>
          </a:endParaRPr>
        </a:p>
      </dgm:t>
    </dgm:pt>
    <dgm:pt modelId="{F40C13C5-9CA3-4CB0-9223-9CE38FC50547}" type="parTrans" cxnId="{FF1AA73B-E616-43D5-AEC0-2F5AFB6CE656}">
      <dgm:prSet/>
      <dgm:spPr/>
      <dgm:t>
        <a:bodyPr/>
        <a:lstStyle/>
        <a:p>
          <a:pPr algn="ctr"/>
          <a:endParaRPr lang="en-US" sz="2000"/>
        </a:p>
      </dgm:t>
    </dgm:pt>
    <dgm:pt modelId="{9FA265C8-F605-4B30-983D-5316B0D9F644}" type="sibTrans" cxnId="{FF1AA73B-E616-43D5-AEC0-2F5AFB6CE656}">
      <dgm:prSet/>
      <dgm:spPr/>
      <dgm:t>
        <a:bodyPr/>
        <a:lstStyle/>
        <a:p>
          <a:pPr algn="ctr"/>
          <a:endParaRPr lang="en-US" sz="2000"/>
        </a:p>
      </dgm:t>
    </dgm:pt>
    <dgm:pt modelId="{E5774E3E-F070-4FBD-902B-316D01ED88BA}">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Reduzierung der Komplexität der Wärmewende, Transparenz</a:t>
          </a:r>
          <a:endParaRPr lang="en-US" sz="2000" dirty="0">
            <a:solidFill>
              <a:schemeClr val="bg1"/>
            </a:solidFill>
          </a:endParaRPr>
        </a:p>
      </dgm:t>
    </dgm:pt>
    <dgm:pt modelId="{49D38104-A8B1-4BB3-B86C-4A850D1378D4}" type="parTrans" cxnId="{DF73A8AE-2AD6-40DE-A0A4-4AA0B8D39DD1}">
      <dgm:prSet/>
      <dgm:spPr/>
      <dgm:t>
        <a:bodyPr/>
        <a:lstStyle/>
        <a:p>
          <a:pPr algn="ctr"/>
          <a:endParaRPr lang="en-US" sz="2000"/>
        </a:p>
      </dgm:t>
    </dgm:pt>
    <dgm:pt modelId="{D9C0D053-AB53-4D2A-B077-932760CF18DE}" type="sibTrans" cxnId="{DF73A8AE-2AD6-40DE-A0A4-4AA0B8D39DD1}">
      <dgm:prSet/>
      <dgm:spPr/>
      <dgm:t>
        <a:bodyPr/>
        <a:lstStyle/>
        <a:p>
          <a:pPr algn="ctr"/>
          <a:endParaRPr lang="en-US" sz="2000"/>
        </a:p>
      </dgm:t>
    </dgm:pt>
    <dgm:pt modelId="{285D77CE-A6CD-401D-9589-0274D97ED3F7}">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Zukunftssichere Wärmeversorgung</a:t>
          </a:r>
          <a:endParaRPr lang="en-US" sz="2000" dirty="0">
            <a:solidFill>
              <a:schemeClr val="bg1"/>
            </a:solidFill>
          </a:endParaRPr>
        </a:p>
      </dgm:t>
    </dgm:pt>
    <dgm:pt modelId="{CA5C6AC5-D229-4606-ADE6-8D9306260A09}" type="parTrans" cxnId="{21F41F3E-DA87-46FE-B5C7-AD1C0A9A023A}">
      <dgm:prSet/>
      <dgm:spPr/>
      <dgm:t>
        <a:bodyPr/>
        <a:lstStyle/>
        <a:p>
          <a:pPr algn="ctr"/>
          <a:endParaRPr lang="en-US" sz="2000"/>
        </a:p>
      </dgm:t>
    </dgm:pt>
    <dgm:pt modelId="{52128E5A-CB62-4532-87FC-E5EB8F67D0EC}" type="sibTrans" cxnId="{21F41F3E-DA87-46FE-B5C7-AD1C0A9A023A}">
      <dgm:prSet/>
      <dgm:spPr/>
      <dgm:t>
        <a:bodyPr/>
        <a:lstStyle/>
        <a:p>
          <a:pPr algn="ctr"/>
          <a:endParaRPr lang="en-US" sz="2000"/>
        </a:p>
      </dgm:t>
    </dgm:pt>
    <dgm:pt modelId="{6DCFF0DB-3CCE-4EC0-9EE2-17B05670A07A}">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Chance zur regionalen Wertschöpfung</a:t>
          </a:r>
          <a:endParaRPr lang="en-US" sz="2000" dirty="0">
            <a:solidFill>
              <a:schemeClr val="bg1"/>
            </a:solidFill>
          </a:endParaRPr>
        </a:p>
      </dgm:t>
    </dgm:pt>
    <dgm:pt modelId="{CE3DB6EF-3008-4A75-A592-A17822BADEA8}" type="parTrans" cxnId="{0F0A6F82-20DD-49AF-B04A-CB81E29BFBAB}">
      <dgm:prSet/>
      <dgm:spPr/>
      <dgm:t>
        <a:bodyPr/>
        <a:lstStyle/>
        <a:p>
          <a:pPr algn="ctr"/>
          <a:endParaRPr lang="en-US" sz="2000"/>
        </a:p>
      </dgm:t>
    </dgm:pt>
    <dgm:pt modelId="{8D07287F-A1FA-472D-B261-3D8F160E9BF4}" type="sibTrans" cxnId="{0F0A6F82-20DD-49AF-B04A-CB81E29BFBAB}">
      <dgm:prSet/>
      <dgm:spPr/>
      <dgm:t>
        <a:bodyPr/>
        <a:lstStyle/>
        <a:p>
          <a:pPr algn="ctr"/>
          <a:endParaRPr lang="en-US" sz="2000"/>
        </a:p>
      </dgm:t>
    </dgm:pt>
    <dgm:pt modelId="{DCD7D8AD-ED4A-4C64-9751-06BFB12D0BCF}">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Chance auf stabile Wärmepreise</a:t>
          </a:r>
          <a:endParaRPr lang="en-US" sz="2000" dirty="0">
            <a:solidFill>
              <a:schemeClr val="bg1"/>
            </a:solidFill>
          </a:endParaRPr>
        </a:p>
      </dgm:t>
    </dgm:pt>
    <dgm:pt modelId="{A1B432EC-892F-4BE8-9A88-9A324230D1DA}" type="parTrans" cxnId="{383387BB-8A57-4F0B-8E4C-C3BC3CCC9C06}">
      <dgm:prSet/>
      <dgm:spPr/>
      <dgm:t>
        <a:bodyPr/>
        <a:lstStyle/>
        <a:p>
          <a:pPr algn="ctr"/>
          <a:endParaRPr lang="en-US" sz="2000"/>
        </a:p>
      </dgm:t>
    </dgm:pt>
    <dgm:pt modelId="{42A2E389-411C-43F9-BAB3-630A79A43D33}" type="sibTrans" cxnId="{383387BB-8A57-4F0B-8E4C-C3BC3CCC9C06}">
      <dgm:prSet/>
      <dgm:spPr/>
      <dgm:t>
        <a:bodyPr/>
        <a:lstStyle/>
        <a:p>
          <a:pPr algn="ctr"/>
          <a:endParaRPr lang="en-US" sz="2000"/>
        </a:p>
      </dgm:t>
    </dgm:pt>
    <dgm:pt modelId="{30ACC534-2C44-4A38-8E27-49314B06F769}">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Erhöhung der Versorgungs-sicherheit, </a:t>
          </a:r>
          <a:r>
            <a:rPr lang="de-DE" sz="2000">
              <a:solidFill>
                <a:schemeClr val="bg1"/>
              </a:solidFill>
            </a:rPr>
            <a:t>Rahmendaten Ausbauplanung</a:t>
          </a:r>
          <a:endParaRPr lang="en-US" sz="2000" dirty="0">
            <a:solidFill>
              <a:schemeClr val="bg1"/>
            </a:solidFill>
          </a:endParaRPr>
        </a:p>
      </dgm:t>
    </dgm:pt>
    <dgm:pt modelId="{D5D8590C-FF85-4A6B-A7BB-45DB19342FBC}" type="parTrans" cxnId="{0C0DD352-4414-4FCD-9F52-E7BA79E6DD37}">
      <dgm:prSet/>
      <dgm:spPr/>
      <dgm:t>
        <a:bodyPr/>
        <a:lstStyle/>
        <a:p>
          <a:pPr algn="ctr"/>
          <a:endParaRPr lang="en-US" sz="2000"/>
        </a:p>
      </dgm:t>
    </dgm:pt>
    <dgm:pt modelId="{18F2C6AC-DC89-4A3B-A0B7-3DE300F4BB97}" type="sibTrans" cxnId="{0C0DD352-4414-4FCD-9F52-E7BA79E6DD37}">
      <dgm:prSet/>
      <dgm:spPr/>
      <dgm:t>
        <a:bodyPr/>
        <a:lstStyle/>
        <a:p>
          <a:pPr algn="ctr"/>
          <a:endParaRPr lang="en-US" sz="2000"/>
        </a:p>
      </dgm:t>
    </dgm:pt>
    <dgm:pt modelId="{B4597A06-7C13-4056-8FCB-3F8468C95E44}">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Erhöhung der Import-unabhängigkeit</a:t>
          </a:r>
          <a:endParaRPr lang="en-US" sz="2000" dirty="0">
            <a:solidFill>
              <a:schemeClr val="bg1"/>
            </a:solidFill>
          </a:endParaRPr>
        </a:p>
      </dgm:t>
    </dgm:pt>
    <dgm:pt modelId="{2EA29915-B603-4B04-8604-29D70889B388}" type="parTrans" cxnId="{7906EE64-3078-40AB-B8BC-488B9A29F705}">
      <dgm:prSet/>
      <dgm:spPr/>
      <dgm:t>
        <a:bodyPr/>
        <a:lstStyle/>
        <a:p>
          <a:pPr algn="ctr"/>
          <a:endParaRPr lang="en-US" sz="2000"/>
        </a:p>
      </dgm:t>
    </dgm:pt>
    <dgm:pt modelId="{B2558D24-90DB-4186-9E8F-6CC6D9EBF999}" type="sibTrans" cxnId="{7906EE64-3078-40AB-B8BC-488B9A29F705}">
      <dgm:prSet/>
      <dgm:spPr/>
      <dgm:t>
        <a:bodyPr/>
        <a:lstStyle/>
        <a:p>
          <a:pPr algn="ctr"/>
          <a:endParaRPr lang="en-US" sz="2000"/>
        </a:p>
      </dgm:t>
    </dgm:pt>
    <dgm:pt modelId="{31BE3C0B-C450-4A41-8CF1-DA5C9E88C9B3}">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Synergien bei Infrastruktur-projekten werden ausgenutzt</a:t>
          </a:r>
          <a:endParaRPr lang="en-US" sz="2000" dirty="0">
            <a:solidFill>
              <a:schemeClr val="bg1"/>
            </a:solidFill>
          </a:endParaRPr>
        </a:p>
      </dgm:t>
    </dgm:pt>
    <dgm:pt modelId="{C39DCACF-A0E9-4297-AB83-69ADC49FD6A2}" type="parTrans" cxnId="{06599A58-7A4F-482C-B35A-19E93E5A8B6D}">
      <dgm:prSet/>
      <dgm:spPr/>
      <dgm:t>
        <a:bodyPr/>
        <a:lstStyle/>
        <a:p>
          <a:pPr algn="ctr"/>
          <a:endParaRPr lang="en-US" sz="2000"/>
        </a:p>
      </dgm:t>
    </dgm:pt>
    <dgm:pt modelId="{0FECF7CD-973B-4912-A2DF-1F2907E43C06}" type="sibTrans" cxnId="{06599A58-7A4F-482C-B35A-19E93E5A8B6D}">
      <dgm:prSet/>
      <dgm:spPr/>
      <dgm:t>
        <a:bodyPr/>
        <a:lstStyle/>
        <a:p>
          <a:pPr algn="ctr"/>
          <a:endParaRPr lang="en-US" sz="2000"/>
        </a:p>
      </dgm:t>
    </dgm:pt>
    <dgm:pt modelId="{CCD1A5FD-E1CF-47CD-A29B-EB23AE722A2C}">
      <dgm:prSet custT="1"/>
      <dgm:spPr>
        <a:ln>
          <a:noFill/>
        </a:ln>
        <a:effectLst>
          <a:outerShdw blurRad="50800" dist="38100" dir="2700000" algn="tl" rotWithShape="0">
            <a:prstClr val="black">
              <a:alpha val="40000"/>
            </a:prstClr>
          </a:outerShdw>
        </a:effectLst>
      </dgm:spPr>
      <dgm:t>
        <a:bodyPr/>
        <a:lstStyle/>
        <a:p>
          <a:pPr algn="ctr"/>
          <a:r>
            <a:rPr lang="de-DE" sz="2000" dirty="0">
              <a:solidFill>
                <a:schemeClr val="bg1"/>
              </a:solidFill>
            </a:rPr>
            <a:t>Beteiligung aller Akteure: Energiewende gemeinsam gestalten</a:t>
          </a:r>
          <a:endParaRPr lang="en-US" sz="2000" dirty="0">
            <a:solidFill>
              <a:schemeClr val="bg1"/>
            </a:solidFill>
          </a:endParaRPr>
        </a:p>
      </dgm:t>
    </dgm:pt>
    <dgm:pt modelId="{1C5B501D-D0DA-441E-AB15-CDA1F3BC0EFC}" type="parTrans" cxnId="{2C2E8D71-F649-493A-AFAD-7D56B7C65EA1}">
      <dgm:prSet/>
      <dgm:spPr/>
      <dgm:t>
        <a:bodyPr/>
        <a:lstStyle/>
        <a:p>
          <a:pPr algn="ctr"/>
          <a:endParaRPr lang="en-US" sz="2000"/>
        </a:p>
      </dgm:t>
    </dgm:pt>
    <dgm:pt modelId="{A80B0BE9-7A27-4E25-A598-98C8E35351AD}" type="sibTrans" cxnId="{2C2E8D71-F649-493A-AFAD-7D56B7C65EA1}">
      <dgm:prSet/>
      <dgm:spPr/>
      <dgm:t>
        <a:bodyPr/>
        <a:lstStyle/>
        <a:p>
          <a:pPr algn="ctr"/>
          <a:endParaRPr lang="en-US" sz="2000"/>
        </a:p>
      </dgm:t>
    </dgm:pt>
    <dgm:pt modelId="{041C733D-51D2-42E1-AFAB-ECA8B2318C87}" type="pres">
      <dgm:prSet presAssocID="{8F16874A-0AEA-4471-B819-7C68150CB9B0}" presName="diagram" presStyleCnt="0">
        <dgm:presLayoutVars>
          <dgm:dir/>
          <dgm:resizeHandles val="exact"/>
        </dgm:presLayoutVars>
      </dgm:prSet>
      <dgm:spPr/>
    </dgm:pt>
    <dgm:pt modelId="{ACD0A86E-D7A2-4F7D-A933-250496AF2473}" type="pres">
      <dgm:prSet presAssocID="{7E1A4717-FD0C-4C1C-9E52-F9DA9C8D6CF7}" presName="node" presStyleLbl="node1" presStyleIdx="0" presStyleCnt="9" custScaleX="211217" custScaleY="224818">
        <dgm:presLayoutVars>
          <dgm:bulletEnabled val="1"/>
        </dgm:presLayoutVars>
      </dgm:prSet>
      <dgm:spPr>
        <a:prstGeom prst="roundRect">
          <a:avLst/>
        </a:prstGeom>
      </dgm:spPr>
    </dgm:pt>
    <dgm:pt modelId="{8887993E-D87E-44A9-9EF2-792AB4CBE3F4}" type="pres">
      <dgm:prSet presAssocID="{9FA265C8-F605-4B30-983D-5316B0D9F644}" presName="sibTrans" presStyleCnt="0"/>
      <dgm:spPr/>
    </dgm:pt>
    <dgm:pt modelId="{3D002CB6-0BA5-49E8-B117-A1DA34CAD683}" type="pres">
      <dgm:prSet presAssocID="{E5774E3E-F070-4FBD-902B-316D01ED88BA}" presName="node" presStyleLbl="node1" presStyleIdx="1" presStyleCnt="9" custScaleX="211217" custScaleY="224818">
        <dgm:presLayoutVars>
          <dgm:bulletEnabled val="1"/>
        </dgm:presLayoutVars>
      </dgm:prSet>
      <dgm:spPr>
        <a:prstGeom prst="roundRect">
          <a:avLst/>
        </a:prstGeom>
      </dgm:spPr>
    </dgm:pt>
    <dgm:pt modelId="{825D3F51-4B8E-46DF-B517-24A2E8AEFABF}" type="pres">
      <dgm:prSet presAssocID="{D9C0D053-AB53-4D2A-B077-932760CF18DE}" presName="sibTrans" presStyleCnt="0"/>
      <dgm:spPr/>
    </dgm:pt>
    <dgm:pt modelId="{E76370DE-EF87-48BD-B038-55C3CCEE0F15}" type="pres">
      <dgm:prSet presAssocID="{285D77CE-A6CD-401D-9589-0274D97ED3F7}" presName="node" presStyleLbl="node1" presStyleIdx="2" presStyleCnt="9" custScaleX="211217" custScaleY="224818">
        <dgm:presLayoutVars>
          <dgm:bulletEnabled val="1"/>
        </dgm:presLayoutVars>
      </dgm:prSet>
      <dgm:spPr>
        <a:prstGeom prst="roundRect">
          <a:avLst/>
        </a:prstGeom>
      </dgm:spPr>
    </dgm:pt>
    <dgm:pt modelId="{DE3EE46F-2B62-4797-B6E2-1ACA1F104807}" type="pres">
      <dgm:prSet presAssocID="{52128E5A-CB62-4532-87FC-E5EB8F67D0EC}" presName="sibTrans" presStyleCnt="0"/>
      <dgm:spPr/>
    </dgm:pt>
    <dgm:pt modelId="{D4D67CB0-E4B3-4DE9-AA1A-53EF28500FCE}" type="pres">
      <dgm:prSet presAssocID="{6DCFF0DB-3CCE-4EC0-9EE2-17B05670A07A}" presName="node" presStyleLbl="node1" presStyleIdx="3" presStyleCnt="9" custScaleX="211217" custScaleY="224818">
        <dgm:presLayoutVars>
          <dgm:bulletEnabled val="1"/>
        </dgm:presLayoutVars>
      </dgm:prSet>
      <dgm:spPr>
        <a:prstGeom prst="roundRect">
          <a:avLst/>
        </a:prstGeom>
      </dgm:spPr>
    </dgm:pt>
    <dgm:pt modelId="{CDBFAAAD-8EB5-49C6-9819-5E938E931B2E}" type="pres">
      <dgm:prSet presAssocID="{8D07287F-A1FA-472D-B261-3D8F160E9BF4}" presName="sibTrans" presStyleCnt="0"/>
      <dgm:spPr/>
    </dgm:pt>
    <dgm:pt modelId="{8E3364B7-C62A-4BC0-A9EB-C13DC7E9A5D9}" type="pres">
      <dgm:prSet presAssocID="{DCD7D8AD-ED4A-4C64-9751-06BFB12D0BCF}" presName="node" presStyleLbl="node1" presStyleIdx="4" presStyleCnt="9" custScaleX="211217" custScaleY="224818">
        <dgm:presLayoutVars>
          <dgm:bulletEnabled val="1"/>
        </dgm:presLayoutVars>
      </dgm:prSet>
      <dgm:spPr>
        <a:prstGeom prst="roundRect">
          <a:avLst/>
        </a:prstGeom>
      </dgm:spPr>
    </dgm:pt>
    <dgm:pt modelId="{895E3D6A-8C35-4D00-B44C-9D1D37B5FB11}" type="pres">
      <dgm:prSet presAssocID="{42A2E389-411C-43F9-BAB3-630A79A43D33}" presName="sibTrans" presStyleCnt="0"/>
      <dgm:spPr/>
    </dgm:pt>
    <dgm:pt modelId="{819A29E8-0F5C-49EB-896C-F95CA92CE7B3}" type="pres">
      <dgm:prSet presAssocID="{30ACC534-2C44-4A38-8E27-49314B06F769}" presName="node" presStyleLbl="node1" presStyleIdx="5" presStyleCnt="9" custScaleX="211217" custScaleY="224818" custLinFactNeighborX="2153" custLinFactNeighborY="2825">
        <dgm:presLayoutVars>
          <dgm:bulletEnabled val="1"/>
        </dgm:presLayoutVars>
      </dgm:prSet>
      <dgm:spPr>
        <a:prstGeom prst="roundRect">
          <a:avLst/>
        </a:prstGeom>
      </dgm:spPr>
    </dgm:pt>
    <dgm:pt modelId="{430F7793-1FCD-435F-B919-98F3288D3D8F}" type="pres">
      <dgm:prSet presAssocID="{18F2C6AC-DC89-4A3B-A0B7-3DE300F4BB97}" presName="sibTrans" presStyleCnt="0"/>
      <dgm:spPr/>
    </dgm:pt>
    <dgm:pt modelId="{41BFECA1-2EB0-41A4-88D2-999FE2F19548}" type="pres">
      <dgm:prSet presAssocID="{B4597A06-7C13-4056-8FCB-3F8468C95E44}" presName="node" presStyleLbl="node1" presStyleIdx="6" presStyleCnt="9" custScaleX="211217" custScaleY="224818" custLinFactNeighborX="2153" custLinFactNeighborY="2825">
        <dgm:presLayoutVars>
          <dgm:bulletEnabled val="1"/>
        </dgm:presLayoutVars>
      </dgm:prSet>
      <dgm:spPr>
        <a:prstGeom prst="roundRect">
          <a:avLst/>
        </a:prstGeom>
      </dgm:spPr>
    </dgm:pt>
    <dgm:pt modelId="{0C199E8E-0B41-4E09-9BF1-2B686CA3514A}" type="pres">
      <dgm:prSet presAssocID="{B2558D24-90DB-4186-9E8F-6CC6D9EBF999}" presName="sibTrans" presStyleCnt="0"/>
      <dgm:spPr/>
    </dgm:pt>
    <dgm:pt modelId="{8B4868D8-3EAF-4C72-8328-F49151EE3DFC}" type="pres">
      <dgm:prSet presAssocID="{31BE3C0B-C450-4A41-8CF1-DA5C9E88C9B3}" presName="node" presStyleLbl="node1" presStyleIdx="7" presStyleCnt="9" custScaleX="211217" custScaleY="224818" custLinFactNeighborX="2153" custLinFactNeighborY="2825">
        <dgm:presLayoutVars>
          <dgm:bulletEnabled val="1"/>
        </dgm:presLayoutVars>
      </dgm:prSet>
      <dgm:spPr>
        <a:prstGeom prst="roundRect">
          <a:avLst/>
        </a:prstGeom>
      </dgm:spPr>
    </dgm:pt>
    <dgm:pt modelId="{817720AF-A136-4D8D-8263-7C521F8C6166}" type="pres">
      <dgm:prSet presAssocID="{0FECF7CD-973B-4912-A2DF-1F2907E43C06}" presName="sibTrans" presStyleCnt="0"/>
      <dgm:spPr/>
    </dgm:pt>
    <dgm:pt modelId="{69C05F2B-29B1-4225-B96E-ABEFC9A6EF16}" type="pres">
      <dgm:prSet presAssocID="{CCD1A5FD-E1CF-47CD-A29B-EB23AE722A2C}" presName="node" presStyleLbl="node1" presStyleIdx="8" presStyleCnt="9" custScaleX="211217" custScaleY="224818">
        <dgm:presLayoutVars>
          <dgm:bulletEnabled val="1"/>
        </dgm:presLayoutVars>
      </dgm:prSet>
      <dgm:spPr>
        <a:prstGeom prst="roundRect">
          <a:avLst/>
        </a:prstGeom>
      </dgm:spPr>
    </dgm:pt>
  </dgm:ptLst>
  <dgm:cxnLst>
    <dgm:cxn modelId="{51D93D0B-42EE-4380-83DA-966CEE5987B4}" type="presOf" srcId="{DCD7D8AD-ED4A-4C64-9751-06BFB12D0BCF}" destId="{8E3364B7-C62A-4BC0-A9EB-C13DC7E9A5D9}" srcOrd="0" destOrd="0" presId="urn:microsoft.com/office/officeart/2005/8/layout/default"/>
    <dgm:cxn modelId="{A93DCB2B-916D-46D3-B927-44F2096CDC1B}" type="presOf" srcId="{E5774E3E-F070-4FBD-902B-316D01ED88BA}" destId="{3D002CB6-0BA5-49E8-B117-A1DA34CAD683}" srcOrd="0" destOrd="0" presId="urn:microsoft.com/office/officeart/2005/8/layout/default"/>
    <dgm:cxn modelId="{FF1AA73B-E616-43D5-AEC0-2F5AFB6CE656}" srcId="{8F16874A-0AEA-4471-B819-7C68150CB9B0}" destId="{7E1A4717-FD0C-4C1C-9E52-F9DA9C8D6CF7}" srcOrd="0" destOrd="0" parTransId="{F40C13C5-9CA3-4CB0-9223-9CE38FC50547}" sibTransId="{9FA265C8-F605-4B30-983D-5316B0D9F644}"/>
    <dgm:cxn modelId="{21F41F3E-DA87-46FE-B5C7-AD1C0A9A023A}" srcId="{8F16874A-0AEA-4471-B819-7C68150CB9B0}" destId="{285D77CE-A6CD-401D-9589-0274D97ED3F7}" srcOrd="2" destOrd="0" parTransId="{CA5C6AC5-D229-4606-ADE6-8D9306260A09}" sibTransId="{52128E5A-CB62-4532-87FC-E5EB8F67D0EC}"/>
    <dgm:cxn modelId="{7906EE64-3078-40AB-B8BC-488B9A29F705}" srcId="{8F16874A-0AEA-4471-B819-7C68150CB9B0}" destId="{B4597A06-7C13-4056-8FCB-3F8468C95E44}" srcOrd="6" destOrd="0" parTransId="{2EA29915-B603-4B04-8604-29D70889B388}" sibTransId="{B2558D24-90DB-4186-9E8F-6CC6D9EBF999}"/>
    <dgm:cxn modelId="{C2E42E70-D2E0-455C-8F58-087A923DBD3A}" type="presOf" srcId="{CCD1A5FD-E1CF-47CD-A29B-EB23AE722A2C}" destId="{69C05F2B-29B1-4225-B96E-ABEFC9A6EF16}" srcOrd="0" destOrd="0" presId="urn:microsoft.com/office/officeart/2005/8/layout/default"/>
    <dgm:cxn modelId="{2C2E8D71-F649-493A-AFAD-7D56B7C65EA1}" srcId="{8F16874A-0AEA-4471-B819-7C68150CB9B0}" destId="{CCD1A5FD-E1CF-47CD-A29B-EB23AE722A2C}" srcOrd="8" destOrd="0" parTransId="{1C5B501D-D0DA-441E-AB15-CDA1F3BC0EFC}" sibTransId="{A80B0BE9-7A27-4E25-A598-98C8E35351AD}"/>
    <dgm:cxn modelId="{0EA9BC52-7E63-416B-AE4C-E119746148A4}" type="presOf" srcId="{6DCFF0DB-3CCE-4EC0-9EE2-17B05670A07A}" destId="{D4D67CB0-E4B3-4DE9-AA1A-53EF28500FCE}" srcOrd="0" destOrd="0" presId="urn:microsoft.com/office/officeart/2005/8/layout/default"/>
    <dgm:cxn modelId="{0C0DD352-4414-4FCD-9F52-E7BA79E6DD37}" srcId="{8F16874A-0AEA-4471-B819-7C68150CB9B0}" destId="{30ACC534-2C44-4A38-8E27-49314B06F769}" srcOrd="5" destOrd="0" parTransId="{D5D8590C-FF85-4A6B-A7BB-45DB19342FBC}" sibTransId="{18F2C6AC-DC89-4A3B-A0B7-3DE300F4BB97}"/>
    <dgm:cxn modelId="{955A0157-7D63-4CE8-B020-610A02DF9229}" type="presOf" srcId="{285D77CE-A6CD-401D-9589-0274D97ED3F7}" destId="{E76370DE-EF87-48BD-B038-55C3CCEE0F15}" srcOrd="0" destOrd="0" presId="urn:microsoft.com/office/officeart/2005/8/layout/default"/>
    <dgm:cxn modelId="{06599A58-7A4F-482C-B35A-19E93E5A8B6D}" srcId="{8F16874A-0AEA-4471-B819-7C68150CB9B0}" destId="{31BE3C0B-C450-4A41-8CF1-DA5C9E88C9B3}" srcOrd="7" destOrd="0" parTransId="{C39DCACF-A0E9-4297-AB83-69ADC49FD6A2}" sibTransId="{0FECF7CD-973B-4912-A2DF-1F2907E43C06}"/>
    <dgm:cxn modelId="{67914B7F-6036-47AB-A210-D061011BCFC6}" type="presOf" srcId="{8F16874A-0AEA-4471-B819-7C68150CB9B0}" destId="{041C733D-51D2-42E1-AFAB-ECA8B2318C87}" srcOrd="0" destOrd="0" presId="urn:microsoft.com/office/officeart/2005/8/layout/default"/>
    <dgm:cxn modelId="{0F0A6F82-20DD-49AF-B04A-CB81E29BFBAB}" srcId="{8F16874A-0AEA-4471-B819-7C68150CB9B0}" destId="{6DCFF0DB-3CCE-4EC0-9EE2-17B05670A07A}" srcOrd="3" destOrd="0" parTransId="{CE3DB6EF-3008-4A75-A592-A17822BADEA8}" sibTransId="{8D07287F-A1FA-472D-B261-3D8F160E9BF4}"/>
    <dgm:cxn modelId="{1D2400AD-50AC-42E5-BC1F-918F63E73F85}" type="presOf" srcId="{31BE3C0B-C450-4A41-8CF1-DA5C9E88C9B3}" destId="{8B4868D8-3EAF-4C72-8328-F49151EE3DFC}" srcOrd="0" destOrd="0" presId="urn:microsoft.com/office/officeart/2005/8/layout/default"/>
    <dgm:cxn modelId="{DF73A8AE-2AD6-40DE-A0A4-4AA0B8D39DD1}" srcId="{8F16874A-0AEA-4471-B819-7C68150CB9B0}" destId="{E5774E3E-F070-4FBD-902B-316D01ED88BA}" srcOrd="1" destOrd="0" parTransId="{49D38104-A8B1-4BB3-B86C-4A850D1378D4}" sibTransId="{D9C0D053-AB53-4D2A-B077-932760CF18DE}"/>
    <dgm:cxn modelId="{383387BB-8A57-4F0B-8E4C-C3BC3CCC9C06}" srcId="{8F16874A-0AEA-4471-B819-7C68150CB9B0}" destId="{DCD7D8AD-ED4A-4C64-9751-06BFB12D0BCF}" srcOrd="4" destOrd="0" parTransId="{A1B432EC-892F-4BE8-9A88-9A324230D1DA}" sibTransId="{42A2E389-411C-43F9-BAB3-630A79A43D33}"/>
    <dgm:cxn modelId="{3F9A5FBE-DAFD-4287-BF04-BC799C9F2312}" type="presOf" srcId="{30ACC534-2C44-4A38-8E27-49314B06F769}" destId="{819A29E8-0F5C-49EB-896C-F95CA92CE7B3}" srcOrd="0" destOrd="0" presId="urn:microsoft.com/office/officeart/2005/8/layout/default"/>
    <dgm:cxn modelId="{DC2C5FD2-EE4A-4DA4-A784-4C38DA7D8B51}" type="presOf" srcId="{B4597A06-7C13-4056-8FCB-3F8468C95E44}" destId="{41BFECA1-2EB0-41A4-88D2-999FE2F19548}" srcOrd="0" destOrd="0" presId="urn:microsoft.com/office/officeart/2005/8/layout/default"/>
    <dgm:cxn modelId="{EA8891D9-0A15-4296-95E4-493F8D400AC6}" type="presOf" srcId="{7E1A4717-FD0C-4C1C-9E52-F9DA9C8D6CF7}" destId="{ACD0A86E-D7A2-4F7D-A933-250496AF2473}" srcOrd="0" destOrd="0" presId="urn:microsoft.com/office/officeart/2005/8/layout/default"/>
    <dgm:cxn modelId="{369FB0A9-841E-45A3-8CC7-A7AE76E3EE97}" type="presParOf" srcId="{041C733D-51D2-42E1-AFAB-ECA8B2318C87}" destId="{ACD0A86E-D7A2-4F7D-A933-250496AF2473}" srcOrd="0" destOrd="0" presId="urn:microsoft.com/office/officeart/2005/8/layout/default"/>
    <dgm:cxn modelId="{E2475D1F-B190-4A2A-A745-A49116E66203}" type="presParOf" srcId="{041C733D-51D2-42E1-AFAB-ECA8B2318C87}" destId="{8887993E-D87E-44A9-9EF2-792AB4CBE3F4}" srcOrd="1" destOrd="0" presId="urn:microsoft.com/office/officeart/2005/8/layout/default"/>
    <dgm:cxn modelId="{8969DD97-EB57-4058-87BB-166352130794}" type="presParOf" srcId="{041C733D-51D2-42E1-AFAB-ECA8B2318C87}" destId="{3D002CB6-0BA5-49E8-B117-A1DA34CAD683}" srcOrd="2" destOrd="0" presId="urn:microsoft.com/office/officeart/2005/8/layout/default"/>
    <dgm:cxn modelId="{4D29A1CF-9B87-4018-9466-747CFC82C42C}" type="presParOf" srcId="{041C733D-51D2-42E1-AFAB-ECA8B2318C87}" destId="{825D3F51-4B8E-46DF-B517-24A2E8AEFABF}" srcOrd="3" destOrd="0" presId="urn:microsoft.com/office/officeart/2005/8/layout/default"/>
    <dgm:cxn modelId="{00964D52-D24B-438F-A46C-2B7427B05955}" type="presParOf" srcId="{041C733D-51D2-42E1-AFAB-ECA8B2318C87}" destId="{E76370DE-EF87-48BD-B038-55C3CCEE0F15}" srcOrd="4" destOrd="0" presId="urn:microsoft.com/office/officeart/2005/8/layout/default"/>
    <dgm:cxn modelId="{1401BA3E-7917-425A-BEDE-69A2CAACCFB3}" type="presParOf" srcId="{041C733D-51D2-42E1-AFAB-ECA8B2318C87}" destId="{DE3EE46F-2B62-4797-B6E2-1ACA1F104807}" srcOrd="5" destOrd="0" presId="urn:microsoft.com/office/officeart/2005/8/layout/default"/>
    <dgm:cxn modelId="{1DFF3C5E-1A3A-4AEA-A1AB-65568B2B3A71}" type="presParOf" srcId="{041C733D-51D2-42E1-AFAB-ECA8B2318C87}" destId="{D4D67CB0-E4B3-4DE9-AA1A-53EF28500FCE}" srcOrd="6" destOrd="0" presId="urn:microsoft.com/office/officeart/2005/8/layout/default"/>
    <dgm:cxn modelId="{A6191C1B-0314-4E73-A42B-96859E869DD8}" type="presParOf" srcId="{041C733D-51D2-42E1-AFAB-ECA8B2318C87}" destId="{CDBFAAAD-8EB5-49C6-9819-5E938E931B2E}" srcOrd="7" destOrd="0" presId="urn:microsoft.com/office/officeart/2005/8/layout/default"/>
    <dgm:cxn modelId="{F0B1954D-4DD8-460C-8674-480F36D976CA}" type="presParOf" srcId="{041C733D-51D2-42E1-AFAB-ECA8B2318C87}" destId="{8E3364B7-C62A-4BC0-A9EB-C13DC7E9A5D9}" srcOrd="8" destOrd="0" presId="urn:microsoft.com/office/officeart/2005/8/layout/default"/>
    <dgm:cxn modelId="{9160E1E6-9378-431D-94DF-5DEC129579B2}" type="presParOf" srcId="{041C733D-51D2-42E1-AFAB-ECA8B2318C87}" destId="{895E3D6A-8C35-4D00-B44C-9D1D37B5FB11}" srcOrd="9" destOrd="0" presId="urn:microsoft.com/office/officeart/2005/8/layout/default"/>
    <dgm:cxn modelId="{60D66DA2-4695-449A-BEE5-6B592A4088E2}" type="presParOf" srcId="{041C733D-51D2-42E1-AFAB-ECA8B2318C87}" destId="{819A29E8-0F5C-49EB-896C-F95CA92CE7B3}" srcOrd="10" destOrd="0" presId="urn:microsoft.com/office/officeart/2005/8/layout/default"/>
    <dgm:cxn modelId="{D7544093-F040-4D1D-8AFD-A8468773DDD6}" type="presParOf" srcId="{041C733D-51D2-42E1-AFAB-ECA8B2318C87}" destId="{430F7793-1FCD-435F-B919-98F3288D3D8F}" srcOrd="11" destOrd="0" presId="urn:microsoft.com/office/officeart/2005/8/layout/default"/>
    <dgm:cxn modelId="{355946BF-E4A7-4307-BB94-4AD2735EE64E}" type="presParOf" srcId="{041C733D-51D2-42E1-AFAB-ECA8B2318C87}" destId="{41BFECA1-2EB0-41A4-88D2-999FE2F19548}" srcOrd="12" destOrd="0" presId="urn:microsoft.com/office/officeart/2005/8/layout/default"/>
    <dgm:cxn modelId="{18A3A8B3-D26F-4955-BDDA-4651DFFF997B}" type="presParOf" srcId="{041C733D-51D2-42E1-AFAB-ECA8B2318C87}" destId="{0C199E8E-0B41-4E09-9BF1-2B686CA3514A}" srcOrd="13" destOrd="0" presId="urn:microsoft.com/office/officeart/2005/8/layout/default"/>
    <dgm:cxn modelId="{0122AE6C-21D4-451F-94F1-5466896E8649}" type="presParOf" srcId="{041C733D-51D2-42E1-AFAB-ECA8B2318C87}" destId="{8B4868D8-3EAF-4C72-8328-F49151EE3DFC}" srcOrd="14" destOrd="0" presId="urn:microsoft.com/office/officeart/2005/8/layout/default"/>
    <dgm:cxn modelId="{6A4D1AED-6C1B-494A-90EB-5E29FD8B96A8}" type="presParOf" srcId="{041C733D-51D2-42E1-AFAB-ECA8B2318C87}" destId="{817720AF-A136-4D8D-8263-7C521F8C6166}" srcOrd="15" destOrd="0" presId="urn:microsoft.com/office/officeart/2005/8/layout/default"/>
    <dgm:cxn modelId="{A581929F-4EB2-445A-A887-4BEFA6B4683D}" type="presParOf" srcId="{041C733D-51D2-42E1-AFAB-ECA8B2318C87}" destId="{69C05F2B-29B1-4225-B96E-ABEFC9A6EF16}"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D0A86E-D7A2-4F7D-A933-250496AF2473}">
      <dsp:nvSpPr>
        <dsp:cNvPr id="0" name=""/>
        <dsp:cNvSpPr/>
      </dsp:nvSpPr>
      <dsp:spPr>
        <a:xfrm>
          <a:off x="493013" y="140"/>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Planungssicherheit für Unternehmen und Eigentümer</a:t>
          </a:r>
          <a:endParaRPr lang="en-US" sz="2000" kern="1200" dirty="0">
            <a:solidFill>
              <a:schemeClr val="bg1"/>
            </a:solidFill>
          </a:endParaRPr>
        </a:p>
      </dsp:txBody>
      <dsp:txXfrm>
        <a:off x="565377" y="72504"/>
        <a:ext cx="2176436" cy="1337651"/>
      </dsp:txXfrm>
    </dsp:sp>
    <dsp:sp modelId="{3D002CB6-0BA5-49E8-B117-A1DA34CAD683}">
      <dsp:nvSpPr>
        <dsp:cNvPr id="0" name=""/>
        <dsp:cNvSpPr/>
      </dsp:nvSpPr>
      <dsp:spPr>
        <a:xfrm>
          <a:off x="2924072" y="140"/>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Reduzierung der Komplexität der Wärmewende, Transparenz</a:t>
          </a:r>
          <a:endParaRPr lang="en-US" sz="2000" kern="1200" dirty="0">
            <a:solidFill>
              <a:schemeClr val="bg1"/>
            </a:solidFill>
          </a:endParaRPr>
        </a:p>
      </dsp:txBody>
      <dsp:txXfrm>
        <a:off x="2996436" y="72504"/>
        <a:ext cx="2176436" cy="1337651"/>
      </dsp:txXfrm>
    </dsp:sp>
    <dsp:sp modelId="{E76370DE-EF87-48BD-B038-55C3CCEE0F15}">
      <dsp:nvSpPr>
        <dsp:cNvPr id="0" name=""/>
        <dsp:cNvSpPr/>
      </dsp:nvSpPr>
      <dsp:spPr>
        <a:xfrm>
          <a:off x="5355131" y="140"/>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Zukunftssichere Wärmeversorgung</a:t>
          </a:r>
          <a:endParaRPr lang="en-US" sz="2000" kern="1200" dirty="0">
            <a:solidFill>
              <a:schemeClr val="bg1"/>
            </a:solidFill>
          </a:endParaRPr>
        </a:p>
      </dsp:txBody>
      <dsp:txXfrm>
        <a:off x="5427495" y="72504"/>
        <a:ext cx="2176436" cy="1337651"/>
      </dsp:txXfrm>
    </dsp:sp>
    <dsp:sp modelId="{D4D67CB0-E4B3-4DE9-AA1A-53EF28500FCE}">
      <dsp:nvSpPr>
        <dsp:cNvPr id="0" name=""/>
        <dsp:cNvSpPr/>
      </dsp:nvSpPr>
      <dsp:spPr>
        <a:xfrm>
          <a:off x="493013" y="1592414"/>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Chance zur regionalen Wertschöpfung</a:t>
          </a:r>
          <a:endParaRPr lang="en-US" sz="2000" kern="1200" dirty="0">
            <a:solidFill>
              <a:schemeClr val="bg1"/>
            </a:solidFill>
          </a:endParaRPr>
        </a:p>
      </dsp:txBody>
      <dsp:txXfrm>
        <a:off x="565377" y="1664778"/>
        <a:ext cx="2176436" cy="1337651"/>
      </dsp:txXfrm>
    </dsp:sp>
    <dsp:sp modelId="{8E3364B7-C62A-4BC0-A9EB-C13DC7E9A5D9}">
      <dsp:nvSpPr>
        <dsp:cNvPr id="0" name=""/>
        <dsp:cNvSpPr/>
      </dsp:nvSpPr>
      <dsp:spPr>
        <a:xfrm>
          <a:off x="2924072" y="1592414"/>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Chance auf stabile Wärmepreise</a:t>
          </a:r>
          <a:endParaRPr lang="en-US" sz="2000" kern="1200" dirty="0">
            <a:solidFill>
              <a:schemeClr val="bg1"/>
            </a:solidFill>
          </a:endParaRPr>
        </a:p>
      </dsp:txBody>
      <dsp:txXfrm>
        <a:off x="2996436" y="1664778"/>
        <a:ext cx="2176436" cy="1337651"/>
      </dsp:txXfrm>
    </dsp:sp>
    <dsp:sp modelId="{819A29E8-0F5C-49EB-896C-F95CA92CE7B3}">
      <dsp:nvSpPr>
        <dsp:cNvPr id="0" name=""/>
        <dsp:cNvSpPr/>
      </dsp:nvSpPr>
      <dsp:spPr>
        <a:xfrm>
          <a:off x="5378791" y="1611042"/>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Erhöhung der Versorgungs-sicherheit, </a:t>
          </a:r>
          <a:r>
            <a:rPr lang="de-DE" sz="2000" kern="1200">
              <a:solidFill>
                <a:schemeClr val="bg1"/>
              </a:solidFill>
            </a:rPr>
            <a:t>Rahmendaten Ausbauplanung</a:t>
          </a:r>
          <a:endParaRPr lang="en-US" sz="2000" kern="1200" dirty="0">
            <a:solidFill>
              <a:schemeClr val="bg1"/>
            </a:solidFill>
          </a:endParaRPr>
        </a:p>
      </dsp:txBody>
      <dsp:txXfrm>
        <a:off x="5451155" y="1683406"/>
        <a:ext cx="2176436" cy="1337651"/>
      </dsp:txXfrm>
    </dsp:sp>
    <dsp:sp modelId="{41BFECA1-2EB0-41A4-88D2-999FE2F19548}">
      <dsp:nvSpPr>
        <dsp:cNvPr id="0" name=""/>
        <dsp:cNvSpPr/>
      </dsp:nvSpPr>
      <dsp:spPr>
        <a:xfrm>
          <a:off x="516673" y="3184829"/>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Erhöhung der Import-unabhängigkeit</a:t>
          </a:r>
          <a:endParaRPr lang="en-US" sz="2000" kern="1200" dirty="0">
            <a:solidFill>
              <a:schemeClr val="bg1"/>
            </a:solidFill>
          </a:endParaRPr>
        </a:p>
      </dsp:txBody>
      <dsp:txXfrm>
        <a:off x="589037" y="3257193"/>
        <a:ext cx="2176436" cy="1337651"/>
      </dsp:txXfrm>
    </dsp:sp>
    <dsp:sp modelId="{8B4868D8-3EAF-4C72-8328-F49151EE3DFC}">
      <dsp:nvSpPr>
        <dsp:cNvPr id="0" name=""/>
        <dsp:cNvSpPr/>
      </dsp:nvSpPr>
      <dsp:spPr>
        <a:xfrm>
          <a:off x="2947732" y="3184829"/>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Synergien bei Infrastruktur-projekten werden ausgenutzt</a:t>
          </a:r>
          <a:endParaRPr lang="en-US" sz="2000" kern="1200" dirty="0">
            <a:solidFill>
              <a:schemeClr val="bg1"/>
            </a:solidFill>
          </a:endParaRPr>
        </a:p>
      </dsp:txBody>
      <dsp:txXfrm>
        <a:off x="3020096" y="3257193"/>
        <a:ext cx="2176436" cy="1337651"/>
      </dsp:txXfrm>
    </dsp:sp>
    <dsp:sp modelId="{69C05F2B-29B1-4225-B96E-ABEFC9A6EF16}">
      <dsp:nvSpPr>
        <dsp:cNvPr id="0" name=""/>
        <dsp:cNvSpPr/>
      </dsp:nvSpPr>
      <dsp:spPr>
        <a:xfrm>
          <a:off x="5355131" y="3184688"/>
          <a:ext cx="2321164" cy="1482379"/>
        </a:xfrm>
        <a:prstGeom prst="roundRect">
          <a:avLst/>
        </a:prstGeom>
        <a:solidFill>
          <a:schemeClr val="accent1">
            <a:hueOff val="0"/>
            <a:satOff val="0"/>
            <a:lumOff val="0"/>
            <a:alphaOff val="0"/>
          </a:schemeClr>
        </a:solidFill>
        <a:ln w="12700" cap="flat" cmpd="sng" algn="ctr">
          <a:no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Beteiligung aller Akteure: Energiewende gemeinsam gestalten</a:t>
          </a:r>
          <a:endParaRPr lang="en-US" sz="2000" kern="1200" dirty="0">
            <a:solidFill>
              <a:schemeClr val="bg1"/>
            </a:solidFill>
          </a:endParaRPr>
        </a:p>
      </dsp:txBody>
      <dsp:txXfrm>
        <a:off x="5427495" y="3257052"/>
        <a:ext cx="2176436" cy="133765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A67E6D-2E25-4EEE-83E4-6742A23CB0DA}" type="datetimeFigureOut">
              <a:rPr lang="de-DE" smtClean="0"/>
              <a:t>22.07.2025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E70CDE-1365-458F-9014-3D190588DF6C}" type="slidenum">
              <a:rPr lang="de-DE" smtClean="0"/>
              <a:t>‹Nr.›</a:t>
            </a:fld>
            <a:endParaRPr lang="de-DE"/>
          </a:p>
        </p:txBody>
      </p:sp>
    </p:spTree>
    <p:extLst>
      <p:ext uri="{BB962C8B-B14F-4D97-AF65-F5344CB8AC3E}">
        <p14:creationId xmlns:p14="http://schemas.microsoft.com/office/powerpoint/2010/main" val="309822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umweltbundesamt.de/bild/das-gebaeudeenergiegesetz-ihr-weg-zu-einer-heizun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800" i="1" dirty="0">
                <a:effectLst/>
                <a:highlight>
                  <a:srgbClr val="FFFF00"/>
                </a:highlight>
                <a:latin typeface="Aptos" panose="020F0502020204030204" pitchFamily="34" charset="0"/>
              </a:rPr>
              <a:t>Bitte beachten Sie, dass die in dem Foliensatz </a:t>
            </a:r>
            <a:r>
              <a:rPr lang="de-DE" sz="1800" i="1" dirty="0" err="1">
                <a:effectLst/>
                <a:highlight>
                  <a:srgbClr val="FFFF00"/>
                </a:highlight>
                <a:latin typeface="Aptos" panose="020F0502020204030204" pitchFamily="34" charset="0"/>
              </a:rPr>
              <a:t>Mustervortrag_KWP_Stadtrat</a:t>
            </a:r>
            <a:r>
              <a:rPr lang="de-DE" sz="1800" i="1" dirty="0">
                <a:effectLst/>
                <a:highlight>
                  <a:srgbClr val="FFFF00"/>
                </a:highlight>
                <a:latin typeface="Aptos" panose="020F0502020204030204" pitchFamily="34" charset="0"/>
              </a:rPr>
              <a:t> verwendeten Grafiken/Bilder mit Copyright BQ Gestaltung ausschließlich im Kontext der Vorstellung der kommunalen Wärmeplanung i</a:t>
            </a:r>
            <a:r>
              <a:rPr lang="de-DE" sz="1800" b="1" i="1" dirty="0">
                <a:effectLst/>
                <a:highlight>
                  <a:srgbClr val="FFFF00"/>
                </a:highlight>
                <a:latin typeface="Aptos" panose="020F0502020204030204" pitchFamily="34" charset="0"/>
              </a:rPr>
              <a:t>n diesem Foliensatz</a:t>
            </a:r>
            <a:r>
              <a:rPr lang="de-DE" sz="1800" i="1" dirty="0">
                <a:effectLst/>
                <a:highlight>
                  <a:srgbClr val="FFFF00"/>
                </a:highlight>
                <a:latin typeface="Aptos" panose="020F0502020204030204" pitchFamily="34" charset="0"/>
              </a:rPr>
              <a:t> verwendet werden dürfen. </a:t>
            </a:r>
            <a:r>
              <a:rPr lang="de-DE" sz="1800" i="1">
                <a:effectLst/>
                <a:highlight>
                  <a:srgbClr val="FFFF00"/>
                </a:highlight>
                <a:latin typeface="Aptos" panose="020F0502020204030204" pitchFamily="34" charset="0"/>
              </a:rPr>
              <a:t>Eine darüber hinaus gehende, </a:t>
            </a:r>
            <a:r>
              <a:rPr lang="de-DE" sz="1800" b="1" i="1">
                <a:effectLst/>
                <a:highlight>
                  <a:srgbClr val="FFFF00"/>
                </a:highlight>
                <a:latin typeface="Aptos" panose="020F0502020204030204" pitchFamily="34" charset="0"/>
              </a:rPr>
              <a:t>hiervon getrennte</a:t>
            </a:r>
            <a:r>
              <a:rPr lang="de-DE" sz="1800" i="1">
                <a:effectLst/>
                <a:highlight>
                  <a:srgbClr val="FFFF00"/>
                </a:highlight>
                <a:latin typeface="Aptos" panose="020F0502020204030204" pitchFamily="34" charset="0"/>
              </a:rPr>
              <a:t> Nutzung ist untersagt. </a:t>
            </a:r>
            <a:endParaRPr lang="de-DE"/>
          </a:p>
        </p:txBody>
      </p:sp>
      <p:sp>
        <p:nvSpPr>
          <p:cNvPr id="4" name="Foliennummernplatzhalter 3"/>
          <p:cNvSpPr>
            <a:spLocks noGrp="1"/>
          </p:cNvSpPr>
          <p:nvPr>
            <p:ph type="sldNum" sz="quarter" idx="5"/>
          </p:nvPr>
        </p:nvSpPr>
        <p:spPr/>
        <p:txBody>
          <a:bodyPr/>
          <a:lstStyle/>
          <a:p>
            <a:fld id="{DDE70CDE-1365-458F-9014-3D190588DF6C}" type="slidenum">
              <a:rPr lang="de-DE" smtClean="0"/>
              <a:t>1</a:t>
            </a:fld>
            <a:endParaRPr lang="de-DE"/>
          </a:p>
        </p:txBody>
      </p:sp>
    </p:spTree>
    <p:extLst>
      <p:ext uri="{BB962C8B-B14F-4D97-AF65-F5344CB8AC3E}">
        <p14:creationId xmlns:p14="http://schemas.microsoft.com/office/powerpoint/2010/main" val="152549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b="1" dirty="0">
              <a:solidFill>
                <a:srgbClr val="FF0000"/>
              </a:solidFill>
            </a:endParaRPr>
          </a:p>
        </p:txBody>
      </p:sp>
      <p:sp>
        <p:nvSpPr>
          <p:cNvPr id="4" name="Foliennummernplatzhalter 3"/>
          <p:cNvSpPr>
            <a:spLocks noGrp="1"/>
          </p:cNvSpPr>
          <p:nvPr>
            <p:ph type="sldNum" sz="quarter" idx="5"/>
          </p:nvPr>
        </p:nvSpPr>
        <p:spPr/>
        <p:txBody>
          <a:bodyPr/>
          <a:lstStyle/>
          <a:p>
            <a:fld id="{DDE70CDE-1365-458F-9014-3D190588DF6C}" type="slidenum">
              <a:rPr lang="de-DE" smtClean="0"/>
              <a:t>10</a:t>
            </a:fld>
            <a:endParaRPr lang="de-DE"/>
          </a:p>
        </p:txBody>
      </p:sp>
    </p:spTree>
    <p:extLst>
      <p:ext uri="{BB962C8B-B14F-4D97-AF65-F5344CB8AC3E}">
        <p14:creationId xmlns:p14="http://schemas.microsoft.com/office/powerpoint/2010/main" val="9496972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§3 WPG </a:t>
            </a:r>
            <a:endParaRPr lang="de-DE" sz="1800" b="0" i="0" u="none" strike="noStrike" baseline="0" dirty="0">
              <a:solidFill>
                <a:srgbClr val="000000"/>
              </a:solidFill>
              <a:latin typeface="Arial" panose="020B0604020202020204" pitchFamily="34" charset="0"/>
            </a:endParaRPr>
          </a:p>
          <a:p>
            <a:r>
              <a:rPr lang="de-DE" sz="1800" b="0" i="0" u="none" strike="noStrike" baseline="0" dirty="0">
                <a:solidFill>
                  <a:srgbClr val="000000"/>
                </a:solidFill>
                <a:latin typeface="Arial" panose="020B0604020202020204" pitchFamily="34" charset="0"/>
              </a:rPr>
              <a:t>voraussichtliches Wärmeversorgungsgebiet“ ein Wärmenetzgebiet, ein Wasserstoffnetzgebiet, ein Gebiet für die dezentrale Wärmeversorgung oder ein Prüfgebiet,</a:t>
            </a:r>
          </a:p>
          <a:p>
            <a:endParaRPr lang="de-DE" dirty="0"/>
          </a:p>
        </p:txBody>
      </p:sp>
      <p:sp>
        <p:nvSpPr>
          <p:cNvPr id="4" name="Foliennummernplatzhalter 3"/>
          <p:cNvSpPr>
            <a:spLocks noGrp="1"/>
          </p:cNvSpPr>
          <p:nvPr>
            <p:ph type="sldNum" sz="quarter" idx="5"/>
          </p:nvPr>
        </p:nvSpPr>
        <p:spPr/>
        <p:txBody>
          <a:bodyPr/>
          <a:lstStyle/>
          <a:p>
            <a:fld id="{DDE70CDE-1365-458F-9014-3D190588DF6C}" type="slidenum">
              <a:rPr lang="de-DE" smtClean="0"/>
              <a:t>11</a:t>
            </a:fld>
            <a:endParaRPr lang="de-DE"/>
          </a:p>
        </p:txBody>
      </p:sp>
    </p:spTree>
    <p:extLst>
      <p:ext uri="{BB962C8B-B14F-4D97-AF65-F5344CB8AC3E}">
        <p14:creationId xmlns:p14="http://schemas.microsoft.com/office/powerpoint/2010/main" val="2803860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Außer Neubau in Baulücken</a:t>
            </a:r>
          </a:p>
        </p:txBody>
      </p:sp>
      <p:sp>
        <p:nvSpPr>
          <p:cNvPr id="4" name="Foliennummernplatzhalter 3"/>
          <p:cNvSpPr>
            <a:spLocks noGrp="1"/>
          </p:cNvSpPr>
          <p:nvPr>
            <p:ph type="sldNum" sz="quarter" idx="5"/>
          </p:nvPr>
        </p:nvSpPr>
        <p:spPr/>
        <p:txBody>
          <a:bodyPr/>
          <a:lstStyle/>
          <a:p>
            <a:fld id="{DDE70CDE-1365-458F-9014-3D190588DF6C}" type="slidenum">
              <a:rPr lang="de-DE" smtClean="0"/>
              <a:t>12</a:t>
            </a:fld>
            <a:endParaRPr lang="de-DE"/>
          </a:p>
        </p:txBody>
      </p:sp>
    </p:spTree>
    <p:extLst>
      <p:ext uri="{BB962C8B-B14F-4D97-AF65-F5344CB8AC3E}">
        <p14:creationId xmlns:p14="http://schemas.microsoft.com/office/powerpoint/2010/main" val="20948719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 27 Rechtswirkung der Entscheidung</a:t>
            </a:r>
          </a:p>
          <a:p>
            <a:r>
              <a:rPr lang="de-DE" dirty="0"/>
              <a:t>(1) Bei der Entscheidung über die Ausweisung als Gebiet zum Neu- oder Ausbau von Wärmenetzen oder als</a:t>
            </a:r>
          </a:p>
          <a:p>
            <a:r>
              <a:rPr lang="de-DE" dirty="0"/>
              <a:t>Wasserstoffnetzausbaugebiet nach § 26 handelt es sich um eine Entscheidung nach § 71 Absatz 8 Satz 3 und §</a:t>
            </a:r>
          </a:p>
          <a:p>
            <a:r>
              <a:rPr lang="de-DE" dirty="0"/>
              <a:t>71k Absatz 1 Nummer 1 des Gebäudeenergiegesetzes.</a:t>
            </a:r>
          </a:p>
          <a:p>
            <a:r>
              <a:rPr lang="de-DE" dirty="0"/>
              <a:t>(2) </a:t>
            </a:r>
            <a:r>
              <a:rPr lang="de-DE" b="1" dirty="0"/>
              <a:t>Die Entscheidung über die Ausweisung eines Gebiets als Gebiet zum Neu- oder Ausbau von Wärmenetzen</a:t>
            </a:r>
          </a:p>
          <a:p>
            <a:r>
              <a:rPr lang="de-DE" b="1" dirty="0"/>
              <a:t>oder als Wasserstoffnetzausbaugebiet bewirkt keine Pflicht, eine bestimmte Wärmeversorgungsart tatsächlich zu</a:t>
            </a:r>
          </a:p>
          <a:p>
            <a:r>
              <a:rPr lang="de-DE" b="1" dirty="0"/>
              <a:t>nutzen oder eine bestimmte Wärmeversorgungsinfrastruktur zu errichten, auszubauen oder zu betreiben</a:t>
            </a:r>
            <a:r>
              <a:rPr lang="de-DE" dirty="0"/>
              <a:t>.</a:t>
            </a:r>
          </a:p>
        </p:txBody>
      </p:sp>
      <p:sp>
        <p:nvSpPr>
          <p:cNvPr id="4" name="Foliennummernplatzhalter 3"/>
          <p:cNvSpPr>
            <a:spLocks noGrp="1"/>
          </p:cNvSpPr>
          <p:nvPr>
            <p:ph type="sldNum" sz="quarter" idx="5"/>
          </p:nvPr>
        </p:nvSpPr>
        <p:spPr/>
        <p:txBody>
          <a:bodyPr/>
          <a:lstStyle/>
          <a:p>
            <a:fld id="{DDE70CDE-1365-458F-9014-3D190588DF6C}" type="slidenum">
              <a:rPr lang="de-DE" smtClean="0"/>
              <a:t>13</a:t>
            </a:fld>
            <a:endParaRPr lang="de-DE"/>
          </a:p>
        </p:txBody>
      </p:sp>
    </p:spTree>
    <p:extLst>
      <p:ext uri="{BB962C8B-B14F-4D97-AF65-F5344CB8AC3E}">
        <p14:creationId xmlns:p14="http://schemas.microsoft.com/office/powerpoint/2010/main" val="1749903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hlinkClick r:id="rId3"/>
              </a:rPr>
              <a:t>Das Gebäudeenergiegesetz – Ihr Weg zu einer Heizung mit 65 Prozent erneuerbaren Energien | Umweltbundesamt</a:t>
            </a:r>
            <a:endParaRPr lang="de-DE" dirty="0"/>
          </a:p>
        </p:txBody>
      </p:sp>
      <p:sp>
        <p:nvSpPr>
          <p:cNvPr id="4" name="Foliennummernplatzhalter 3"/>
          <p:cNvSpPr>
            <a:spLocks noGrp="1"/>
          </p:cNvSpPr>
          <p:nvPr>
            <p:ph type="sldNum" sz="quarter" idx="5"/>
          </p:nvPr>
        </p:nvSpPr>
        <p:spPr/>
        <p:txBody>
          <a:bodyPr/>
          <a:lstStyle/>
          <a:p>
            <a:fld id="{DDE70CDE-1365-458F-9014-3D190588DF6C}" type="slidenum">
              <a:rPr lang="de-DE" smtClean="0"/>
              <a:t>14</a:t>
            </a:fld>
            <a:endParaRPr lang="de-DE"/>
          </a:p>
        </p:txBody>
      </p:sp>
    </p:spTree>
    <p:extLst>
      <p:ext uri="{BB962C8B-B14F-4D97-AF65-F5344CB8AC3E}">
        <p14:creationId xmlns:p14="http://schemas.microsoft.com/office/powerpoint/2010/main" val="1811252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DE70CDE-1365-458F-9014-3D190588DF6C}" type="slidenum">
              <a:rPr lang="de-DE" smtClean="0"/>
              <a:t>15</a:t>
            </a:fld>
            <a:endParaRPr lang="de-DE"/>
          </a:p>
        </p:txBody>
      </p:sp>
    </p:spTree>
    <p:extLst>
      <p:ext uri="{BB962C8B-B14F-4D97-AF65-F5344CB8AC3E}">
        <p14:creationId xmlns:p14="http://schemas.microsoft.com/office/powerpoint/2010/main" val="30962816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Im Rahmen der KWP werden aktuelle und perspektivische Wärmebedarfe samt Einsparpotenzialen ermittelt und Potenziale für erneuerbare Wärmeerzeugung erhoben. Darauf aufbauend werden verschiedene Zielszenarien erstellt. Die verschiedenen Lösungsansätze werden abgewogen und schließlich konkrete Umsetzungsmaßnahmen geplant.</a:t>
            </a:r>
          </a:p>
          <a:p>
            <a:endParaRPr lang="de-DE" dirty="0"/>
          </a:p>
        </p:txBody>
      </p:sp>
      <p:sp>
        <p:nvSpPr>
          <p:cNvPr id="4" name="Foliennummernplatzhalter 3"/>
          <p:cNvSpPr>
            <a:spLocks noGrp="1"/>
          </p:cNvSpPr>
          <p:nvPr>
            <p:ph type="sldNum" sz="quarter" idx="10"/>
          </p:nvPr>
        </p:nvSpPr>
        <p:spPr/>
        <p:txBody>
          <a:bodyPr/>
          <a:lstStyle/>
          <a:p>
            <a:fld id="{D1E8B765-B975-4E98-92CF-4AAAD2E709DF}" type="slidenum">
              <a:rPr lang="de-DE" smtClean="0"/>
              <a:t>16</a:t>
            </a:fld>
            <a:endParaRPr lang="de-DE"/>
          </a:p>
        </p:txBody>
      </p:sp>
    </p:spTree>
    <p:extLst>
      <p:ext uri="{BB962C8B-B14F-4D97-AF65-F5344CB8AC3E}">
        <p14:creationId xmlns:p14="http://schemas.microsoft.com/office/powerpoint/2010/main" val="703679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17</a:t>
            </a:fld>
            <a:endParaRPr lang="de-DE"/>
          </a:p>
        </p:txBody>
      </p:sp>
    </p:spTree>
    <p:extLst>
      <p:ext uri="{BB962C8B-B14F-4D97-AF65-F5344CB8AC3E}">
        <p14:creationId xmlns:p14="http://schemas.microsoft.com/office/powerpoint/2010/main" val="1599903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sz="1200" dirty="0">
              <a:solidFill>
                <a:srgbClr val="306465"/>
              </a:solidFill>
              <a:latin typeface="Verdana" panose="020B0604030504040204" pitchFamily="34" charset="0"/>
              <a:ea typeface="Verdana" panose="020B0604030504040204" pitchFamily="34" charset="0"/>
            </a:endParaRPr>
          </a:p>
        </p:txBody>
      </p:sp>
      <p:sp>
        <p:nvSpPr>
          <p:cNvPr id="4" name="Foliennummernplatzhalter 3"/>
          <p:cNvSpPr>
            <a:spLocks noGrp="1"/>
          </p:cNvSpPr>
          <p:nvPr>
            <p:ph type="sldNum" sz="quarter" idx="5"/>
          </p:nvPr>
        </p:nvSpPr>
        <p:spPr/>
        <p:txBody>
          <a:bodyPr/>
          <a:lstStyle/>
          <a:p>
            <a:fld id="{D1E8B765-B975-4E98-92CF-4AAAD2E709DF}" type="slidenum">
              <a:rPr lang="de-DE" smtClean="0"/>
              <a:pPr/>
              <a:t>19</a:t>
            </a:fld>
            <a:endParaRPr lang="de-DE"/>
          </a:p>
        </p:txBody>
      </p:sp>
    </p:spTree>
    <p:extLst>
      <p:ext uri="{BB962C8B-B14F-4D97-AF65-F5344CB8AC3E}">
        <p14:creationId xmlns:p14="http://schemas.microsoft.com/office/powerpoint/2010/main" val="22917795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endParaRPr lang="de-DE" sz="1800" b="0" i="0" u="none" strike="noStrike" baseline="0" dirty="0">
              <a:solidFill>
                <a:srgbClr val="000000"/>
              </a:solidFill>
              <a:latin typeface="Source Sans Pro" panose="020F0502020204030204" pitchFamily="34" charset="0"/>
            </a:endParaRPr>
          </a:p>
          <a:p>
            <a:pPr algn="l"/>
            <a:r>
              <a:rPr lang="de-DE" sz="1800" b="0" i="0" u="none" strike="noStrike" baseline="0" dirty="0">
                <a:solidFill>
                  <a:srgbClr val="000000"/>
                </a:solidFill>
                <a:latin typeface="Source Sans Pro" panose="020F0502020204030204" pitchFamily="34" charset="0"/>
              </a:rPr>
              <a:t>Eine gemeinsame Wärmeplanung bündelt sowohl finanzielle als auch personelle Kapazitäten der Kommunen, was aufgrund knapper Personal- und finanzieller Ressourcen von Vorteil ist. Es ist nicht zwangsläufig mit einer Kosteneinsparung verbunden.</a:t>
            </a:r>
          </a:p>
          <a:p>
            <a:pPr algn="l"/>
            <a:r>
              <a:rPr lang="de-DE" sz="1800" b="0" i="0" u="none" strike="noStrike" baseline="0" dirty="0">
                <a:solidFill>
                  <a:srgbClr val="000000"/>
                </a:solidFill>
                <a:latin typeface="Source Sans Pro" panose="020F0502020204030204" pitchFamily="34" charset="0"/>
              </a:rPr>
              <a:t>Gemeinsame Datenbeschaffung</a:t>
            </a:r>
          </a:p>
          <a:p>
            <a:pPr algn="l"/>
            <a:endParaRPr lang="de-DE" sz="1800" b="0" i="0" u="none" strike="noStrike" baseline="0" dirty="0">
              <a:solidFill>
                <a:srgbClr val="000000"/>
              </a:solidFill>
              <a:latin typeface="Source Sans Pro" panose="020F0502020204030204" pitchFamily="34" charset="0"/>
              <a:ea typeface="Verdana" panose="020B0604030504040204" pitchFamily="34" charset="0"/>
            </a:endParaRPr>
          </a:p>
          <a:p>
            <a:pPr algn="l"/>
            <a:r>
              <a:rPr lang="de-DE" sz="1800" b="0" i="0" u="none" strike="noStrike" baseline="0" dirty="0">
                <a:solidFill>
                  <a:srgbClr val="000000"/>
                </a:solidFill>
                <a:latin typeface="Source Sans Pro"/>
              </a:rPr>
              <a:t>Die größeren Kommunen eines Konvois nehmen häufig im Prozess eine besondere Rolle ein, da sie hinsichtlich ihrer personellen Kapazitäten, Datenverfügbarkeiten und Kenntnisse zu Energieverbräuchen, Potenzialen und möglichen Maßnahmen meist mehr Möglichkeiten haben. </a:t>
            </a:r>
          </a:p>
          <a:p>
            <a:pPr algn="l"/>
            <a:endParaRPr lang="de-DE" sz="1800" b="0" i="0" u="none" strike="noStrike" baseline="0" dirty="0">
              <a:solidFill>
                <a:srgbClr val="000000"/>
              </a:solidFill>
              <a:latin typeface="Source Sans Pro"/>
            </a:endParaRPr>
          </a:p>
        </p:txBody>
      </p:sp>
      <p:sp>
        <p:nvSpPr>
          <p:cNvPr id="4" name="Foliennummernplatzhalter 3"/>
          <p:cNvSpPr>
            <a:spLocks noGrp="1"/>
          </p:cNvSpPr>
          <p:nvPr>
            <p:ph type="sldNum" sz="quarter" idx="5"/>
          </p:nvPr>
        </p:nvSpPr>
        <p:spPr/>
        <p:txBody>
          <a:bodyPr/>
          <a:lstStyle/>
          <a:p>
            <a:fld id="{D1E8B765-B975-4E98-92CF-4AAAD2E709DF}" type="slidenum">
              <a:rPr lang="de-DE" smtClean="0"/>
              <a:pPr/>
              <a:t>20</a:t>
            </a:fld>
            <a:endParaRPr lang="de-DE"/>
          </a:p>
        </p:txBody>
      </p:sp>
    </p:spTree>
    <p:extLst>
      <p:ext uri="{BB962C8B-B14F-4D97-AF65-F5344CB8AC3E}">
        <p14:creationId xmlns:p14="http://schemas.microsoft.com/office/powerpoint/2010/main" val="3996699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2</a:t>
            </a:fld>
            <a:endParaRPr lang="de-DE"/>
          </a:p>
        </p:txBody>
      </p:sp>
    </p:spTree>
    <p:extLst>
      <p:ext uri="{BB962C8B-B14F-4D97-AF65-F5344CB8AC3E}">
        <p14:creationId xmlns:p14="http://schemas.microsoft.com/office/powerpoint/2010/main" val="164527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DE70CDE-1365-458F-9014-3D190588DF6C}" type="slidenum">
              <a:rPr lang="de-DE" smtClean="0"/>
              <a:t>21</a:t>
            </a:fld>
            <a:endParaRPr lang="de-DE"/>
          </a:p>
        </p:txBody>
      </p:sp>
    </p:spTree>
    <p:extLst>
      <p:ext uri="{BB962C8B-B14F-4D97-AF65-F5344CB8AC3E}">
        <p14:creationId xmlns:p14="http://schemas.microsoft.com/office/powerpoint/2010/main" val="39153993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DE70CDE-1365-458F-9014-3D190588DF6C}" type="slidenum">
              <a:rPr lang="de-DE" smtClean="0"/>
              <a:t>22</a:t>
            </a:fld>
            <a:endParaRPr lang="de-DE"/>
          </a:p>
        </p:txBody>
      </p:sp>
    </p:spTree>
    <p:extLst>
      <p:ext uri="{BB962C8B-B14F-4D97-AF65-F5344CB8AC3E}">
        <p14:creationId xmlns:p14="http://schemas.microsoft.com/office/powerpoint/2010/main" val="26493283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Link zum jeweiligen Merkblatt auf der Grafik</a:t>
            </a:r>
          </a:p>
        </p:txBody>
      </p:sp>
      <p:sp>
        <p:nvSpPr>
          <p:cNvPr id="4" name="Foliennummernplatzhalter 3"/>
          <p:cNvSpPr>
            <a:spLocks noGrp="1"/>
          </p:cNvSpPr>
          <p:nvPr>
            <p:ph type="sldNum" sz="quarter" idx="5"/>
          </p:nvPr>
        </p:nvSpPr>
        <p:spPr/>
        <p:txBody>
          <a:bodyPr/>
          <a:lstStyle/>
          <a:p>
            <a:fld id="{DDE70CDE-1365-458F-9014-3D190588DF6C}" type="slidenum">
              <a:rPr lang="de-DE" smtClean="0"/>
              <a:t>23</a:t>
            </a:fld>
            <a:endParaRPr lang="de-DE"/>
          </a:p>
        </p:txBody>
      </p:sp>
    </p:spTree>
    <p:extLst>
      <p:ext uri="{BB962C8B-B14F-4D97-AF65-F5344CB8AC3E}">
        <p14:creationId xmlns:p14="http://schemas.microsoft.com/office/powerpoint/2010/main" val="9377450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b="1" dirty="0"/>
              <a:t>Förderausschlüsse: </a:t>
            </a:r>
            <a:r>
              <a:rPr lang="de-DE" dirty="0"/>
              <a:t>– Gemeinden, in denen mit der kommunalen Wärmeplanung bereits begonnen wurde. – Durchführungsschritte/ Inhalte, zu denen eine Gemeinde, als planungsverantwortliche Stelle, im Rahmen des WPGs bzw. der Sächsischen landesgesetzlichen Regelungen zum WPG (Stand: 10.12.2024, derzeit noch nicht in Kraft getreten) verpflichtet ist</a:t>
            </a:r>
          </a:p>
          <a:p>
            <a:pPr algn="just"/>
            <a:endParaRPr lang="de-DE" dirty="0"/>
          </a:p>
          <a:p>
            <a:pPr algn="just"/>
            <a:r>
              <a:rPr lang="de-DE" dirty="0"/>
              <a:t>Landkreise können gleichzeitig mehrere Anträge stellen, sofern sich diese auf unterschiedliche Gemeinden beziehen. Jeder Landkreis kann maximal vier Anträge auf Förderung von Kurzanalysen stellen.</a:t>
            </a:r>
          </a:p>
        </p:txBody>
      </p:sp>
      <p:sp>
        <p:nvSpPr>
          <p:cNvPr id="4" name="Foliennummernplatzhalter 3"/>
          <p:cNvSpPr>
            <a:spLocks noGrp="1"/>
          </p:cNvSpPr>
          <p:nvPr>
            <p:ph type="sldNum" sz="quarter" idx="5"/>
          </p:nvPr>
        </p:nvSpPr>
        <p:spPr/>
        <p:txBody>
          <a:bodyPr/>
          <a:lstStyle/>
          <a:p>
            <a:fld id="{D1E8B765-B975-4E98-92CF-4AAAD2E709DF}" type="slidenum">
              <a:rPr lang="de-DE" smtClean="0"/>
              <a:pPr/>
              <a:t>24</a:t>
            </a:fld>
            <a:endParaRPr lang="de-DE"/>
          </a:p>
        </p:txBody>
      </p:sp>
    </p:spTree>
    <p:extLst>
      <p:ext uri="{BB962C8B-B14F-4D97-AF65-F5344CB8AC3E}">
        <p14:creationId xmlns:p14="http://schemas.microsoft.com/office/powerpoint/2010/main" val="2714563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sz="1200" dirty="0">
                <a:latin typeface="Arial" panose="020B0604020202020204" pitchFamily="34" charset="0"/>
                <a:ea typeface="Calibri" panose="020F0502020204030204" pitchFamily="34" charset="0"/>
                <a:cs typeface="Times New Roman" panose="02020603050405020304" pitchFamily="18" charset="0"/>
              </a:rPr>
              <a:t>Für eine erfolgreiche Vorbereitung und Umsetzung der </a:t>
            </a:r>
            <a:r>
              <a:rPr lang="de-DE" sz="1200" dirty="0" err="1">
                <a:latin typeface="Arial" panose="020B0604020202020204" pitchFamily="34" charset="0"/>
                <a:ea typeface="Calibri" panose="020F0502020204030204" pitchFamily="34" charset="0"/>
                <a:cs typeface="Times New Roman" panose="02020603050405020304" pitchFamily="18" charset="0"/>
              </a:rPr>
              <a:t>kWP</a:t>
            </a:r>
            <a:r>
              <a:rPr lang="de-DE" sz="1200" dirty="0">
                <a:latin typeface="Arial" panose="020B0604020202020204" pitchFamily="34" charset="0"/>
                <a:ea typeface="Calibri" panose="020F0502020204030204" pitchFamily="34" charset="0"/>
                <a:cs typeface="Times New Roman" panose="02020603050405020304" pitchFamily="18" charset="0"/>
              </a:rPr>
              <a:t> auf sächsischen Gemeindegebieten bedarf es eines intensiven Austausches und der Kommunikation zwischen den relevanten Akteuren vor Ort. </a:t>
            </a:r>
          </a:p>
          <a:p>
            <a:pPr algn="just"/>
            <a:endParaRPr lang="de-DE" sz="1200" dirty="0">
              <a:latin typeface="Arial" panose="020B0604020202020204" pitchFamily="34" charset="0"/>
              <a:ea typeface="Calibri" panose="020F0502020204030204" pitchFamily="34" charset="0"/>
              <a:cs typeface="Times New Roman" panose="02020603050405020304" pitchFamily="18" charset="0"/>
            </a:endParaRPr>
          </a:p>
          <a:p>
            <a:pPr algn="just"/>
            <a:r>
              <a:rPr lang="de-DE" sz="1200" dirty="0">
                <a:latin typeface="Arial" panose="020B0604020202020204" pitchFamily="34" charset="0"/>
                <a:ea typeface="Calibri" panose="020F0502020204030204" pitchFamily="34" charset="0"/>
                <a:cs typeface="Times New Roman" panose="02020603050405020304" pitchFamily="18" charset="0"/>
              </a:rPr>
              <a:t>Ein Netzwerk – nur Format - kann dafür den geeigneten Rahmen bilden, um sowohl in der Vorbereitungsphase, begleitend bei der Erstellung oder zur Abstimmung von Umsetzungsprozessen und Maßnahmen eine zielführende, interdisziplinär abgestimmte, lokale Wärmewende zu ermöglichen. </a:t>
            </a:r>
          </a:p>
          <a:p>
            <a:pPr algn="just"/>
            <a:r>
              <a:rPr lang="de-DE" sz="1200" dirty="0">
                <a:latin typeface="Arial" panose="020B0604020202020204" pitchFamily="34" charset="0"/>
                <a:ea typeface="Calibri" panose="020F0502020204030204" pitchFamily="34" charset="0"/>
                <a:cs typeface="Times New Roman" panose="02020603050405020304" pitchFamily="18" charset="0"/>
              </a:rPr>
              <a:t> </a:t>
            </a:r>
          </a:p>
          <a:p>
            <a:pPr algn="just"/>
            <a:r>
              <a:rPr lang="de-DE" sz="1200" dirty="0">
                <a:latin typeface="Arial" panose="020B0604020202020204" pitchFamily="34" charset="0"/>
                <a:ea typeface="Calibri" panose="020F0502020204030204" pitchFamily="34" charset="0"/>
                <a:cs typeface="Times New Roman" panose="02020603050405020304" pitchFamily="18" charset="0"/>
              </a:rPr>
              <a:t>Ziel ist, Synergien zwischen den verschiedenen Akteuren im Sinne einer gesamtgesellschaftlichen lokalen, kosteneffizienten, nachhaltgien, sparsamen, bezahlbaren, resilienten sowie treibhausgasneutralen Wärmeversorgung zu identifizieren. </a:t>
            </a:r>
          </a:p>
          <a:p>
            <a:pPr algn="just"/>
            <a:endParaRPr lang="de-DE" sz="1200" dirty="0">
              <a:latin typeface="Arial" panose="020B0604020202020204" pitchFamily="34" charset="0"/>
              <a:ea typeface="Calibri" panose="020F0502020204030204" pitchFamily="34" charset="0"/>
              <a:cs typeface="Times New Roman" panose="02020603050405020304" pitchFamily="18" charset="0"/>
            </a:endParaRPr>
          </a:p>
          <a:p>
            <a:pPr algn="just"/>
            <a:r>
              <a:rPr lang="de-DE" sz="1200" dirty="0">
                <a:latin typeface="Arial" panose="020B0604020202020204" pitchFamily="34" charset="0"/>
                <a:ea typeface="Calibri" panose="020F0502020204030204" pitchFamily="34" charset="0"/>
                <a:cs typeface="Times New Roman" panose="02020603050405020304" pitchFamily="18" charset="0"/>
              </a:rPr>
              <a:t>Durch ein abgestimmtes Handeln soll der Wärmeplanungs- und Umsetzungsprozess erleichtert sowie langfristigen Fehlplanungen und -investitionen vorgebeugt werden. </a:t>
            </a:r>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pPr/>
              <a:t>25</a:t>
            </a:fld>
            <a:endParaRPr lang="de-DE"/>
          </a:p>
        </p:txBody>
      </p:sp>
    </p:spTree>
    <p:extLst>
      <p:ext uri="{BB962C8B-B14F-4D97-AF65-F5344CB8AC3E}">
        <p14:creationId xmlns:p14="http://schemas.microsoft.com/office/powerpoint/2010/main" val="2057264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Ende BWZ Mitte 2028</a:t>
            </a:r>
          </a:p>
          <a:p>
            <a:endParaRPr lang="de-DE" dirty="0"/>
          </a:p>
          <a:p>
            <a:r>
              <a:rPr lang="de-DE" dirty="0"/>
              <a:t>Sachausgaben für Netzwerktreffen (z.B. Raummiete und Catering i. H. v. max. 500 Euro /Treffen)</a:t>
            </a:r>
          </a:p>
          <a:p>
            <a:endParaRPr lang="de-DE" dirty="0"/>
          </a:p>
          <a:p>
            <a:r>
              <a:rPr lang="de-DE" dirty="0"/>
              <a:t>Jahr sind 12 Monate</a:t>
            </a:r>
          </a:p>
        </p:txBody>
      </p:sp>
      <p:sp>
        <p:nvSpPr>
          <p:cNvPr id="4" name="Foliennummernplatzhalter 3"/>
          <p:cNvSpPr>
            <a:spLocks noGrp="1"/>
          </p:cNvSpPr>
          <p:nvPr>
            <p:ph type="sldNum" sz="quarter" idx="5"/>
          </p:nvPr>
        </p:nvSpPr>
        <p:spPr/>
        <p:txBody>
          <a:bodyPr/>
          <a:lstStyle/>
          <a:p>
            <a:fld id="{D1E8B765-B975-4E98-92CF-4AAAD2E709DF}" type="slidenum">
              <a:rPr lang="de-DE" smtClean="0"/>
              <a:pPr/>
              <a:t>26</a:t>
            </a:fld>
            <a:endParaRPr lang="de-DE"/>
          </a:p>
        </p:txBody>
      </p:sp>
    </p:spTree>
    <p:extLst>
      <p:ext uri="{BB962C8B-B14F-4D97-AF65-F5344CB8AC3E}">
        <p14:creationId xmlns:p14="http://schemas.microsoft.com/office/powerpoint/2010/main" val="32415951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Auch wenn KWP im Konvoi erstellt wurde</a:t>
            </a:r>
          </a:p>
        </p:txBody>
      </p:sp>
      <p:sp>
        <p:nvSpPr>
          <p:cNvPr id="4" name="Foliennummernplatzhalter 3"/>
          <p:cNvSpPr>
            <a:spLocks noGrp="1"/>
          </p:cNvSpPr>
          <p:nvPr>
            <p:ph type="sldNum" sz="quarter" idx="5"/>
          </p:nvPr>
        </p:nvSpPr>
        <p:spPr/>
        <p:txBody>
          <a:bodyPr/>
          <a:lstStyle/>
          <a:p>
            <a:fld id="{D1E8B765-B975-4E98-92CF-4AAAD2E709DF}" type="slidenum">
              <a:rPr lang="de-DE" smtClean="0"/>
              <a:pPr/>
              <a:t>27</a:t>
            </a:fld>
            <a:endParaRPr lang="de-DE"/>
          </a:p>
        </p:txBody>
      </p:sp>
    </p:spTree>
    <p:extLst>
      <p:ext uri="{BB962C8B-B14F-4D97-AF65-F5344CB8AC3E}">
        <p14:creationId xmlns:p14="http://schemas.microsoft.com/office/powerpoint/2010/main" val="32512752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29</a:t>
            </a:fld>
            <a:endParaRPr lang="de-DE"/>
          </a:p>
        </p:txBody>
      </p:sp>
    </p:spTree>
    <p:extLst>
      <p:ext uri="{BB962C8B-B14F-4D97-AF65-F5344CB8AC3E}">
        <p14:creationId xmlns:p14="http://schemas.microsoft.com/office/powerpoint/2010/main" val="3884510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-KWP = Ausgangspunkt für weitere Planung</a:t>
            </a:r>
          </a:p>
          <a:p>
            <a:r>
              <a:rPr lang="de-DE" dirty="0"/>
              <a:t>-Keine Detailplanung für jedes Quartier und jedes Gebäude</a:t>
            </a:r>
          </a:p>
          <a:p>
            <a:endParaRPr lang="de-DE" dirty="0"/>
          </a:p>
          <a:p>
            <a:r>
              <a:rPr lang="de-DE" dirty="0"/>
              <a:t>-Zentrale Fragen:	</a:t>
            </a:r>
          </a:p>
          <a:p>
            <a:r>
              <a:rPr lang="de-DE" dirty="0"/>
              <a:t>	- Welche Gebiete sind für die Versorgung über ein Wärmenetz geeignet?</a:t>
            </a:r>
          </a:p>
          <a:p>
            <a:r>
              <a:rPr lang="de-DE" dirty="0"/>
              <a:t>	- In welchen Gebieten sind individuelle Wärmeversorgungslösung (z.B. Wärmepumpen) sinnvoller?</a:t>
            </a:r>
          </a:p>
          <a:p>
            <a:r>
              <a:rPr lang="de-DE" dirty="0"/>
              <a:t>	- Welche erneuerbaren Energiequellen sind verfügbar?</a:t>
            </a:r>
          </a:p>
          <a:p>
            <a:r>
              <a:rPr lang="de-DE" dirty="0"/>
              <a:t>	- Wo kann der Verbrauch gesenkt werden oder die Effizienz gesteigert werden?</a:t>
            </a:r>
          </a:p>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3</a:t>
            </a:fld>
            <a:endParaRPr lang="de-DE"/>
          </a:p>
        </p:txBody>
      </p:sp>
    </p:spTree>
    <p:extLst>
      <p:ext uri="{BB962C8B-B14F-4D97-AF65-F5344CB8AC3E}">
        <p14:creationId xmlns:p14="http://schemas.microsoft.com/office/powerpoint/2010/main" val="3365497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4</a:t>
            </a:fld>
            <a:endParaRPr lang="de-DE"/>
          </a:p>
        </p:txBody>
      </p:sp>
    </p:spTree>
    <p:extLst>
      <p:ext uri="{BB962C8B-B14F-4D97-AF65-F5344CB8AC3E}">
        <p14:creationId xmlns:p14="http://schemas.microsoft.com/office/powerpoint/2010/main" val="402878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5</a:t>
            </a:fld>
            <a:endParaRPr lang="de-DE"/>
          </a:p>
        </p:txBody>
      </p:sp>
    </p:spTree>
    <p:extLst>
      <p:ext uri="{BB962C8B-B14F-4D97-AF65-F5344CB8AC3E}">
        <p14:creationId xmlns:p14="http://schemas.microsoft.com/office/powerpoint/2010/main" val="17935117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Folie optional</a:t>
            </a:r>
          </a:p>
        </p:txBody>
      </p:sp>
      <p:sp>
        <p:nvSpPr>
          <p:cNvPr id="4" name="Foliennummernplatzhalter 3"/>
          <p:cNvSpPr>
            <a:spLocks noGrp="1"/>
          </p:cNvSpPr>
          <p:nvPr>
            <p:ph type="sldNum" sz="quarter" idx="5"/>
          </p:nvPr>
        </p:nvSpPr>
        <p:spPr/>
        <p:txBody>
          <a:bodyPr/>
          <a:lstStyle/>
          <a:p>
            <a:fld id="{DDE70CDE-1365-458F-9014-3D190588DF6C}" type="slidenum">
              <a:rPr lang="de-DE" smtClean="0"/>
              <a:t>6</a:t>
            </a:fld>
            <a:endParaRPr lang="de-DE"/>
          </a:p>
        </p:txBody>
      </p:sp>
    </p:spTree>
    <p:extLst>
      <p:ext uri="{BB962C8B-B14F-4D97-AF65-F5344CB8AC3E}">
        <p14:creationId xmlns:p14="http://schemas.microsoft.com/office/powerpoint/2010/main" val="332556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u="sng" dirty="0">
                <a:solidFill>
                  <a:srgbClr val="FF0000"/>
                </a:solidFill>
                <a:highlight>
                  <a:srgbClr val="FFFF00"/>
                </a:highlight>
              </a:rPr>
              <a:t>Kurztext vereinfachtes Verfahren – Kurztext Konvoi mit Blick auf LRR</a:t>
            </a:r>
          </a:p>
          <a:p>
            <a:endParaRPr lang="de-DE" dirty="0"/>
          </a:p>
        </p:txBody>
      </p:sp>
      <p:sp>
        <p:nvSpPr>
          <p:cNvPr id="4" name="Foliennummernplatzhalter 3"/>
          <p:cNvSpPr>
            <a:spLocks noGrp="1"/>
          </p:cNvSpPr>
          <p:nvPr>
            <p:ph type="sldNum" sz="quarter" idx="5"/>
          </p:nvPr>
        </p:nvSpPr>
        <p:spPr/>
        <p:txBody>
          <a:bodyPr/>
          <a:lstStyle/>
          <a:p>
            <a:fld id="{D1E8B765-B975-4E98-92CF-4AAAD2E709DF}" type="slidenum">
              <a:rPr lang="de-DE" smtClean="0"/>
              <a:t>7</a:t>
            </a:fld>
            <a:endParaRPr lang="de-DE"/>
          </a:p>
        </p:txBody>
      </p:sp>
    </p:spTree>
    <p:extLst>
      <p:ext uri="{BB962C8B-B14F-4D97-AF65-F5344CB8AC3E}">
        <p14:creationId xmlns:p14="http://schemas.microsoft.com/office/powerpoint/2010/main" val="3300393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DDE70CDE-1365-458F-9014-3D190588DF6C}" type="slidenum">
              <a:rPr lang="de-DE" smtClean="0"/>
              <a:t>8</a:t>
            </a:fld>
            <a:endParaRPr lang="de-DE"/>
          </a:p>
        </p:txBody>
      </p:sp>
    </p:spTree>
    <p:extLst>
      <p:ext uri="{BB962C8B-B14F-4D97-AF65-F5344CB8AC3E}">
        <p14:creationId xmlns:p14="http://schemas.microsoft.com/office/powerpoint/2010/main" val="21654647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Verordnungsermächtigungen aus dem WPG werden alle „eingeräumt“</a:t>
            </a:r>
          </a:p>
        </p:txBody>
      </p:sp>
      <p:sp>
        <p:nvSpPr>
          <p:cNvPr id="4" name="Foliennummernplatzhalter 3"/>
          <p:cNvSpPr>
            <a:spLocks noGrp="1"/>
          </p:cNvSpPr>
          <p:nvPr>
            <p:ph type="sldNum" sz="quarter" idx="5"/>
          </p:nvPr>
        </p:nvSpPr>
        <p:spPr/>
        <p:txBody>
          <a:bodyPr/>
          <a:lstStyle/>
          <a:p>
            <a:fld id="{DDE70CDE-1365-458F-9014-3D190588DF6C}" type="slidenum">
              <a:rPr lang="de-DE" smtClean="0"/>
              <a:t>9</a:t>
            </a:fld>
            <a:endParaRPr lang="de-DE"/>
          </a:p>
        </p:txBody>
      </p:sp>
    </p:spTree>
    <p:extLst>
      <p:ext uri="{BB962C8B-B14F-4D97-AF65-F5344CB8AC3E}">
        <p14:creationId xmlns:p14="http://schemas.microsoft.com/office/powerpoint/2010/main" val="11076983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oleObject" Target="../embeddings/oleObject1.bin"/><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478AA527-6C10-F9ED-26DD-60BAE21B3CA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6"/>
            <a:ext cx="12192000" cy="6853968"/>
          </a:xfrm>
          <a:prstGeom prst="rect">
            <a:avLst/>
          </a:prstGeom>
        </p:spPr>
      </p:pic>
      <p:sp>
        <p:nvSpPr>
          <p:cNvPr id="7" name="Fußzeilenplatzhalter 4">
            <a:extLst>
              <a:ext uri="{FF2B5EF4-FFF2-40B4-BE49-F238E27FC236}">
                <a16:creationId xmlns:a16="http://schemas.microsoft.com/office/drawing/2014/main" id="{993A0F60-16EC-4D0B-A3AC-F365766C8665}"/>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000">
                <a:solidFill>
                  <a:schemeClr val="accent1"/>
                </a:solidFill>
                <a:latin typeface="Verdana" panose="020B0604030504040204" pitchFamily="34" charset="0"/>
                <a:ea typeface="Verdana" panose="020B0604030504040204" pitchFamily="34" charset="0"/>
              </a:defRPr>
            </a:lvl1pPr>
          </a:lstStyle>
          <a:p>
            <a:r>
              <a:rPr lang="de-DE" dirty="0"/>
              <a:t>Quelle:</a:t>
            </a:r>
          </a:p>
        </p:txBody>
      </p:sp>
      <p:sp>
        <p:nvSpPr>
          <p:cNvPr id="8" name="Foliennummernplatzhalter 5">
            <a:extLst>
              <a:ext uri="{FF2B5EF4-FFF2-40B4-BE49-F238E27FC236}">
                <a16:creationId xmlns:a16="http://schemas.microsoft.com/office/drawing/2014/main" id="{55386345-6FA3-4574-823E-254E527E8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1"/>
                </a:solidFill>
                <a:latin typeface="Verdana" panose="020B0604030504040204" pitchFamily="34" charset="0"/>
                <a:ea typeface="Verdana" panose="020B0604030504040204" pitchFamily="34" charset="0"/>
              </a:defRPr>
            </a:lvl1pPr>
          </a:lstStyle>
          <a:p>
            <a:r>
              <a:rPr lang="de-DE" dirty="0"/>
              <a:t>Seite </a:t>
            </a:r>
            <a:fld id="{DA5282DE-81DB-4D7F-80C7-75D8BC5C7ADB}" type="slidenum">
              <a:rPr lang="de-DE" smtClean="0"/>
              <a:pPr/>
              <a:t>‹Nr.›</a:t>
            </a:fld>
            <a:endParaRPr lang="de-DE" dirty="0"/>
          </a:p>
        </p:txBody>
      </p:sp>
      <p:sp>
        <p:nvSpPr>
          <p:cNvPr id="2" name="Titel 1">
            <a:extLst>
              <a:ext uri="{FF2B5EF4-FFF2-40B4-BE49-F238E27FC236}">
                <a16:creationId xmlns:a16="http://schemas.microsoft.com/office/drawing/2014/main" id="{B9EAF171-3452-4731-A443-AD458D344724}"/>
              </a:ext>
            </a:extLst>
          </p:cNvPr>
          <p:cNvSpPr>
            <a:spLocks noGrp="1"/>
          </p:cNvSpPr>
          <p:nvPr>
            <p:ph type="ctrTitle" hasCustomPrompt="1"/>
          </p:nvPr>
        </p:nvSpPr>
        <p:spPr>
          <a:xfrm>
            <a:off x="569501" y="1042153"/>
            <a:ext cx="9144000" cy="1959650"/>
          </a:xfrm>
          <a:prstGeom prst="rect">
            <a:avLst/>
          </a:prstGeom>
        </p:spPr>
        <p:txBody>
          <a:bodyPr anchor="t">
            <a:normAutofit/>
          </a:bodyPr>
          <a:lstStyle>
            <a:lvl1pPr algn="l">
              <a:defRPr sz="4000" b="1">
                <a:solidFill>
                  <a:schemeClr val="bg1"/>
                </a:solidFill>
              </a:defRPr>
            </a:lvl1pPr>
          </a:lstStyle>
          <a:p>
            <a:r>
              <a:rPr lang="de-DE" dirty="0"/>
              <a:t>Vortragstitel</a:t>
            </a:r>
          </a:p>
        </p:txBody>
      </p:sp>
      <p:sp>
        <p:nvSpPr>
          <p:cNvPr id="3" name="Untertitel 2">
            <a:extLst>
              <a:ext uri="{FF2B5EF4-FFF2-40B4-BE49-F238E27FC236}">
                <a16:creationId xmlns:a16="http://schemas.microsoft.com/office/drawing/2014/main" id="{AA3DDB8D-5B1B-4347-B41A-0E0BBBAFEA57}"/>
              </a:ext>
            </a:extLst>
          </p:cNvPr>
          <p:cNvSpPr>
            <a:spLocks noGrp="1"/>
          </p:cNvSpPr>
          <p:nvPr>
            <p:ph type="subTitle" idx="1" hasCustomPrompt="1"/>
          </p:nvPr>
        </p:nvSpPr>
        <p:spPr>
          <a:xfrm>
            <a:off x="569501" y="3156286"/>
            <a:ext cx="9144000" cy="516698"/>
          </a:xfrm>
          <a:prstGeom prst="rect">
            <a:avLst/>
          </a:prstGeom>
        </p:spPr>
        <p:txBody>
          <a:bodyPr/>
          <a:lstStyle>
            <a:lvl1pPr marL="0" indent="0" algn="l">
              <a:buNone/>
              <a:defRPr sz="2800" b="1">
                <a:solidFill>
                  <a:schemeClr val="bg1"/>
                </a:solidFill>
                <a:latin typeface="Verdana" panose="020B0604030504040204" pitchFamily="34" charset="0"/>
                <a:ea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Name, Zeit und Ort der Veranstaltung</a:t>
            </a:r>
          </a:p>
        </p:txBody>
      </p:sp>
      <p:sp>
        <p:nvSpPr>
          <p:cNvPr id="14" name="Rechteck 13">
            <a:extLst>
              <a:ext uri="{FF2B5EF4-FFF2-40B4-BE49-F238E27FC236}">
                <a16:creationId xmlns:a16="http://schemas.microsoft.com/office/drawing/2014/main" id="{54AC7D43-59D8-4381-A063-76B7B78ADD57}"/>
              </a:ext>
            </a:extLst>
          </p:cNvPr>
          <p:cNvSpPr/>
          <p:nvPr userDrawn="1"/>
        </p:nvSpPr>
        <p:spPr>
          <a:xfrm>
            <a:off x="0" y="4590261"/>
            <a:ext cx="12192000" cy="22677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0C1304B8-0108-45E1-8604-A3CECF03E8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63789" y="5139299"/>
            <a:ext cx="2491477" cy="1372254"/>
          </a:xfrm>
          <a:prstGeom prst="rect">
            <a:avLst/>
          </a:prstGeom>
        </p:spPr>
      </p:pic>
      <p:sp>
        <p:nvSpPr>
          <p:cNvPr id="24" name="Textplatzhalter 23">
            <a:extLst>
              <a:ext uri="{FF2B5EF4-FFF2-40B4-BE49-F238E27FC236}">
                <a16:creationId xmlns:a16="http://schemas.microsoft.com/office/drawing/2014/main" id="{DB1E5F59-BE40-4BE7-BB8A-ADD51DE400C9}"/>
              </a:ext>
            </a:extLst>
          </p:cNvPr>
          <p:cNvSpPr>
            <a:spLocks noGrp="1"/>
          </p:cNvSpPr>
          <p:nvPr>
            <p:ph type="body" sz="quarter" idx="10" hasCustomPrompt="1"/>
          </p:nvPr>
        </p:nvSpPr>
        <p:spPr>
          <a:xfrm>
            <a:off x="575036" y="3788945"/>
            <a:ext cx="9138465" cy="685355"/>
          </a:xfrm>
          <a:prstGeom prst="rect">
            <a:avLst/>
          </a:prstGeom>
        </p:spPr>
        <p:txBody>
          <a:bodyPr/>
          <a:lstStyle>
            <a:lvl1pPr marL="0" indent="0">
              <a:buNone/>
              <a:defRPr>
                <a:solidFill>
                  <a:schemeClr val="bg1"/>
                </a:solidFill>
                <a:latin typeface="Verdana" panose="020B0604030504040204" pitchFamily="34" charset="0"/>
                <a:ea typeface="Verdana" panose="020B0604030504040204" pitchFamily="34" charset="0"/>
              </a:defRPr>
            </a:lvl1pPr>
          </a:lstStyle>
          <a:p>
            <a:pPr lvl="0"/>
            <a:r>
              <a:rPr lang="de-DE" dirty="0"/>
              <a:t>Referent: Name</a:t>
            </a:r>
          </a:p>
        </p:txBody>
      </p:sp>
    </p:spTree>
    <p:extLst>
      <p:ext uri="{BB962C8B-B14F-4D97-AF65-F5344CB8AC3E}">
        <p14:creationId xmlns:p14="http://schemas.microsoft.com/office/powerpoint/2010/main" val="336911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Bilderrahmen">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1027B745-523F-CE18-9D1E-79C0ECFBAB96}"/>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C4E4B54-CB9A-ED21-A73A-34BCCA1B7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
        <p:nvSpPr>
          <p:cNvPr id="4" name="Textplatzhalter 3">
            <a:extLst>
              <a:ext uri="{FF2B5EF4-FFF2-40B4-BE49-F238E27FC236}">
                <a16:creationId xmlns:a16="http://schemas.microsoft.com/office/drawing/2014/main" id="{BC97C49C-8EB6-A424-8145-956610CCC1D3}"/>
              </a:ext>
            </a:extLst>
          </p:cNvPr>
          <p:cNvSpPr>
            <a:spLocks noGrp="1"/>
          </p:cNvSpPr>
          <p:nvPr>
            <p:ph type="body" sz="quarter" idx="13" hasCustomPrompt="1"/>
          </p:nvPr>
        </p:nvSpPr>
        <p:spPr>
          <a:xfrm>
            <a:off x="581025" y="2990850"/>
            <a:ext cx="5114925" cy="2647950"/>
          </a:xfrm>
          <a:prstGeom prst="rect">
            <a:avLst/>
          </a:prstGeom>
        </p:spPr>
        <p:txBody>
          <a:bodyPr/>
          <a:lstStyle>
            <a:lvl1pPr marL="457200" indent="-457200">
              <a:buFont typeface="Arial" panose="020B0604020202020204" pitchFamily="34" charset="0"/>
              <a:buChar char="•"/>
              <a:defRPr sz="1600">
                <a:latin typeface="Verdana" panose="020B0604030504040204" pitchFamily="34" charset="0"/>
                <a:ea typeface="Verdana" panose="020B0604030504040204" pitchFamily="34" charset="0"/>
              </a:defRPr>
            </a:lvl1pPr>
          </a:lstStyle>
          <a:p>
            <a:pPr lvl="0"/>
            <a:r>
              <a:rPr lang="de-DE" dirty="0"/>
              <a:t>Aufbereitung und Auswertung unter verschiedenen Aspekten</a:t>
            </a:r>
          </a:p>
          <a:p>
            <a:pPr lvl="0"/>
            <a:r>
              <a:rPr lang="de-DE" dirty="0"/>
              <a:t>Erkennung von Mustern und Trends</a:t>
            </a:r>
          </a:p>
          <a:p>
            <a:pPr lvl="0"/>
            <a:r>
              <a:rPr lang="de-DE" dirty="0"/>
              <a:t>Basis für Zielgruppenmanagement schaffen</a:t>
            </a:r>
          </a:p>
        </p:txBody>
      </p:sp>
      <p:sp>
        <p:nvSpPr>
          <p:cNvPr id="2" name="Rechteck 1">
            <a:extLst>
              <a:ext uri="{FF2B5EF4-FFF2-40B4-BE49-F238E27FC236}">
                <a16:creationId xmlns:a16="http://schemas.microsoft.com/office/drawing/2014/main" id="{7E460A3F-8502-D5BD-0F29-B30976F93BFB}"/>
              </a:ext>
            </a:extLst>
          </p:cNvPr>
          <p:cNvSpPr/>
          <p:nvPr userDrawn="1"/>
        </p:nvSpPr>
        <p:spPr>
          <a:xfrm>
            <a:off x="6444269" y="1365048"/>
            <a:ext cx="5114925" cy="3848100"/>
          </a:xfrm>
          <a:prstGeom prst="rect">
            <a:avLst/>
          </a:prstGeom>
          <a:solidFill>
            <a:schemeClr val="accent1"/>
          </a:solidFill>
          <a:ln>
            <a:noFill/>
          </a:ln>
          <a:scene3d>
            <a:camera prst="orthographicFront"/>
            <a:lightRig rig="harsh" dir="t"/>
          </a:scene3d>
          <a:sp3d prstMaterial="plastic">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A80EBB0B-F8BE-5A07-AA9D-4F9F5B52A0C9}"/>
              </a:ext>
            </a:extLst>
          </p:cNvPr>
          <p:cNvSpPr/>
          <p:nvPr userDrawn="1"/>
        </p:nvSpPr>
        <p:spPr>
          <a:xfrm>
            <a:off x="6544828" y="1447799"/>
            <a:ext cx="4904221" cy="3667126"/>
          </a:xfrm>
          <a:prstGeom prst="rect">
            <a:avLst/>
          </a:prstGeom>
          <a:solidFill>
            <a:schemeClr val="bg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Bildplatzhalter 14">
            <a:extLst>
              <a:ext uri="{FF2B5EF4-FFF2-40B4-BE49-F238E27FC236}">
                <a16:creationId xmlns:a16="http://schemas.microsoft.com/office/drawing/2014/main" id="{A7D66B6A-2577-86B0-BC1D-4C3F8B5CD03E}"/>
              </a:ext>
            </a:extLst>
          </p:cNvPr>
          <p:cNvSpPr>
            <a:spLocks noGrp="1"/>
          </p:cNvSpPr>
          <p:nvPr userDrawn="1">
            <p:ph type="pic" sz="quarter" idx="14"/>
          </p:nvPr>
        </p:nvSpPr>
        <p:spPr>
          <a:xfrm>
            <a:off x="6779833" y="1734621"/>
            <a:ext cx="4460821" cy="3142179"/>
          </a:xfrm>
          <a:prstGeom prst="rect">
            <a:avLst/>
          </a:prstGeom>
          <a:effectLst>
            <a:innerShdw blurRad="114300">
              <a:prstClr val="black"/>
            </a:innerShdw>
          </a:effectLst>
        </p:spPr>
        <p:txBody>
          <a:bodyPr/>
          <a:lstStyle/>
          <a:p>
            <a:endParaRPr lang="de-DE" dirty="0"/>
          </a:p>
        </p:txBody>
      </p:sp>
    </p:spTree>
    <p:extLst>
      <p:ext uri="{BB962C8B-B14F-4D97-AF65-F5344CB8AC3E}">
        <p14:creationId xmlns:p14="http://schemas.microsoft.com/office/powerpoint/2010/main" val="3094807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e">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6" name="Inhaltsplatzhalter 5">
            <a:extLst>
              <a:ext uri="{FF2B5EF4-FFF2-40B4-BE49-F238E27FC236}">
                <a16:creationId xmlns:a16="http://schemas.microsoft.com/office/drawing/2014/main" id="{6E7F4D7B-5844-49BC-B31A-3AD7E8D91846}"/>
              </a:ext>
            </a:extLst>
          </p:cNvPr>
          <p:cNvSpPr>
            <a:spLocks noGrp="1"/>
          </p:cNvSpPr>
          <p:nvPr>
            <p:ph sz="quarter" idx="15" hasCustomPrompt="1"/>
          </p:nvPr>
        </p:nvSpPr>
        <p:spPr>
          <a:xfrm>
            <a:off x="581026" y="2238375"/>
            <a:ext cx="8145880" cy="3881438"/>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5" name="Textplatzhalter 4">
            <a:extLst>
              <a:ext uri="{FF2B5EF4-FFF2-40B4-BE49-F238E27FC236}">
                <a16:creationId xmlns:a16="http://schemas.microsoft.com/office/drawing/2014/main" id="{AE7A0EEA-0092-4166-A405-DB525B5E154E}"/>
              </a:ext>
            </a:extLst>
          </p:cNvPr>
          <p:cNvSpPr>
            <a:spLocks noGrp="1"/>
          </p:cNvSpPr>
          <p:nvPr>
            <p:ph type="body" sz="quarter" idx="16" hasCustomPrompt="1"/>
          </p:nvPr>
        </p:nvSpPr>
        <p:spPr>
          <a:xfrm>
            <a:off x="8943474" y="2230438"/>
            <a:ext cx="2582779" cy="3889375"/>
          </a:xfrm>
          <a:prstGeom prst="rect">
            <a:avLst/>
          </a:prstGeom>
        </p:spPr>
        <p:txBody>
          <a:bodyPr/>
          <a:lstStyle>
            <a:lvl1pPr marL="0" indent="0">
              <a:lnSpc>
                <a:spcPts val="1900"/>
              </a:lnSpc>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7" name="Rechteck 1">
            <a:extLst>
              <a:ext uri="{FF2B5EF4-FFF2-40B4-BE49-F238E27FC236}">
                <a16:creationId xmlns:a16="http://schemas.microsoft.com/office/drawing/2014/main" id="{F2456316-6AC0-087B-8E72-70043392DFFB}"/>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7E80571-3108-472B-9139-16CD557410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9" name="Textplatzhalter 5">
            <a:extLst>
              <a:ext uri="{FF2B5EF4-FFF2-40B4-BE49-F238E27FC236}">
                <a16:creationId xmlns:a16="http://schemas.microsoft.com/office/drawing/2014/main" id="{7F9FFAB6-C2BD-9B91-A7BA-9783D9E90581}"/>
              </a:ext>
            </a:extLst>
          </p:cNvPr>
          <p:cNvSpPr>
            <a:spLocks noGrp="1"/>
          </p:cNvSpPr>
          <p:nvPr>
            <p:ph type="body" sz="quarter" idx="17"/>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Tree>
    <p:extLst>
      <p:ext uri="{BB962C8B-B14F-4D97-AF65-F5344CB8AC3E}">
        <p14:creationId xmlns:p14="http://schemas.microsoft.com/office/powerpoint/2010/main" val="11971874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xen">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7" name="Rechteck 1">
            <a:extLst>
              <a:ext uri="{FF2B5EF4-FFF2-40B4-BE49-F238E27FC236}">
                <a16:creationId xmlns:a16="http://schemas.microsoft.com/office/drawing/2014/main" id="{F2456316-6AC0-087B-8E72-70043392DFFB}"/>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97E80571-3108-472B-9139-16CD5574100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9" name="Textplatzhalter 5">
            <a:extLst>
              <a:ext uri="{FF2B5EF4-FFF2-40B4-BE49-F238E27FC236}">
                <a16:creationId xmlns:a16="http://schemas.microsoft.com/office/drawing/2014/main" id="{05D4CF95-E98B-CAEC-0A1B-3F76A6938E9A}"/>
              </a:ext>
            </a:extLst>
          </p:cNvPr>
          <p:cNvSpPr>
            <a:spLocks noGrp="1"/>
          </p:cNvSpPr>
          <p:nvPr>
            <p:ph type="body" sz="quarter" idx="13" hasCustomPrompt="1"/>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sz="1800" b="0" i="0" u="none" strike="noStrike" baseline="0" dirty="0">
                <a:solidFill>
                  <a:srgbClr val="FFFFFF"/>
                </a:solidFill>
                <a:latin typeface="DINOT" panose="020B0504020101020102" pitchFamily="34" charset="0"/>
              </a:rPr>
              <a:t>2021 – Aufgabenschwerpunkte</a:t>
            </a:r>
            <a:endParaRPr lang="de-DE" dirty="0"/>
          </a:p>
        </p:txBody>
      </p:sp>
      <p:sp>
        <p:nvSpPr>
          <p:cNvPr id="10" name="Textplatzhalter 9">
            <a:extLst>
              <a:ext uri="{FF2B5EF4-FFF2-40B4-BE49-F238E27FC236}">
                <a16:creationId xmlns:a16="http://schemas.microsoft.com/office/drawing/2014/main" id="{84374466-7D8B-96AE-6537-DDD08C464140}"/>
              </a:ext>
            </a:extLst>
          </p:cNvPr>
          <p:cNvSpPr>
            <a:spLocks noGrp="1"/>
          </p:cNvSpPr>
          <p:nvPr>
            <p:ph type="body" sz="quarter" idx="14"/>
          </p:nvPr>
        </p:nvSpPr>
        <p:spPr>
          <a:xfrm>
            <a:off x="581025" y="2371725"/>
            <a:ext cx="5715000" cy="3971925"/>
          </a:xfrm>
          <a:prstGeom prst="rect">
            <a:avLst/>
          </a:prstGeom>
          <a:solidFill>
            <a:schemeClr val="accent3"/>
          </a:solidFill>
        </p:spPr>
        <p:txBody>
          <a:bodyPr lIns="360000" tIns="360000" rIns="360000" bIns="360000"/>
          <a:lstStyle>
            <a:lvl1pPr>
              <a:defRPr sz="1600">
                <a:solidFill>
                  <a:schemeClr val="tx1"/>
                </a:solidFill>
                <a:latin typeface="Verdana" panose="020B0604030504040204" pitchFamily="34" charset="0"/>
                <a:ea typeface="Verdana" panose="020B0604030504040204" pitchFamily="34" charset="0"/>
              </a:defRPr>
            </a:lvl1pPr>
            <a:lvl2pPr>
              <a:defRPr sz="1600">
                <a:solidFill>
                  <a:schemeClr val="tx1"/>
                </a:solidFill>
                <a:latin typeface="Verdana" panose="020B0604030504040204" pitchFamily="34" charset="0"/>
                <a:ea typeface="Verdana" panose="020B0604030504040204" pitchFamily="34" charset="0"/>
              </a:defRPr>
            </a:lvl2pPr>
            <a:lvl3pPr>
              <a:defRPr sz="1600">
                <a:solidFill>
                  <a:schemeClr val="tx1"/>
                </a:solidFill>
                <a:latin typeface="Verdana" panose="020B0604030504040204" pitchFamily="34" charset="0"/>
                <a:ea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Textplatzhalter 9">
            <a:extLst>
              <a:ext uri="{FF2B5EF4-FFF2-40B4-BE49-F238E27FC236}">
                <a16:creationId xmlns:a16="http://schemas.microsoft.com/office/drawing/2014/main" id="{25275BD9-4D4A-8C3B-A81F-1B1EBCD4A262}"/>
              </a:ext>
            </a:extLst>
          </p:cNvPr>
          <p:cNvSpPr>
            <a:spLocks noGrp="1"/>
          </p:cNvSpPr>
          <p:nvPr>
            <p:ph type="body" sz="quarter" idx="15"/>
          </p:nvPr>
        </p:nvSpPr>
        <p:spPr>
          <a:xfrm>
            <a:off x="6491894" y="2371725"/>
            <a:ext cx="5067300" cy="2028826"/>
          </a:xfrm>
          <a:prstGeom prst="rect">
            <a:avLst/>
          </a:prstGeom>
          <a:solidFill>
            <a:schemeClr val="accent1"/>
          </a:solidFill>
        </p:spPr>
        <p:txBody>
          <a:bodyPr lIns="360000" tIns="360000" rIns="360000" bIns="360000"/>
          <a:lstStyle>
            <a:lvl1pPr>
              <a:defRPr sz="1600">
                <a:solidFill>
                  <a:schemeClr val="tx1"/>
                </a:solidFill>
                <a:latin typeface="Verdana" panose="020B0604030504040204" pitchFamily="34" charset="0"/>
                <a:ea typeface="Verdana" panose="020B0604030504040204" pitchFamily="34" charset="0"/>
              </a:defRPr>
            </a:lvl1pPr>
            <a:lvl2pPr>
              <a:defRPr sz="1600">
                <a:solidFill>
                  <a:schemeClr val="tx1"/>
                </a:solidFill>
                <a:latin typeface="Verdana" panose="020B0604030504040204" pitchFamily="34" charset="0"/>
                <a:ea typeface="Verdana" panose="020B0604030504040204" pitchFamily="34" charset="0"/>
              </a:defRPr>
            </a:lvl2pPr>
            <a:lvl3pPr>
              <a:defRPr sz="1600">
                <a:solidFill>
                  <a:schemeClr val="tx1"/>
                </a:solidFill>
                <a:latin typeface="Verdana" panose="020B0604030504040204" pitchFamily="34" charset="0"/>
                <a:ea typeface="Verdana" panose="020B0604030504040204" pitchFamily="34" charset="0"/>
              </a:defRPr>
            </a:lvl3pPr>
            <a:lvl4pPr>
              <a:defRPr sz="1600">
                <a:solidFill>
                  <a:schemeClr val="tx1"/>
                </a:solidFill>
                <a:latin typeface="Verdana" panose="020B0604030504040204" pitchFamily="34" charset="0"/>
                <a:ea typeface="Verdana" panose="020B0604030504040204" pitchFamily="34" charset="0"/>
              </a:defRPr>
            </a:lvl4pPr>
            <a:lvl5pPr>
              <a:defRPr sz="1600">
                <a:solidFill>
                  <a:schemeClr val="tx1"/>
                </a:solidFill>
                <a:latin typeface="Verdana" panose="020B0604030504040204" pitchFamily="34" charset="0"/>
                <a:ea typeface="Verdana" panose="020B060403050404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3" name="Rechteck 12">
            <a:extLst>
              <a:ext uri="{FF2B5EF4-FFF2-40B4-BE49-F238E27FC236}">
                <a16:creationId xmlns:a16="http://schemas.microsoft.com/office/drawing/2014/main" id="{1170F581-3960-B0FD-2B05-CE05BEE23E3B}"/>
              </a:ext>
            </a:extLst>
          </p:cNvPr>
          <p:cNvSpPr/>
          <p:nvPr userDrawn="1"/>
        </p:nvSpPr>
        <p:spPr>
          <a:xfrm>
            <a:off x="6491894" y="4514850"/>
            <a:ext cx="5067301" cy="1828800"/>
          </a:xfrm>
          <a:prstGeom prst="rect">
            <a:avLst/>
          </a:prstGeom>
          <a:noFill/>
          <a:ln w="38100">
            <a:solidFill>
              <a:srgbClr val="82C0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75080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Bilder">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5" name="Textplatzhalter 4">
            <a:extLst>
              <a:ext uri="{FF2B5EF4-FFF2-40B4-BE49-F238E27FC236}">
                <a16:creationId xmlns:a16="http://schemas.microsoft.com/office/drawing/2014/main" id="{AE7A0EEA-0092-4166-A405-DB525B5E154E}"/>
              </a:ext>
            </a:extLst>
          </p:cNvPr>
          <p:cNvSpPr>
            <a:spLocks noGrp="1"/>
          </p:cNvSpPr>
          <p:nvPr>
            <p:ph type="body" sz="quarter" idx="16" hasCustomPrompt="1"/>
          </p:nvPr>
        </p:nvSpPr>
        <p:spPr>
          <a:xfrm>
            <a:off x="580959" y="5709571"/>
            <a:ext cx="3252788" cy="473075"/>
          </a:xfrm>
          <a:prstGeom prst="rect">
            <a:avLst/>
          </a:prstGeom>
        </p:spPr>
        <p:txBody>
          <a:bodyPr/>
          <a:lstStyle>
            <a:lvl1pPr marL="0" indent="0">
              <a:lnSpc>
                <a:spcPts val="1900"/>
              </a:lnSpc>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7" name="Bildplatzhalter 6">
            <a:extLst>
              <a:ext uri="{FF2B5EF4-FFF2-40B4-BE49-F238E27FC236}">
                <a16:creationId xmlns:a16="http://schemas.microsoft.com/office/drawing/2014/main" id="{E819E8C6-A378-4FEA-BC3F-226F80624641}"/>
              </a:ext>
            </a:extLst>
          </p:cNvPr>
          <p:cNvSpPr>
            <a:spLocks noGrp="1"/>
          </p:cNvSpPr>
          <p:nvPr>
            <p:ph type="pic" sz="quarter" idx="17"/>
          </p:nvPr>
        </p:nvSpPr>
        <p:spPr>
          <a:xfrm>
            <a:off x="581025" y="2235577"/>
            <a:ext cx="3252788" cy="3408363"/>
          </a:xfrm>
          <a:prstGeom prst="rect">
            <a:avLst/>
          </a:prstGeom>
        </p:spPr>
        <p:txBody>
          <a:bodyPr/>
          <a:lstStyle>
            <a:lvl1pPr marL="0" indent="0">
              <a:buNone/>
              <a:defRPr/>
            </a:lvl1pPr>
          </a:lstStyle>
          <a:p>
            <a:endParaRPr lang="de-DE" dirty="0"/>
          </a:p>
        </p:txBody>
      </p:sp>
      <p:sp>
        <p:nvSpPr>
          <p:cNvPr id="8" name="Bildplatzhalter 6">
            <a:extLst>
              <a:ext uri="{FF2B5EF4-FFF2-40B4-BE49-F238E27FC236}">
                <a16:creationId xmlns:a16="http://schemas.microsoft.com/office/drawing/2014/main" id="{9B92AADB-8818-48E7-830A-D910FDB5D2C3}"/>
              </a:ext>
            </a:extLst>
          </p:cNvPr>
          <p:cNvSpPr>
            <a:spLocks noGrp="1"/>
          </p:cNvSpPr>
          <p:nvPr>
            <p:ph type="pic" sz="quarter" idx="18"/>
          </p:nvPr>
        </p:nvSpPr>
        <p:spPr>
          <a:xfrm>
            <a:off x="4078204" y="2235577"/>
            <a:ext cx="3252788" cy="3408363"/>
          </a:xfrm>
          <a:prstGeom prst="rect">
            <a:avLst/>
          </a:prstGeom>
        </p:spPr>
        <p:txBody>
          <a:bodyPr/>
          <a:lstStyle>
            <a:lvl1pPr marL="0" indent="0">
              <a:buNone/>
              <a:defRPr/>
            </a:lvl1pPr>
          </a:lstStyle>
          <a:p>
            <a:endParaRPr lang="de-DE" dirty="0"/>
          </a:p>
        </p:txBody>
      </p:sp>
      <p:sp>
        <p:nvSpPr>
          <p:cNvPr id="9" name="Bildplatzhalter 6">
            <a:extLst>
              <a:ext uri="{FF2B5EF4-FFF2-40B4-BE49-F238E27FC236}">
                <a16:creationId xmlns:a16="http://schemas.microsoft.com/office/drawing/2014/main" id="{EC5E5615-D01E-45EC-B5C0-CD8CA5587761}"/>
              </a:ext>
            </a:extLst>
          </p:cNvPr>
          <p:cNvSpPr>
            <a:spLocks noGrp="1"/>
          </p:cNvSpPr>
          <p:nvPr>
            <p:ph type="pic" sz="quarter" idx="19"/>
          </p:nvPr>
        </p:nvSpPr>
        <p:spPr>
          <a:xfrm>
            <a:off x="7575383" y="2235577"/>
            <a:ext cx="3252788" cy="3408363"/>
          </a:xfrm>
          <a:prstGeom prst="rect">
            <a:avLst/>
          </a:prstGeom>
        </p:spPr>
        <p:txBody>
          <a:bodyPr/>
          <a:lstStyle>
            <a:lvl1pPr marL="0" indent="0">
              <a:buNone/>
              <a:defRPr/>
            </a:lvl1pPr>
          </a:lstStyle>
          <a:p>
            <a:endParaRPr lang="de-DE" dirty="0"/>
          </a:p>
        </p:txBody>
      </p:sp>
      <p:sp>
        <p:nvSpPr>
          <p:cNvPr id="10" name="Textplatzhalter 4">
            <a:extLst>
              <a:ext uri="{FF2B5EF4-FFF2-40B4-BE49-F238E27FC236}">
                <a16:creationId xmlns:a16="http://schemas.microsoft.com/office/drawing/2014/main" id="{F5B0464C-71CA-48B1-A878-E3EE8A0191F6}"/>
              </a:ext>
            </a:extLst>
          </p:cNvPr>
          <p:cNvSpPr>
            <a:spLocks noGrp="1"/>
          </p:cNvSpPr>
          <p:nvPr>
            <p:ph type="body" sz="quarter" idx="20" hasCustomPrompt="1"/>
          </p:nvPr>
        </p:nvSpPr>
        <p:spPr>
          <a:xfrm>
            <a:off x="4078204" y="5709571"/>
            <a:ext cx="3252788" cy="473075"/>
          </a:xfrm>
          <a:prstGeom prst="rect">
            <a:avLst/>
          </a:prstGeom>
        </p:spPr>
        <p:txBody>
          <a:bodyPr/>
          <a:lstStyle>
            <a:lvl1pPr marL="0" indent="0">
              <a:lnSpc>
                <a:spcPts val="1900"/>
              </a:lnSpc>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11" name="Textplatzhalter 4">
            <a:extLst>
              <a:ext uri="{FF2B5EF4-FFF2-40B4-BE49-F238E27FC236}">
                <a16:creationId xmlns:a16="http://schemas.microsoft.com/office/drawing/2014/main" id="{00396965-6868-40B3-8383-0C59613757D4}"/>
              </a:ext>
            </a:extLst>
          </p:cNvPr>
          <p:cNvSpPr>
            <a:spLocks noGrp="1"/>
          </p:cNvSpPr>
          <p:nvPr>
            <p:ph type="body" sz="quarter" idx="21" hasCustomPrompt="1"/>
          </p:nvPr>
        </p:nvSpPr>
        <p:spPr>
          <a:xfrm>
            <a:off x="7575383" y="5709571"/>
            <a:ext cx="3252788" cy="473075"/>
          </a:xfrm>
          <a:prstGeom prst="rect">
            <a:avLst/>
          </a:prstGeom>
        </p:spPr>
        <p:txBody>
          <a:bodyPr/>
          <a:lstStyle>
            <a:lvl1pPr marL="0" indent="0">
              <a:lnSpc>
                <a:spcPts val="1900"/>
              </a:lnSpc>
              <a:buNone/>
              <a:defRPr sz="14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Beschreibung</a:t>
            </a:r>
          </a:p>
        </p:txBody>
      </p:sp>
      <p:sp>
        <p:nvSpPr>
          <p:cNvPr id="12" name="Rechteck 1">
            <a:extLst>
              <a:ext uri="{FF2B5EF4-FFF2-40B4-BE49-F238E27FC236}">
                <a16:creationId xmlns:a16="http://schemas.microsoft.com/office/drawing/2014/main" id="{48946398-3851-4022-1F31-81200AE076CF}"/>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DB8645F4-D944-326C-1057-C2AD249100C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14" name="Textplatzhalter 5">
            <a:extLst>
              <a:ext uri="{FF2B5EF4-FFF2-40B4-BE49-F238E27FC236}">
                <a16:creationId xmlns:a16="http://schemas.microsoft.com/office/drawing/2014/main" id="{6BC969E5-2623-7B02-C004-0437206DC0F3}"/>
              </a:ext>
            </a:extLst>
          </p:cNvPr>
          <p:cNvSpPr>
            <a:spLocks noGrp="1"/>
          </p:cNvSpPr>
          <p:nvPr>
            <p:ph type="body" sz="quarter" idx="22"/>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Tree>
    <p:extLst>
      <p:ext uri="{BB962C8B-B14F-4D97-AF65-F5344CB8AC3E}">
        <p14:creationId xmlns:p14="http://schemas.microsoft.com/office/powerpoint/2010/main" val="943563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nde">
    <p:spTree>
      <p:nvGrpSpPr>
        <p:cNvPr id="1" name=""/>
        <p:cNvGrpSpPr/>
        <p:nvPr/>
      </p:nvGrpSpPr>
      <p:grpSpPr>
        <a:xfrm>
          <a:off x="0" y="0"/>
          <a:ext cx="0" cy="0"/>
          <a:chOff x="0" y="0"/>
          <a:chExt cx="0" cy="0"/>
        </a:xfrm>
      </p:grpSpPr>
      <p:sp>
        <p:nvSpPr>
          <p:cNvPr id="22" name="Rechteck 21">
            <a:extLst>
              <a:ext uri="{FF2B5EF4-FFF2-40B4-BE49-F238E27FC236}">
                <a16:creationId xmlns:a16="http://schemas.microsoft.com/office/drawing/2014/main" id="{2CEB3402-000A-413C-9CC2-C9B901C00040}"/>
              </a:ext>
            </a:extLst>
          </p:cNvPr>
          <p:cNvSpPr/>
          <p:nvPr userDrawn="1"/>
        </p:nvSpPr>
        <p:spPr>
          <a:xfrm>
            <a:off x="8219793" y="-24061"/>
            <a:ext cx="3949954" cy="689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Fußzeilenplatzhalter 4">
            <a:extLst>
              <a:ext uri="{FF2B5EF4-FFF2-40B4-BE49-F238E27FC236}">
                <a16:creationId xmlns:a16="http://schemas.microsoft.com/office/drawing/2014/main" id="{993A0F60-16EC-4D0B-A3AC-F365766C8665}"/>
              </a:ext>
            </a:extLst>
          </p:cNvPr>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000">
                <a:solidFill>
                  <a:schemeClr val="accent1"/>
                </a:solidFill>
                <a:latin typeface="Verdana" panose="020B0604030504040204" pitchFamily="34" charset="0"/>
                <a:ea typeface="Verdana" panose="020B0604030504040204" pitchFamily="34" charset="0"/>
              </a:defRPr>
            </a:lvl1pPr>
          </a:lstStyle>
          <a:p>
            <a:r>
              <a:rPr lang="de-DE" dirty="0"/>
              <a:t>Quelle:</a:t>
            </a:r>
          </a:p>
        </p:txBody>
      </p:sp>
      <p:sp>
        <p:nvSpPr>
          <p:cNvPr id="8" name="Foliennummernplatzhalter 5">
            <a:extLst>
              <a:ext uri="{FF2B5EF4-FFF2-40B4-BE49-F238E27FC236}">
                <a16:creationId xmlns:a16="http://schemas.microsoft.com/office/drawing/2014/main" id="{55386345-6FA3-4574-823E-254E527E89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accent1"/>
                </a:solidFill>
                <a:latin typeface="Verdana" panose="020B0604030504040204" pitchFamily="34" charset="0"/>
                <a:ea typeface="Verdana" panose="020B0604030504040204" pitchFamily="34" charset="0"/>
              </a:defRPr>
            </a:lvl1pPr>
          </a:lstStyle>
          <a:p>
            <a:r>
              <a:rPr lang="de-DE" dirty="0"/>
              <a:t>Seite </a:t>
            </a:r>
            <a:fld id="{DA5282DE-81DB-4D7F-80C7-75D8BC5C7ADB}" type="slidenum">
              <a:rPr lang="de-DE" smtClean="0"/>
              <a:pPr/>
              <a:t>‹Nr.›</a:t>
            </a:fld>
            <a:endParaRPr lang="de-DE" dirty="0"/>
          </a:p>
        </p:txBody>
      </p:sp>
      <p:graphicFrame>
        <p:nvGraphicFramePr>
          <p:cNvPr id="3" name="Objekt 2">
            <a:extLst>
              <a:ext uri="{FF2B5EF4-FFF2-40B4-BE49-F238E27FC236}">
                <a16:creationId xmlns:a16="http://schemas.microsoft.com/office/drawing/2014/main" id="{CA611068-DFC4-499F-8ECB-4758649C10DF}"/>
              </a:ext>
            </a:extLst>
          </p:cNvPr>
          <p:cNvGraphicFramePr>
            <a:graphicFrameLocks noChangeAspect="1"/>
          </p:cNvGraphicFramePr>
          <p:nvPr userDrawn="1">
            <p:extLst>
              <p:ext uri="{D42A27DB-BD31-4B8C-83A1-F6EECF244321}">
                <p14:modId xmlns:p14="http://schemas.microsoft.com/office/powerpoint/2010/main" val="2365678106"/>
              </p:ext>
            </p:extLst>
          </p:nvPr>
        </p:nvGraphicFramePr>
        <p:xfrm>
          <a:off x="0" y="-19423"/>
          <a:ext cx="12192000" cy="2763672"/>
        </p:xfrm>
        <a:graphic>
          <a:graphicData uri="http://schemas.openxmlformats.org/presentationml/2006/ole">
            <mc:AlternateContent xmlns:mc="http://schemas.openxmlformats.org/markup-compatibility/2006">
              <mc:Choice xmlns:v="urn:schemas-microsoft-com:vml" Requires="v">
                <p:oleObj r:id="rId2" imgW="13587120" imgH="3085560" progId="">
                  <p:embed/>
                </p:oleObj>
              </mc:Choice>
              <mc:Fallback>
                <p:oleObj r:id="rId2" imgW="13587120" imgH="3085560" progId="">
                  <p:embed/>
                  <p:pic>
                    <p:nvPicPr>
                      <p:cNvPr id="3" name="Objekt 2">
                        <a:extLst>
                          <a:ext uri="{FF2B5EF4-FFF2-40B4-BE49-F238E27FC236}">
                            <a16:creationId xmlns:a16="http://schemas.microsoft.com/office/drawing/2014/main" id="{CA611068-DFC4-499F-8ECB-4758649C10DF}"/>
                          </a:ext>
                        </a:extLst>
                      </p:cNvPr>
                      <p:cNvPicPr/>
                      <p:nvPr/>
                    </p:nvPicPr>
                    <p:blipFill>
                      <a:blip r:embed="rId3"/>
                      <a:stretch>
                        <a:fillRect/>
                      </a:stretch>
                    </p:blipFill>
                    <p:spPr>
                      <a:xfrm>
                        <a:off x="0" y="-19423"/>
                        <a:ext cx="12192000" cy="2763672"/>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B9EAF171-3452-4731-A443-AD458D344724}"/>
              </a:ext>
            </a:extLst>
          </p:cNvPr>
          <p:cNvSpPr>
            <a:spLocks noGrp="1"/>
          </p:cNvSpPr>
          <p:nvPr>
            <p:ph type="ctrTitle" hasCustomPrompt="1"/>
          </p:nvPr>
        </p:nvSpPr>
        <p:spPr>
          <a:xfrm>
            <a:off x="569501" y="1042153"/>
            <a:ext cx="9144000" cy="1959650"/>
          </a:xfrm>
          <a:prstGeom prst="rect">
            <a:avLst/>
          </a:prstGeom>
        </p:spPr>
        <p:txBody>
          <a:bodyPr anchor="t">
            <a:normAutofit/>
          </a:bodyPr>
          <a:lstStyle>
            <a:lvl1pPr algn="l">
              <a:defRPr sz="4000" b="1">
                <a:solidFill>
                  <a:schemeClr val="bg1"/>
                </a:solidFill>
              </a:defRPr>
            </a:lvl1pPr>
          </a:lstStyle>
          <a:p>
            <a:r>
              <a:rPr lang="de-DE" dirty="0"/>
              <a:t>Vielen Dank</a:t>
            </a:r>
            <a:br>
              <a:rPr lang="de-DE" dirty="0"/>
            </a:br>
            <a:r>
              <a:rPr lang="de-DE" dirty="0"/>
              <a:t>für Ihre Aufmerksamkeit</a:t>
            </a:r>
          </a:p>
        </p:txBody>
      </p:sp>
      <p:sp>
        <p:nvSpPr>
          <p:cNvPr id="14" name="Rechteck 13">
            <a:extLst>
              <a:ext uri="{FF2B5EF4-FFF2-40B4-BE49-F238E27FC236}">
                <a16:creationId xmlns:a16="http://schemas.microsoft.com/office/drawing/2014/main" id="{54AC7D43-59D8-4381-A063-76B7B78ADD57}"/>
              </a:ext>
            </a:extLst>
          </p:cNvPr>
          <p:cNvSpPr/>
          <p:nvPr userDrawn="1"/>
        </p:nvSpPr>
        <p:spPr>
          <a:xfrm>
            <a:off x="0" y="2613890"/>
            <a:ext cx="12169748" cy="42441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platzhalter 4">
            <a:extLst>
              <a:ext uri="{FF2B5EF4-FFF2-40B4-BE49-F238E27FC236}">
                <a16:creationId xmlns:a16="http://schemas.microsoft.com/office/drawing/2014/main" id="{4FF2EF32-C3FA-44BC-8DED-97E3250386B1}"/>
              </a:ext>
            </a:extLst>
          </p:cNvPr>
          <p:cNvSpPr>
            <a:spLocks noGrp="1"/>
          </p:cNvSpPr>
          <p:nvPr>
            <p:ph type="body" sz="quarter" idx="10" hasCustomPrompt="1"/>
          </p:nvPr>
        </p:nvSpPr>
        <p:spPr>
          <a:xfrm>
            <a:off x="569913" y="3001963"/>
            <a:ext cx="8172450" cy="3086966"/>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Referent: Silvio </a:t>
            </a:r>
            <a:r>
              <a:rPr lang="de-DE" dirty="0" err="1"/>
              <a:t>Sehrklug</a:t>
            </a:r>
            <a:endParaRPr lang="de-DE" dirty="0"/>
          </a:p>
          <a:p>
            <a:pPr lvl="0"/>
            <a:endParaRPr lang="de-DE" dirty="0"/>
          </a:p>
          <a:p>
            <a:pPr lvl="0"/>
            <a:r>
              <a:rPr lang="de-DE" dirty="0"/>
              <a:t>Sächsische Energieagentur – SAENA GmbH</a:t>
            </a:r>
            <a:br>
              <a:rPr lang="de-DE" dirty="0"/>
            </a:br>
            <a:r>
              <a:rPr lang="de-DE" dirty="0"/>
              <a:t>Telefon: 0351 - 4910 31..</a:t>
            </a:r>
            <a:br>
              <a:rPr lang="de-DE" dirty="0"/>
            </a:br>
            <a:r>
              <a:rPr lang="de-DE" dirty="0"/>
              <a:t>Fax: 0351 - 4910 3155</a:t>
            </a:r>
            <a:br>
              <a:rPr lang="de-DE" dirty="0"/>
            </a:br>
            <a:r>
              <a:rPr lang="de-DE" dirty="0"/>
              <a:t>E-Mail: name@saena.de</a:t>
            </a:r>
            <a:br>
              <a:rPr lang="de-DE" dirty="0"/>
            </a:br>
            <a:r>
              <a:rPr lang="de-DE" dirty="0"/>
              <a:t>Internet: www.saena.de</a:t>
            </a:r>
          </a:p>
          <a:p>
            <a:pPr lvl="0"/>
            <a:endParaRPr lang="de-DE" dirty="0"/>
          </a:p>
          <a:p>
            <a:pPr lvl="0"/>
            <a:endParaRPr lang="de-DE" dirty="0"/>
          </a:p>
        </p:txBody>
      </p:sp>
      <p:pic>
        <p:nvPicPr>
          <p:cNvPr id="13" name="Grafik 12">
            <a:extLst>
              <a:ext uri="{FF2B5EF4-FFF2-40B4-BE49-F238E27FC236}">
                <a16:creationId xmlns:a16="http://schemas.microsoft.com/office/drawing/2014/main" id="{0C1304B8-0108-45E1-8604-A3CECF03E82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063789" y="5139299"/>
            <a:ext cx="2491477" cy="1372254"/>
          </a:xfrm>
          <a:prstGeom prst="rect">
            <a:avLst/>
          </a:prstGeom>
        </p:spPr>
      </p:pic>
    </p:spTree>
    <p:extLst>
      <p:ext uri="{BB962C8B-B14F-4D97-AF65-F5344CB8AC3E}">
        <p14:creationId xmlns:p14="http://schemas.microsoft.com/office/powerpoint/2010/main" val="1613341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ext">
    <p:spTree>
      <p:nvGrpSpPr>
        <p:cNvPr id="1" name=""/>
        <p:cNvGrpSpPr/>
        <p:nvPr/>
      </p:nvGrpSpPr>
      <p:grpSpPr>
        <a:xfrm>
          <a:off x="0" y="0"/>
          <a:ext cx="0" cy="0"/>
          <a:chOff x="0" y="0"/>
          <a:chExt cx="0" cy="0"/>
        </a:xfrm>
      </p:grpSpPr>
      <p:sp>
        <p:nvSpPr>
          <p:cNvPr id="12" name="Textplatzhalter 7">
            <a:extLst>
              <a:ext uri="{FF2B5EF4-FFF2-40B4-BE49-F238E27FC236}">
                <a16:creationId xmlns:a16="http://schemas.microsoft.com/office/drawing/2014/main" id="{16E0708A-0ED8-493A-B1A6-EB6E00BC357C}"/>
              </a:ext>
            </a:extLst>
          </p:cNvPr>
          <p:cNvSpPr>
            <a:spLocks noGrp="1"/>
          </p:cNvSpPr>
          <p:nvPr>
            <p:ph type="body" sz="quarter" idx="13" hasCustomPrompt="1"/>
          </p:nvPr>
        </p:nvSpPr>
        <p:spPr>
          <a:xfrm>
            <a:off x="580960" y="2022764"/>
            <a:ext cx="9902556"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Tree>
    <p:extLst>
      <p:ext uri="{BB962C8B-B14F-4D97-AF65-F5344CB8AC3E}">
        <p14:creationId xmlns:p14="http://schemas.microsoft.com/office/powerpoint/2010/main" val="11825431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ext">
    <p:spTree>
      <p:nvGrpSpPr>
        <p:cNvPr id="1" name=""/>
        <p:cNvGrpSpPr/>
        <p:nvPr/>
      </p:nvGrpSpPr>
      <p:grpSpPr>
        <a:xfrm>
          <a:off x="0" y="0"/>
          <a:ext cx="0" cy="0"/>
          <a:chOff x="0" y="0"/>
          <a:chExt cx="0" cy="0"/>
        </a:xfrm>
      </p:grpSpPr>
      <p:sp>
        <p:nvSpPr>
          <p:cNvPr id="12" name="Textplatzhalter 7">
            <a:extLst>
              <a:ext uri="{FF2B5EF4-FFF2-40B4-BE49-F238E27FC236}">
                <a16:creationId xmlns:a16="http://schemas.microsoft.com/office/drawing/2014/main" id="{16E0708A-0ED8-493A-B1A6-EB6E00BC357C}"/>
              </a:ext>
            </a:extLst>
          </p:cNvPr>
          <p:cNvSpPr>
            <a:spLocks noGrp="1"/>
          </p:cNvSpPr>
          <p:nvPr>
            <p:ph type="body" sz="quarter" idx="13" hasCustomPrompt="1"/>
          </p:nvPr>
        </p:nvSpPr>
        <p:spPr>
          <a:xfrm>
            <a:off x="580960" y="2022764"/>
            <a:ext cx="9902556"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Tree>
    <p:extLst>
      <p:ext uri="{BB962C8B-B14F-4D97-AF65-F5344CB8AC3E}">
        <p14:creationId xmlns:p14="http://schemas.microsoft.com/office/powerpoint/2010/main" val="24499873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xt">
    <p:spTree>
      <p:nvGrpSpPr>
        <p:cNvPr id="1" name=""/>
        <p:cNvGrpSpPr/>
        <p:nvPr/>
      </p:nvGrpSpPr>
      <p:grpSpPr>
        <a:xfrm>
          <a:off x="0" y="0"/>
          <a:ext cx="0" cy="0"/>
          <a:chOff x="0" y="0"/>
          <a:chExt cx="0" cy="0"/>
        </a:xfrm>
      </p:grpSpPr>
      <p:sp>
        <p:nvSpPr>
          <p:cNvPr id="12" name="Textplatzhalter 7">
            <a:extLst>
              <a:ext uri="{FF2B5EF4-FFF2-40B4-BE49-F238E27FC236}">
                <a16:creationId xmlns:a16="http://schemas.microsoft.com/office/drawing/2014/main" id="{16E0708A-0ED8-493A-B1A6-EB6E00BC357C}"/>
              </a:ext>
            </a:extLst>
          </p:cNvPr>
          <p:cNvSpPr>
            <a:spLocks noGrp="1"/>
          </p:cNvSpPr>
          <p:nvPr>
            <p:ph type="body" sz="quarter" idx="13" hasCustomPrompt="1"/>
          </p:nvPr>
        </p:nvSpPr>
        <p:spPr>
          <a:xfrm>
            <a:off x="580960" y="2022764"/>
            <a:ext cx="9902556"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Tree>
    <p:extLst>
      <p:ext uri="{BB962C8B-B14F-4D97-AF65-F5344CB8AC3E}">
        <p14:creationId xmlns:p14="http://schemas.microsoft.com/office/powerpoint/2010/main" val="3152119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215" y="274954"/>
            <a:ext cx="10973571" cy="1143000"/>
          </a:xfrm>
          <a:prstGeom prst="rect">
            <a:avLst/>
          </a:prstGeom>
        </p:spPr>
        <p:txBody>
          <a:bodyPr/>
          <a:lstStyle/>
          <a:p>
            <a:r>
              <a:rPr lang="de-DE"/>
              <a:t>Titelmasterformat durch Klicken bearbeiten</a:t>
            </a:r>
          </a:p>
        </p:txBody>
      </p:sp>
      <p:sp>
        <p:nvSpPr>
          <p:cNvPr id="3" name="Inhaltsplatzhalter 2"/>
          <p:cNvSpPr>
            <a:spLocks noGrp="1"/>
          </p:cNvSpPr>
          <p:nvPr>
            <p:ph idx="1"/>
          </p:nvPr>
        </p:nvSpPr>
        <p:spPr>
          <a:xfrm>
            <a:off x="609215" y="1600776"/>
            <a:ext cx="10973571" cy="4525935"/>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366973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Zweispalti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hasCustomPrompt="1"/>
          </p:nvPr>
        </p:nvSpPr>
        <p:spPr>
          <a:xfrm>
            <a:off x="580960" y="893763"/>
            <a:ext cx="9902556" cy="956175"/>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6" name="Inhaltsplatzhalter 5">
            <a:extLst>
              <a:ext uri="{FF2B5EF4-FFF2-40B4-BE49-F238E27FC236}">
                <a16:creationId xmlns:a16="http://schemas.microsoft.com/office/drawing/2014/main" id="{6E7F4D7B-5844-49BC-B31A-3AD7E8D91846}"/>
              </a:ext>
            </a:extLst>
          </p:cNvPr>
          <p:cNvSpPr>
            <a:spLocks noGrp="1"/>
          </p:cNvSpPr>
          <p:nvPr>
            <p:ph sz="quarter" idx="15" hasCustomPrompt="1"/>
          </p:nvPr>
        </p:nvSpPr>
        <p:spPr>
          <a:xfrm>
            <a:off x="581025" y="2022764"/>
            <a:ext cx="4721225"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7" name="Inhaltsplatzhalter 5">
            <a:extLst>
              <a:ext uri="{FF2B5EF4-FFF2-40B4-BE49-F238E27FC236}">
                <a16:creationId xmlns:a16="http://schemas.microsoft.com/office/drawing/2014/main" id="{C0475A76-5E59-4135-80DB-5ABD78AB61FC}"/>
              </a:ext>
            </a:extLst>
          </p:cNvPr>
          <p:cNvSpPr>
            <a:spLocks noGrp="1"/>
          </p:cNvSpPr>
          <p:nvPr>
            <p:ph sz="quarter" idx="16" hasCustomPrompt="1"/>
          </p:nvPr>
        </p:nvSpPr>
        <p:spPr>
          <a:xfrm>
            <a:off x="5762291" y="2022764"/>
            <a:ext cx="4721225" cy="4097049"/>
          </a:xfrm>
          <a:prstGeom prst="rect">
            <a:avLst/>
          </a:prstGeom>
        </p:spPr>
        <p:txBody>
          <a:bodyPr/>
          <a:lstStyle>
            <a:lvl1pPr marL="0" indent="0">
              <a:lnSpc>
                <a:spcPts val="2800"/>
              </a:lnSpc>
              <a:spcBef>
                <a:spcPts val="0"/>
              </a:spcBef>
              <a:spcAft>
                <a:spcPts val="1000"/>
              </a:spcAft>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Tree>
    <p:extLst>
      <p:ext uri="{BB962C8B-B14F-4D97-AF65-F5344CB8AC3E}">
        <p14:creationId xmlns:p14="http://schemas.microsoft.com/office/powerpoint/2010/main" val="201844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rennerfolie">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20A6E2B8-089A-EE76-0304-56D4B7681A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6"/>
            <a:ext cx="12192000" cy="6853968"/>
          </a:xfrm>
          <a:prstGeom prst="rect">
            <a:avLst/>
          </a:prstGeom>
        </p:spPr>
      </p:pic>
      <p:sp>
        <p:nvSpPr>
          <p:cNvPr id="2" name="Titel 1">
            <a:extLst>
              <a:ext uri="{FF2B5EF4-FFF2-40B4-BE49-F238E27FC236}">
                <a16:creationId xmlns:a16="http://schemas.microsoft.com/office/drawing/2014/main" id="{B9EAF171-3452-4731-A443-AD458D344724}"/>
              </a:ext>
            </a:extLst>
          </p:cNvPr>
          <p:cNvSpPr>
            <a:spLocks noGrp="1"/>
          </p:cNvSpPr>
          <p:nvPr>
            <p:ph type="ctrTitle" hasCustomPrompt="1"/>
          </p:nvPr>
        </p:nvSpPr>
        <p:spPr>
          <a:xfrm>
            <a:off x="882321" y="2923382"/>
            <a:ext cx="10740183" cy="1011236"/>
          </a:xfrm>
          <a:prstGeom prst="rect">
            <a:avLst/>
          </a:prstGeom>
        </p:spPr>
        <p:txBody>
          <a:bodyPr anchor="t">
            <a:normAutofit/>
          </a:bodyPr>
          <a:lstStyle>
            <a:lvl1pPr algn="l">
              <a:defRPr sz="4000" b="0">
                <a:solidFill>
                  <a:schemeClr val="bg1"/>
                </a:solidFill>
              </a:defRPr>
            </a:lvl1pPr>
          </a:lstStyle>
          <a:p>
            <a:r>
              <a:rPr lang="de-DE" dirty="0"/>
              <a:t>Vielen Dank für Ihre Aufmerksamkeit.</a:t>
            </a:r>
          </a:p>
        </p:txBody>
      </p:sp>
    </p:spTree>
    <p:extLst>
      <p:ext uri="{BB962C8B-B14F-4D97-AF65-F5344CB8AC3E}">
        <p14:creationId xmlns:p14="http://schemas.microsoft.com/office/powerpoint/2010/main" val="3434908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ext">
    <p:spTree>
      <p:nvGrpSpPr>
        <p:cNvPr id="1" name=""/>
        <p:cNvGrpSpPr/>
        <p:nvPr/>
      </p:nvGrpSpPr>
      <p:grpSpPr>
        <a:xfrm>
          <a:off x="0" y="0"/>
          <a:ext cx="0" cy="0"/>
          <a:chOff x="0" y="0"/>
          <a:chExt cx="0" cy="0"/>
        </a:xfrm>
      </p:grpSpPr>
      <p:pic>
        <p:nvPicPr>
          <p:cNvPr id="3" name="Grafik 2" descr="Ein Bild, das Pfeil enthält.&#10;&#10;Automatisch generierte Beschreibung">
            <a:extLst>
              <a:ext uri="{FF2B5EF4-FFF2-40B4-BE49-F238E27FC236}">
                <a16:creationId xmlns:a16="http://schemas.microsoft.com/office/drawing/2014/main" id="{746E63D1-19DA-A182-8009-570EBBE39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6"/>
            <a:ext cx="12192000" cy="6853968"/>
          </a:xfrm>
          <a:prstGeom prst="rect">
            <a:avLst/>
          </a:prstGeom>
        </p:spPr>
      </p:pic>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12" name="Textplatzhalter 7">
            <a:extLst>
              <a:ext uri="{FF2B5EF4-FFF2-40B4-BE49-F238E27FC236}">
                <a16:creationId xmlns:a16="http://schemas.microsoft.com/office/drawing/2014/main" id="{16E0708A-0ED8-493A-B1A6-EB6E00BC357C}"/>
              </a:ext>
            </a:extLst>
          </p:cNvPr>
          <p:cNvSpPr>
            <a:spLocks noGrp="1"/>
          </p:cNvSpPr>
          <p:nvPr>
            <p:ph type="body" sz="quarter" idx="13" hasCustomPrompt="1"/>
          </p:nvPr>
        </p:nvSpPr>
        <p:spPr>
          <a:xfrm>
            <a:off x="580960" y="2238375"/>
            <a:ext cx="9902556" cy="3881438"/>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7" name="Rechteck 1">
            <a:extLst>
              <a:ext uri="{FF2B5EF4-FFF2-40B4-BE49-F238E27FC236}">
                <a16:creationId xmlns:a16="http://schemas.microsoft.com/office/drawing/2014/main" id="{30A56421-06B5-F07B-DCD4-FB2DF87DD241}"/>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2644DE8B-9DB5-C5E8-4448-B1B9152888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9" name="Textplatzhalter 5">
            <a:extLst>
              <a:ext uri="{FF2B5EF4-FFF2-40B4-BE49-F238E27FC236}">
                <a16:creationId xmlns:a16="http://schemas.microsoft.com/office/drawing/2014/main" id="{1738E7A6-8EFD-028E-1E16-B203952AD70B}"/>
              </a:ext>
            </a:extLst>
          </p:cNvPr>
          <p:cNvSpPr>
            <a:spLocks noGrp="1"/>
          </p:cNvSpPr>
          <p:nvPr>
            <p:ph type="body" sz="quarter" idx="15"/>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Tree>
    <p:extLst>
      <p:ext uri="{BB962C8B-B14F-4D97-AF65-F5344CB8AC3E}">
        <p14:creationId xmlns:p14="http://schemas.microsoft.com/office/powerpoint/2010/main" val="395438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3" name="Grafik 2" descr="Ein Bild, das Pfeil enthält.&#10;&#10;Automatisch generierte Beschreibung">
            <a:extLst>
              <a:ext uri="{FF2B5EF4-FFF2-40B4-BE49-F238E27FC236}">
                <a16:creationId xmlns:a16="http://schemas.microsoft.com/office/drawing/2014/main" id="{746E63D1-19DA-A182-8009-570EBBE39D0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016"/>
            <a:ext cx="12192000" cy="6853968"/>
          </a:xfrm>
          <a:prstGeom prst="rect">
            <a:avLst/>
          </a:prstGeom>
        </p:spPr>
      </p:pic>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10" name="Textplatzhalter 9">
            <a:extLst>
              <a:ext uri="{FF2B5EF4-FFF2-40B4-BE49-F238E27FC236}">
                <a16:creationId xmlns:a16="http://schemas.microsoft.com/office/drawing/2014/main" id="{4B6C8639-550A-4A17-B5D0-9D6C263C87A1}"/>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b="0" i="1" baseline="0">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12" name="Textplatzhalter 7">
            <a:extLst>
              <a:ext uri="{FF2B5EF4-FFF2-40B4-BE49-F238E27FC236}">
                <a16:creationId xmlns:a16="http://schemas.microsoft.com/office/drawing/2014/main" id="{16E0708A-0ED8-493A-B1A6-EB6E00BC357C}"/>
              </a:ext>
            </a:extLst>
          </p:cNvPr>
          <p:cNvSpPr>
            <a:spLocks noGrp="1"/>
          </p:cNvSpPr>
          <p:nvPr>
            <p:ph type="body" sz="quarter" idx="13" hasCustomPrompt="1"/>
          </p:nvPr>
        </p:nvSpPr>
        <p:spPr>
          <a:xfrm>
            <a:off x="580960" y="2238375"/>
            <a:ext cx="9902556" cy="3881438"/>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7" name="Rechteck 1">
            <a:extLst>
              <a:ext uri="{FF2B5EF4-FFF2-40B4-BE49-F238E27FC236}">
                <a16:creationId xmlns:a16="http://schemas.microsoft.com/office/drawing/2014/main" id="{30A56421-06B5-F07B-DCD4-FB2DF87DD241}"/>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8" name="Grafik 7">
            <a:extLst>
              <a:ext uri="{FF2B5EF4-FFF2-40B4-BE49-F238E27FC236}">
                <a16:creationId xmlns:a16="http://schemas.microsoft.com/office/drawing/2014/main" id="{2644DE8B-9DB5-C5E8-4448-B1B9152888D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Tree>
    <p:extLst>
      <p:ext uri="{BB962C8B-B14F-4D97-AF65-F5344CB8AC3E}">
        <p14:creationId xmlns:p14="http://schemas.microsoft.com/office/powerpoint/2010/main" val="2757932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ild+Text">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E632948C-E6D0-5DD9-C124-31D648CCBF7F}"/>
              </a:ext>
            </a:extLst>
          </p:cNvPr>
          <p:cNvSpPr>
            <a:spLocks noGrp="1"/>
          </p:cNvSpPr>
          <p:nvPr>
            <p:ph type="pic" sz="quarter" idx="13"/>
          </p:nvPr>
        </p:nvSpPr>
        <p:spPr>
          <a:xfrm>
            <a:off x="0" y="0"/>
            <a:ext cx="12191999" cy="6858000"/>
          </a:xfrm>
          <a:prstGeom prst="rect">
            <a:avLst/>
          </a:prstGeom>
        </p:spPr>
        <p:txBody>
          <a:bodyPr/>
          <a:lstStyle/>
          <a:p>
            <a:endParaRPr lang="de-DE"/>
          </a:p>
        </p:txBody>
      </p:sp>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0" y="4835483"/>
            <a:ext cx="12191999" cy="1187533"/>
          </a:xfrm>
          <a:prstGeom prst="rect">
            <a:avLst/>
          </a:prstGeom>
          <a:solidFill>
            <a:schemeClr val="accent1">
              <a:alpha val="80000"/>
            </a:schemeClr>
          </a:solidFill>
        </p:spPr>
        <p:txBody>
          <a:bodyPr anchor="ctr" anchorCtr="0"/>
          <a:lstStyle>
            <a:lvl1pPr marL="0" indent="0" algn="ctr">
              <a:buNone/>
              <a:defRPr sz="30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Damit gute Ideen die Menschen erreichen.</a:t>
            </a:r>
          </a:p>
        </p:txBody>
      </p:sp>
    </p:spTree>
    <p:extLst>
      <p:ext uri="{BB962C8B-B14F-4D97-AF65-F5344CB8AC3E}">
        <p14:creationId xmlns:p14="http://schemas.microsoft.com/office/powerpoint/2010/main" val="37672767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Text-Quer">
    <p:spTree>
      <p:nvGrpSpPr>
        <p:cNvPr id="1" name=""/>
        <p:cNvGrpSpPr/>
        <p:nvPr/>
      </p:nvGrpSpPr>
      <p:grpSpPr>
        <a:xfrm>
          <a:off x="0" y="0"/>
          <a:ext cx="0" cy="0"/>
          <a:chOff x="0" y="0"/>
          <a:chExt cx="0" cy="0"/>
        </a:xfrm>
      </p:grpSpPr>
      <p:sp>
        <p:nvSpPr>
          <p:cNvPr id="9" name="Bildplatzhalter 8">
            <a:extLst>
              <a:ext uri="{FF2B5EF4-FFF2-40B4-BE49-F238E27FC236}">
                <a16:creationId xmlns:a16="http://schemas.microsoft.com/office/drawing/2014/main" id="{E632948C-E6D0-5DD9-C124-31D648CCBF7F}"/>
              </a:ext>
            </a:extLst>
          </p:cNvPr>
          <p:cNvSpPr>
            <a:spLocks noGrp="1"/>
          </p:cNvSpPr>
          <p:nvPr>
            <p:ph type="pic" sz="quarter" idx="13"/>
          </p:nvPr>
        </p:nvSpPr>
        <p:spPr>
          <a:xfrm>
            <a:off x="0" y="0"/>
            <a:ext cx="12191999" cy="6858000"/>
          </a:xfrm>
          <a:prstGeom prst="rect">
            <a:avLst/>
          </a:prstGeom>
        </p:spPr>
        <p:txBody>
          <a:bodyPr/>
          <a:lstStyle/>
          <a:p>
            <a:endParaRPr lang="de-DE"/>
          </a:p>
        </p:txBody>
      </p:sp>
      <p:sp>
        <p:nvSpPr>
          <p:cNvPr id="6" name="Textplatzhalter 5">
            <a:extLst>
              <a:ext uri="{FF2B5EF4-FFF2-40B4-BE49-F238E27FC236}">
                <a16:creationId xmlns:a16="http://schemas.microsoft.com/office/drawing/2014/main" id="{F37EBA83-C045-4FFC-8EB4-095842C3F750}"/>
              </a:ext>
            </a:extLst>
          </p:cNvPr>
          <p:cNvSpPr>
            <a:spLocks noGrp="1"/>
          </p:cNvSpPr>
          <p:nvPr>
            <p:ph type="body" sz="quarter" idx="12" hasCustomPrompt="1"/>
          </p:nvPr>
        </p:nvSpPr>
        <p:spPr>
          <a:xfrm>
            <a:off x="0" y="0"/>
            <a:ext cx="4638675" cy="6857999"/>
          </a:xfrm>
          <a:prstGeom prst="rect">
            <a:avLst/>
          </a:prstGeom>
          <a:solidFill>
            <a:schemeClr val="accent1">
              <a:alpha val="80000"/>
            </a:schemeClr>
          </a:solidFill>
        </p:spPr>
        <p:txBody>
          <a:bodyPr anchor="ctr" anchorCtr="0"/>
          <a:lstStyle>
            <a:lvl1pPr marL="0" indent="0" algn="ctr">
              <a:buNone/>
              <a:defRPr sz="30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Damit gute Ideen die Menschen erreichen.</a:t>
            </a:r>
          </a:p>
        </p:txBody>
      </p:sp>
    </p:spTree>
    <p:extLst>
      <p:ext uri="{BB962C8B-B14F-4D97-AF65-F5344CB8AC3E}">
        <p14:creationId xmlns:p14="http://schemas.microsoft.com/office/powerpoint/2010/main" val="57504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eispaltig">
    <p:spTree>
      <p:nvGrpSpPr>
        <p:cNvPr id="1" name=""/>
        <p:cNvGrpSpPr/>
        <p:nvPr/>
      </p:nvGrpSpPr>
      <p:grpSpPr>
        <a:xfrm>
          <a:off x="0" y="0"/>
          <a:ext cx="0" cy="0"/>
          <a:chOff x="0" y="0"/>
          <a:chExt cx="0" cy="0"/>
        </a:xfrm>
      </p:grpSpPr>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hasCustomPrompt="1"/>
          </p:nvPr>
        </p:nvSpPr>
        <p:spPr>
          <a:xfrm>
            <a:off x="580960" y="893763"/>
            <a:ext cx="9902556" cy="1187533"/>
          </a:xfrm>
          <a:prstGeom prst="rect">
            <a:avLst/>
          </a:prstGeom>
        </p:spPr>
        <p:txBody>
          <a:bodyPr/>
          <a:lstStyle>
            <a:lvl1pPr marL="0" indent="0">
              <a:buNone/>
              <a:defRPr sz="2400" b="1">
                <a:solidFill>
                  <a:schemeClr val="tx2"/>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r>
              <a:rPr lang="de-DE" dirty="0"/>
              <a:t>Überschrift</a:t>
            </a:r>
          </a:p>
        </p:txBody>
      </p:sp>
      <p:sp>
        <p:nvSpPr>
          <p:cNvPr id="4" name="Textplatzhalter 9">
            <a:extLst>
              <a:ext uri="{FF2B5EF4-FFF2-40B4-BE49-F238E27FC236}">
                <a16:creationId xmlns:a16="http://schemas.microsoft.com/office/drawing/2014/main" id="{F5932642-7F44-4566-AD90-0A0E4A0764CA}"/>
              </a:ext>
            </a:extLst>
          </p:cNvPr>
          <p:cNvSpPr>
            <a:spLocks noGrp="1"/>
          </p:cNvSpPr>
          <p:nvPr>
            <p:ph type="body" sz="quarter" idx="14" hasCustomPrompt="1"/>
          </p:nvPr>
        </p:nvSpPr>
        <p:spPr>
          <a:xfrm>
            <a:off x="580959" y="6351171"/>
            <a:ext cx="8469313" cy="231775"/>
          </a:xfrm>
          <a:prstGeom prst="rect">
            <a:avLst/>
          </a:prstGeom>
        </p:spPr>
        <p:txBody>
          <a:bodyPr/>
          <a:lstStyle>
            <a:lvl1pPr marL="0" indent="0">
              <a:buNone/>
              <a:defRPr sz="1400" i="1">
                <a:solidFill>
                  <a:schemeClr val="accent1"/>
                </a:solidFill>
                <a:latin typeface="Verdana" panose="020B0604030504040204" pitchFamily="34" charset="0"/>
                <a:ea typeface="Verdana" panose="020B0604030504040204" pitchFamily="34" charset="0"/>
              </a:defRPr>
            </a:lvl1pPr>
            <a:lvl2pPr marL="457200" indent="0">
              <a:buNone/>
              <a:defRPr sz="1200">
                <a:solidFill>
                  <a:schemeClr val="accent1"/>
                </a:solidFill>
                <a:latin typeface="Verdana" panose="020B0604030504040204" pitchFamily="34" charset="0"/>
                <a:ea typeface="Verdana" panose="020B0604030504040204" pitchFamily="34" charset="0"/>
              </a:defRPr>
            </a:lvl2pPr>
            <a:lvl3pPr marL="914400" indent="0">
              <a:buNone/>
              <a:defRPr sz="1200">
                <a:solidFill>
                  <a:schemeClr val="accent1"/>
                </a:solidFill>
                <a:latin typeface="Verdana" panose="020B0604030504040204" pitchFamily="34" charset="0"/>
                <a:ea typeface="Verdana" panose="020B0604030504040204" pitchFamily="34" charset="0"/>
              </a:defRPr>
            </a:lvl3pPr>
            <a:lvl4pPr marL="1371600" indent="0">
              <a:buNone/>
              <a:defRPr sz="1200">
                <a:solidFill>
                  <a:schemeClr val="accent1"/>
                </a:solidFill>
                <a:latin typeface="Verdana" panose="020B0604030504040204" pitchFamily="34" charset="0"/>
                <a:ea typeface="Verdana" panose="020B0604030504040204" pitchFamily="34" charset="0"/>
              </a:defRPr>
            </a:lvl4pPr>
            <a:lvl5pPr marL="1828800" indent="0">
              <a:buNone/>
              <a:defRPr sz="1200">
                <a:solidFill>
                  <a:schemeClr val="accent1"/>
                </a:solidFill>
                <a:latin typeface="Verdana" panose="020B0604030504040204" pitchFamily="34" charset="0"/>
                <a:ea typeface="Verdana" panose="020B0604030504040204" pitchFamily="34" charset="0"/>
              </a:defRPr>
            </a:lvl5pPr>
          </a:lstStyle>
          <a:p>
            <a:pPr lvl="0"/>
            <a:r>
              <a:rPr lang="de-DE" dirty="0"/>
              <a:t>Quelle: … Seite</a:t>
            </a:r>
          </a:p>
        </p:txBody>
      </p:sp>
      <p:sp>
        <p:nvSpPr>
          <p:cNvPr id="6" name="Inhaltsplatzhalter 5">
            <a:extLst>
              <a:ext uri="{FF2B5EF4-FFF2-40B4-BE49-F238E27FC236}">
                <a16:creationId xmlns:a16="http://schemas.microsoft.com/office/drawing/2014/main" id="{6E7F4D7B-5844-49BC-B31A-3AD7E8D91846}"/>
              </a:ext>
            </a:extLst>
          </p:cNvPr>
          <p:cNvSpPr>
            <a:spLocks noGrp="1"/>
          </p:cNvSpPr>
          <p:nvPr>
            <p:ph sz="quarter" idx="15" hasCustomPrompt="1"/>
          </p:nvPr>
        </p:nvSpPr>
        <p:spPr>
          <a:xfrm>
            <a:off x="581025" y="2238375"/>
            <a:ext cx="4721225" cy="3881438"/>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7" name="Inhaltsplatzhalter 5">
            <a:extLst>
              <a:ext uri="{FF2B5EF4-FFF2-40B4-BE49-F238E27FC236}">
                <a16:creationId xmlns:a16="http://schemas.microsoft.com/office/drawing/2014/main" id="{C0475A76-5E59-4135-80DB-5ABD78AB61FC}"/>
              </a:ext>
            </a:extLst>
          </p:cNvPr>
          <p:cNvSpPr>
            <a:spLocks noGrp="1"/>
          </p:cNvSpPr>
          <p:nvPr>
            <p:ph sz="quarter" idx="16" hasCustomPrompt="1"/>
          </p:nvPr>
        </p:nvSpPr>
        <p:spPr>
          <a:xfrm>
            <a:off x="5762291" y="2238375"/>
            <a:ext cx="4721225" cy="3881438"/>
          </a:xfrm>
          <a:prstGeom prst="rect">
            <a:avLst/>
          </a:prstGeom>
        </p:spPr>
        <p:txBody>
          <a:bodyPr/>
          <a:lstStyle>
            <a:lvl1pPr marL="0" indent="0">
              <a:lnSpc>
                <a:spcPts val="2800"/>
              </a:lnSpc>
              <a:buNone/>
              <a:defRPr sz="2000">
                <a:latin typeface="Verdana" panose="020B0604030504040204" pitchFamily="34" charset="0"/>
                <a:ea typeface="Verdana" panose="020B0604030504040204" pitchFamily="34" charset="0"/>
              </a:defRPr>
            </a:lvl1pPr>
            <a:lvl2pPr marL="457200" indent="0">
              <a:buNone/>
              <a:defRPr sz="2000">
                <a:latin typeface="Verdana" panose="020B0604030504040204" pitchFamily="34" charset="0"/>
                <a:ea typeface="Verdana" panose="020B0604030504040204" pitchFamily="34" charset="0"/>
              </a:defRPr>
            </a:lvl2pPr>
            <a:lvl3pPr marL="914400" indent="0">
              <a:buNone/>
              <a:defRPr sz="2000">
                <a:latin typeface="Verdana" panose="020B0604030504040204" pitchFamily="34" charset="0"/>
                <a:ea typeface="Verdana" panose="020B0604030504040204" pitchFamily="34" charset="0"/>
              </a:defRPr>
            </a:lvl3pPr>
            <a:lvl4pPr marL="1371600" indent="0">
              <a:buNone/>
              <a:defRPr sz="2000">
                <a:latin typeface="Verdana" panose="020B0604030504040204" pitchFamily="34" charset="0"/>
                <a:ea typeface="Verdana" panose="020B0604030504040204" pitchFamily="34" charset="0"/>
              </a:defRPr>
            </a:lvl4pPr>
            <a:lvl5pPr marL="1828800" indent="0">
              <a:buNone/>
              <a:defRPr sz="2000">
                <a:latin typeface="Verdana" panose="020B0604030504040204" pitchFamily="34" charset="0"/>
                <a:ea typeface="Verdana" panose="020B0604030504040204" pitchFamily="34" charset="0"/>
              </a:defRPr>
            </a:lvl5pPr>
          </a:lstStyle>
          <a:p>
            <a:pPr lvl="0"/>
            <a:r>
              <a:rPr lang="de-DE" dirty="0"/>
              <a:t>Text</a:t>
            </a:r>
          </a:p>
        </p:txBody>
      </p:sp>
      <p:sp>
        <p:nvSpPr>
          <p:cNvPr id="8" name="Rechteck 1">
            <a:extLst>
              <a:ext uri="{FF2B5EF4-FFF2-40B4-BE49-F238E27FC236}">
                <a16:creationId xmlns:a16="http://schemas.microsoft.com/office/drawing/2014/main" id="{1027B745-523F-CE18-9D1E-79C0ECFBAB96}"/>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C4E4B54-CB9A-ED21-A73A-34BCCA1B7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10" name="Textplatzhalter 5">
            <a:extLst>
              <a:ext uri="{FF2B5EF4-FFF2-40B4-BE49-F238E27FC236}">
                <a16:creationId xmlns:a16="http://schemas.microsoft.com/office/drawing/2014/main" id="{1645AD25-AE1B-C1F8-DF3E-E9AC703F7DFC}"/>
              </a:ext>
            </a:extLst>
          </p:cNvPr>
          <p:cNvSpPr>
            <a:spLocks noGrp="1"/>
          </p:cNvSpPr>
          <p:nvPr>
            <p:ph type="body" sz="quarter" idx="17"/>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Tree>
    <p:extLst>
      <p:ext uri="{BB962C8B-B14F-4D97-AF65-F5344CB8AC3E}">
        <p14:creationId xmlns:p14="http://schemas.microsoft.com/office/powerpoint/2010/main" val="1877780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Bild_HG-Blau">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1027B745-523F-CE18-9D1E-79C0ECFBAB96}"/>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C4E4B54-CB9A-ED21-A73A-34BCCA1B7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5" name="Textplatzhalter 4">
            <a:extLst>
              <a:ext uri="{FF2B5EF4-FFF2-40B4-BE49-F238E27FC236}">
                <a16:creationId xmlns:a16="http://schemas.microsoft.com/office/drawing/2014/main" id="{67A80AE2-64B4-77BE-165C-2448C2658750}"/>
              </a:ext>
            </a:extLst>
          </p:cNvPr>
          <p:cNvSpPr>
            <a:spLocks noGrp="1"/>
          </p:cNvSpPr>
          <p:nvPr>
            <p:ph type="body" sz="quarter" idx="17" hasCustomPrompt="1"/>
          </p:nvPr>
        </p:nvSpPr>
        <p:spPr>
          <a:xfrm>
            <a:off x="580959" y="1152524"/>
            <a:ext cx="6743766" cy="5705475"/>
          </a:xfrm>
          <a:prstGeom prst="rect">
            <a:avLst/>
          </a:prstGeom>
          <a:gradFill flip="none" rotWithShape="1">
            <a:gsLst>
              <a:gs pos="0">
                <a:schemeClr val="accent1"/>
              </a:gs>
              <a:gs pos="100000">
                <a:schemeClr val="bg1"/>
              </a:gs>
            </a:gsLst>
            <a:lin ang="5400000" scaled="1"/>
            <a:tileRect/>
          </a:gradFill>
        </p:spPr>
        <p:txBody>
          <a:bodyPr lIns="360000" tIns="360000"/>
          <a:lstStyle>
            <a:lvl1pPr marL="0" indent="0">
              <a:buNone/>
              <a:defRPr sz="1600">
                <a:solidFill>
                  <a:schemeClr val="tx1"/>
                </a:solidFill>
                <a:latin typeface="Verdana" panose="020B0604030504040204" pitchFamily="34" charset="0"/>
                <a:ea typeface="Verdana" panose="020B0604030504040204" pitchFamily="34" charset="0"/>
              </a:defRPr>
            </a:lvl1pPr>
          </a:lstStyle>
          <a:p>
            <a:pPr lvl="0"/>
            <a:r>
              <a:rPr lang="de-DE" dirty="0"/>
              <a:t>NEUE TECHNOLOGIEN GEHEN IN DIE BREITENANWENDUNG</a:t>
            </a:r>
          </a:p>
          <a:p>
            <a:pPr algn="l"/>
            <a:r>
              <a:rPr lang="de-DE" sz="1800" b="0" i="0" u="none" strike="noStrike" baseline="0" dirty="0">
                <a:latin typeface="DINOT" panose="020B0504020101020102" pitchFamily="34" charset="0"/>
              </a:rPr>
              <a:t>Photovoltaik –</a:t>
            </a:r>
          </a:p>
          <a:p>
            <a:pPr algn="l"/>
            <a:r>
              <a:rPr lang="de-DE" sz="1800" b="0" i="0" u="none" strike="noStrike" baseline="0" dirty="0">
                <a:latin typeface="DINOT" panose="020B0504020101020102" pitchFamily="34" charset="0"/>
              </a:rPr>
              <a:t>Kombination mit Batteriespeicher und Einbindung</a:t>
            </a:r>
          </a:p>
          <a:p>
            <a:pPr algn="l"/>
            <a:r>
              <a:rPr lang="de-DE" sz="1800" b="0" i="0" u="none" strike="noStrike" baseline="0" dirty="0">
                <a:latin typeface="DINOT" panose="020B0504020101020102" pitchFamily="34" charset="0"/>
              </a:rPr>
              <a:t>Wärmeversorgung (elektrische Wärmepumpe)</a:t>
            </a:r>
          </a:p>
          <a:p>
            <a:pPr algn="l"/>
            <a:r>
              <a:rPr lang="de-DE" sz="1800" b="0" i="0" u="none" strike="noStrike" baseline="0" dirty="0">
                <a:latin typeface="DINOT" panose="020B0504020101020102" pitchFamily="34" charset="0"/>
              </a:rPr>
              <a:t>• Neubau und Sanierung Gebäude –</a:t>
            </a:r>
          </a:p>
          <a:p>
            <a:pPr algn="l"/>
            <a:r>
              <a:rPr lang="de-DE" sz="1800" b="0" i="0" u="none" strike="noStrike" baseline="0" dirty="0">
                <a:latin typeface="DINOT" panose="020B0504020101020102" pitchFamily="34" charset="0"/>
              </a:rPr>
              <a:t>Luftdichtes Bauen, hybride Strom- und Wärmeversorgung</a:t>
            </a:r>
          </a:p>
          <a:p>
            <a:pPr algn="l"/>
            <a:r>
              <a:rPr lang="de-DE" sz="1800" b="0" i="0" u="none" strike="noStrike" baseline="0" dirty="0">
                <a:latin typeface="DINOT" panose="020B0504020101020102" pitchFamily="34" charset="0"/>
              </a:rPr>
              <a:t>• </a:t>
            </a:r>
            <a:r>
              <a:rPr lang="de-DE" sz="1800" b="0" i="0" u="none" strike="noStrike" baseline="0" dirty="0" err="1">
                <a:latin typeface="DINOT" panose="020B0504020101020102" pitchFamily="34" charset="0"/>
              </a:rPr>
              <a:t>Elektromobiliät</a:t>
            </a:r>
            <a:r>
              <a:rPr lang="de-DE" sz="1800" b="0" i="0" u="none" strike="noStrike" baseline="0" dirty="0">
                <a:latin typeface="DINOT" panose="020B0504020101020102" pitchFamily="34" charset="0"/>
              </a:rPr>
              <a:t> –</a:t>
            </a:r>
          </a:p>
          <a:p>
            <a:pPr algn="l"/>
            <a:r>
              <a:rPr lang="de-DE" sz="1800" b="0" i="0" u="none" strike="noStrike" baseline="0" dirty="0">
                <a:latin typeface="DINOT" panose="020B0504020101020102" pitchFamily="34" charset="0"/>
              </a:rPr>
              <a:t>Umstellung Flotten, Aufbau Ladeinfrastruktur insbesondere</a:t>
            </a:r>
          </a:p>
          <a:p>
            <a:pPr algn="l"/>
            <a:r>
              <a:rPr lang="de-DE" sz="1800" b="0" i="0" u="none" strike="noStrike" baseline="0" dirty="0">
                <a:latin typeface="DINOT" panose="020B0504020101020102" pitchFamily="34" charset="0"/>
              </a:rPr>
              <a:t>in Zusammenhang mit Wohnen, Arbeiten, Tourismus </a:t>
            </a:r>
            <a:r>
              <a:rPr lang="de-DE" sz="1800" b="0" i="0" u="none" strike="noStrike" baseline="0" dirty="0" err="1">
                <a:latin typeface="DINOT" panose="020B0504020101020102" pitchFamily="34" charset="0"/>
              </a:rPr>
              <a:t>u.ä.</a:t>
            </a:r>
            <a:endParaRPr lang="de-DE" dirty="0"/>
          </a:p>
          <a:p>
            <a:pPr lvl="0"/>
            <a:endParaRPr lang="de-DE" dirty="0"/>
          </a:p>
        </p:txBody>
      </p:sp>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
        <p:nvSpPr>
          <p:cNvPr id="11" name="Bildplatzhalter 10">
            <a:extLst>
              <a:ext uri="{FF2B5EF4-FFF2-40B4-BE49-F238E27FC236}">
                <a16:creationId xmlns:a16="http://schemas.microsoft.com/office/drawing/2014/main" id="{32118D98-1441-E79A-C4A6-36F917E26410}"/>
              </a:ext>
            </a:extLst>
          </p:cNvPr>
          <p:cNvSpPr>
            <a:spLocks noGrp="1"/>
          </p:cNvSpPr>
          <p:nvPr>
            <p:ph type="pic" sz="quarter" idx="18"/>
          </p:nvPr>
        </p:nvSpPr>
        <p:spPr>
          <a:xfrm>
            <a:off x="7324725" y="1152523"/>
            <a:ext cx="4867275" cy="4781552"/>
          </a:xfrm>
          <a:prstGeom prst="rect">
            <a:avLst/>
          </a:prstGeom>
        </p:spPr>
        <p:txBody>
          <a:bodyPr/>
          <a:lstStyle/>
          <a:p>
            <a:endParaRPr lang="de-DE"/>
          </a:p>
        </p:txBody>
      </p:sp>
    </p:spTree>
    <p:extLst>
      <p:ext uri="{BB962C8B-B14F-4D97-AF65-F5344CB8AC3E}">
        <p14:creationId xmlns:p14="http://schemas.microsoft.com/office/powerpoint/2010/main" val="3852997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Monitor">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1027B745-523F-CE18-9D1E-79C0ECFBAB96}"/>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C4E4B54-CB9A-ED21-A73A-34BCCA1B7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4" name="Textplatzhalter 3">
            <a:extLst>
              <a:ext uri="{FF2B5EF4-FFF2-40B4-BE49-F238E27FC236}">
                <a16:creationId xmlns:a16="http://schemas.microsoft.com/office/drawing/2014/main" id="{BC97C49C-8EB6-A424-8145-956610CCC1D3}"/>
              </a:ext>
            </a:extLst>
          </p:cNvPr>
          <p:cNvSpPr>
            <a:spLocks noGrp="1"/>
          </p:cNvSpPr>
          <p:nvPr>
            <p:ph type="body" sz="quarter" idx="13" hasCustomPrompt="1"/>
          </p:nvPr>
        </p:nvSpPr>
        <p:spPr>
          <a:xfrm>
            <a:off x="581025" y="2990850"/>
            <a:ext cx="5114925" cy="2647950"/>
          </a:xfrm>
          <a:prstGeom prst="rect">
            <a:avLst/>
          </a:prstGeom>
        </p:spPr>
        <p:txBody>
          <a:bodyPr/>
          <a:lstStyle>
            <a:lvl1pPr marL="457200" indent="-457200">
              <a:buFont typeface="Arial" panose="020B0604020202020204" pitchFamily="34" charset="0"/>
              <a:buChar char="•"/>
              <a:defRPr sz="1600">
                <a:latin typeface="Verdana" panose="020B0604030504040204" pitchFamily="34" charset="0"/>
                <a:ea typeface="Verdana" panose="020B0604030504040204" pitchFamily="34" charset="0"/>
              </a:defRPr>
            </a:lvl1pPr>
          </a:lstStyle>
          <a:p>
            <a:pPr lvl="0"/>
            <a:r>
              <a:rPr lang="de-DE" dirty="0"/>
              <a:t>Aufbereitung und Auswertung unter verschiedenen Aspekten</a:t>
            </a:r>
          </a:p>
          <a:p>
            <a:pPr lvl="0"/>
            <a:r>
              <a:rPr lang="de-DE" dirty="0"/>
              <a:t>Erkennung von Mustern und Trends</a:t>
            </a:r>
          </a:p>
          <a:p>
            <a:pPr lvl="0"/>
            <a:r>
              <a:rPr lang="de-DE" dirty="0"/>
              <a:t>Basis für Zielgruppenmanagement schaffen</a:t>
            </a:r>
          </a:p>
        </p:txBody>
      </p:sp>
      <p:grpSp>
        <p:nvGrpSpPr>
          <p:cNvPr id="2" name="Gruppieren 1">
            <a:extLst>
              <a:ext uri="{FF2B5EF4-FFF2-40B4-BE49-F238E27FC236}">
                <a16:creationId xmlns:a16="http://schemas.microsoft.com/office/drawing/2014/main" id="{B2653BFB-9673-137C-64C5-C6788FCCB546}"/>
              </a:ext>
            </a:extLst>
          </p:cNvPr>
          <p:cNvGrpSpPr/>
          <p:nvPr userDrawn="1"/>
        </p:nvGrpSpPr>
        <p:grpSpPr>
          <a:xfrm>
            <a:off x="6229741" y="1443010"/>
            <a:ext cx="5127061" cy="4291040"/>
            <a:chOff x="6229741" y="1443010"/>
            <a:chExt cx="5127061" cy="4291040"/>
          </a:xfrm>
        </p:grpSpPr>
        <p:sp>
          <p:nvSpPr>
            <p:cNvPr id="12" name="Rechteck: abgerundete Ecken 11">
              <a:extLst>
                <a:ext uri="{FF2B5EF4-FFF2-40B4-BE49-F238E27FC236}">
                  <a16:creationId xmlns:a16="http://schemas.microsoft.com/office/drawing/2014/main" id="{96CCD1B1-C932-9C2E-176F-53DE491C2D2E}"/>
                </a:ext>
              </a:extLst>
            </p:cNvPr>
            <p:cNvSpPr/>
            <p:nvPr userDrawn="1"/>
          </p:nvSpPr>
          <p:spPr>
            <a:xfrm>
              <a:off x="8329412" y="4702220"/>
              <a:ext cx="927717" cy="936580"/>
            </a:xfrm>
            <a:prstGeom prst="roundRect">
              <a:avLst>
                <a:gd name="adj" fmla="val 32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abgerundete Ecken 5">
              <a:extLst>
                <a:ext uri="{FF2B5EF4-FFF2-40B4-BE49-F238E27FC236}">
                  <a16:creationId xmlns:a16="http://schemas.microsoft.com/office/drawing/2014/main" id="{D07D463C-C8D1-20F4-5AC8-7E301A69CE7F}"/>
                </a:ext>
              </a:extLst>
            </p:cNvPr>
            <p:cNvSpPr/>
            <p:nvPr userDrawn="1"/>
          </p:nvSpPr>
          <p:spPr>
            <a:xfrm>
              <a:off x="6229741" y="1443010"/>
              <a:ext cx="5127061" cy="3429829"/>
            </a:xfrm>
            <a:prstGeom prst="roundRect">
              <a:avLst>
                <a:gd name="adj" fmla="val 3265"/>
              </a:avLst>
            </a:prstGeom>
            <a:solidFill>
              <a:schemeClr val="tx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3" name="Rechteck: abgerundete Ecken 12">
              <a:extLst>
                <a:ext uri="{FF2B5EF4-FFF2-40B4-BE49-F238E27FC236}">
                  <a16:creationId xmlns:a16="http://schemas.microsoft.com/office/drawing/2014/main" id="{41ACF4B6-71EF-08DA-29CB-D958D95D24C8}"/>
                </a:ext>
              </a:extLst>
            </p:cNvPr>
            <p:cNvSpPr/>
            <p:nvPr userDrawn="1"/>
          </p:nvSpPr>
          <p:spPr>
            <a:xfrm>
              <a:off x="7590638" y="5608565"/>
              <a:ext cx="2405263" cy="125485"/>
            </a:xfrm>
            <a:prstGeom prst="roundRect">
              <a:avLst>
                <a:gd name="adj" fmla="val 3265"/>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17" name="Bildplatzhalter 14">
            <a:extLst>
              <a:ext uri="{FF2B5EF4-FFF2-40B4-BE49-F238E27FC236}">
                <a16:creationId xmlns:a16="http://schemas.microsoft.com/office/drawing/2014/main" id="{A7D66B6A-2577-86B0-BC1D-4C3F8B5CD03E}"/>
              </a:ext>
            </a:extLst>
          </p:cNvPr>
          <p:cNvSpPr>
            <a:spLocks noGrp="1"/>
          </p:cNvSpPr>
          <p:nvPr userDrawn="1">
            <p:ph type="pic" sz="quarter" idx="14"/>
          </p:nvPr>
        </p:nvSpPr>
        <p:spPr>
          <a:xfrm>
            <a:off x="6436204" y="1608739"/>
            <a:ext cx="4713778" cy="3093481"/>
          </a:xfrm>
          <a:prstGeom prst="rect">
            <a:avLst/>
          </a:prstGeom>
        </p:spPr>
        <p:txBody>
          <a:bodyPr/>
          <a:lstStyle/>
          <a:p>
            <a:endParaRPr lang="de-DE"/>
          </a:p>
        </p:txBody>
      </p:sp>
    </p:spTree>
    <p:extLst>
      <p:ext uri="{BB962C8B-B14F-4D97-AF65-F5344CB8AC3E}">
        <p14:creationId xmlns:p14="http://schemas.microsoft.com/office/powerpoint/2010/main" val="3815063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Tablet">
    <p:spTree>
      <p:nvGrpSpPr>
        <p:cNvPr id="1" name=""/>
        <p:cNvGrpSpPr/>
        <p:nvPr/>
      </p:nvGrpSpPr>
      <p:grpSpPr>
        <a:xfrm>
          <a:off x="0" y="0"/>
          <a:ext cx="0" cy="0"/>
          <a:chOff x="0" y="0"/>
          <a:chExt cx="0" cy="0"/>
        </a:xfrm>
      </p:grpSpPr>
      <p:sp>
        <p:nvSpPr>
          <p:cNvPr id="8" name="Rechteck 1">
            <a:extLst>
              <a:ext uri="{FF2B5EF4-FFF2-40B4-BE49-F238E27FC236}">
                <a16:creationId xmlns:a16="http://schemas.microsoft.com/office/drawing/2014/main" id="{1027B745-523F-CE18-9D1E-79C0ECFBAB96}"/>
              </a:ext>
            </a:extLst>
          </p:cNvPr>
          <p:cNvSpPr/>
          <p:nvPr userDrawn="1"/>
        </p:nvSpPr>
        <p:spPr>
          <a:xfrm>
            <a:off x="-1" y="-10387"/>
            <a:ext cx="11240655" cy="591222"/>
          </a:xfrm>
          <a:custGeom>
            <a:avLst/>
            <a:gdLst>
              <a:gd name="connsiteX0" fmla="*/ 0 w 11043138"/>
              <a:gd name="connsiteY0" fmla="*/ 0 h 555452"/>
              <a:gd name="connsiteX1" fmla="*/ 11043138 w 11043138"/>
              <a:gd name="connsiteY1" fmla="*/ 0 h 555452"/>
              <a:gd name="connsiteX2" fmla="*/ 11043138 w 11043138"/>
              <a:gd name="connsiteY2" fmla="*/ 555452 h 555452"/>
              <a:gd name="connsiteX3" fmla="*/ 0 w 11043138"/>
              <a:gd name="connsiteY3" fmla="*/ 555452 h 555452"/>
              <a:gd name="connsiteX4" fmla="*/ 0 w 11043138"/>
              <a:gd name="connsiteY4" fmla="*/ 0 h 555452"/>
              <a:gd name="connsiteX0" fmla="*/ 0 w 11043138"/>
              <a:gd name="connsiteY0" fmla="*/ 0 h 555452"/>
              <a:gd name="connsiteX1" fmla="*/ 11043138 w 11043138"/>
              <a:gd name="connsiteY1" fmla="*/ 0 h 555452"/>
              <a:gd name="connsiteX2" fmla="*/ 10234422 w 11043138"/>
              <a:gd name="connsiteY2" fmla="*/ 555452 h 555452"/>
              <a:gd name="connsiteX3" fmla="*/ 0 w 11043138"/>
              <a:gd name="connsiteY3" fmla="*/ 555452 h 555452"/>
              <a:gd name="connsiteX4" fmla="*/ 0 w 11043138"/>
              <a:gd name="connsiteY4" fmla="*/ 0 h 555452"/>
              <a:gd name="connsiteX0" fmla="*/ 0 w 11043138"/>
              <a:gd name="connsiteY0" fmla="*/ 0 h 560047"/>
              <a:gd name="connsiteX1" fmla="*/ 11043138 w 11043138"/>
              <a:gd name="connsiteY1" fmla="*/ 0 h 560047"/>
              <a:gd name="connsiteX2" fmla="*/ 10386056 w 11043138"/>
              <a:gd name="connsiteY2" fmla="*/ 560047 h 560047"/>
              <a:gd name="connsiteX3" fmla="*/ 0 w 11043138"/>
              <a:gd name="connsiteY3" fmla="*/ 555452 h 560047"/>
              <a:gd name="connsiteX4" fmla="*/ 0 w 11043138"/>
              <a:gd name="connsiteY4" fmla="*/ 0 h 560047"/>
              <a:gd name="connsiteX0" fmla="*/ 0 w 11043138"/>
              <a:gd name="connsiteY0" fmla="*/ 0 h 560047"/>
              <a:gd name="connsiteX1" fmla="*/ 11043138 w 11043138"/>
              <a:gd name="connsiteY1" fmla="*/ 0 h 560047"/>
              <a:gd name="connsiteX2" fmla="*/ 10257719 w 11043138"/>
              <a:gd name="connsiteY2" fmla="*/ 560047 h 560047"/>
              <a:gd name="connsiteX3" fmla="*/ 0 w 11043138"/>
              <a:gd name="connsiteY3" fmla="*/ 555452 h 560047"/>
              <a:gd name="connsiteX4" fmla="*/ 0 w 11043138"/>
              <a:gd name="connsiteY4" fmla="*/ 0 h 560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43138" h="560047">
                <a:moveTo>
                  <a:pt x="0" y="0"/>
                </a:moveTo>
                <a:lnTo>
                  <a:pt x="11043138" y="0"/>
                </a:lnTo>
                <a:lnTo>
                  <a:pt x="10257719" y="560047"/>
                </a:lnTo>
                <a:lnTo>
                  <a:pt x="0" y="555452"/>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9" name="Grafik 8">
            <a:extLst>
              <a:ext uri="{FF2B5EF4-FFF2-40B4-BE49-F238E27FC236}">
                <a16:creationId xmlns:a16="http://schemas.microsoft.com/office/drawing/2014/main" id="{4C4E4B54-CB9A-ED21-A73A-34BCCA1B7F6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49982" y="130063"/>
            <a:ext cx="818424" cy="450771"/>
          </a:xfrm>
          <a:prstGeom prst="rect">
            <a:avLst/>
          </a:prstGeom>
        </p:spPr>
      </p:pic>
      <p:sp>
        <p:nvSpPr>
          <p:cNvPr id="3" name="Textplatzhalter 5">
            <a:extLst>
              <a:ext uri="{FF2B5EF4-FFF2-40B4-BE49-F238E27FC236}">
                <a16:creationId xmlns:a16="http://schemas.microsoft.com/office/drawing/2014/main" id="{2F5A66F0-BCF5-472F-9546-089960B3F6BB}"/>
              </a:ext>
            </a:extLst>
          </p:cNvPr>
          <p:cNvSpPr>
            <a:spLocks noGrp="1"/>
          </p:cNvSpPr>
          <p:nvPr>
            <p:ph type="body" sz="quarter" idx="12"/>
          </p:nvPr>
        </p:nvSpPr>
        <p:spPr>
          <a:xfrm>
            <a:off x="580959" y="129795"/>
            <a:ext cx="9902556" cy="377813"/>
          </a:xfrm>
          <a:prstGeom prst="rect">
            <a:avLst/>
          </a:prstGeom>
        </p:spPr>
        <p:txBody>
          <a:bodyPr/>
          <a:lstStyle>
            <a:lvl1pPr marL="0" indent="0">
              <a:buNone/>
              <a:defRPr sz="1800" b="0">
                <a:solidFill>
                  <a:schemeClr val="bg1"/>
                </a:solidFill>
                <a:latin typeface="Verdana" panose="020B0604030504040204" pitchFamily="34" charset="0"/>
                <a:ea typeface="Verdana" panose="020B0604030504040204" pitchFamily="34" charset="0"/>
              </a:defRPr>
            </a:lvl1pPr>
            <a:lvl2pPr marL="457200" indent="0">
              <a:buNone/>
              <a:defRPr sz="2800" b="1">
                <a:solidFill>
                  <a:schemeClr val="tx2"/>
                </a:solidFill>
                <a:latin typeface="Verdana" panose="020B0604030504040204" pitchFamily="34" charset="0"/>
                <a:ea typeface="Verdana" panose="020B0604030504040204" pitchFamily="34" charset="0"/>
              </a:defRPr>
            </a:lvl2pPr>
            <a:lvl3pPr marL="914400" indent="0">
              <a:buNone/>
              <a:defRPr sz="2800" b="1">
                <a:solidFill>
                  <a:schemeClr val="tx2"/>
                </a:solidFill>
                <a:latin typeface="Verdana" panose="020B0604030504040204" pitchFamily="34" charset="0"/>
                <a:ea typeface="Verdana" panose="020B0604030504040204" pitchFamily="34" charset="0"/>
              </a:defRPr>
            </a:lvl3pPr>
            <a:lvl4pPr marL="1371600" indent="0">
              <a:buNone/>
              <a:defRPr sz="2800" b="1">
                <a:solidFill>
                  <a:schemeClr val="tx2"/>
                </a:solidFill>
                <a:latin typeface="Verdana" panose="020B0604030504040204" pitchFamily="34" charset="0"/>
                <a:ea typeface="Verdana" panose="020B0604030504040204" pitchFamily="34" charset="0"/>
              </a:defRPr>
            </a:lvl4pPr>
            <a:lvl5pPr marL="1828800" indent="0">
              <a:buNone/>
              <a:defRPr sz="2800" b="1">
                <a:solidFill>
                  <a:schemeClr val="tx2"/>
                </a:solidFill>
                <a:latin typeface="Verdana" panose="020B0604030504040204" pitchFamily="34" charset="0"/>
                <a:ea typeface="Verdana" panose="020B0604030504040204" pitchFamily="34" charset="0"/>
              </a:defRPr>
            </a:lvl5pPr>
          </a:lstStyle>
          <a:p>
            <a:pPr lvl="0"/>
            <a:endParaRPr lang="de-DE" dirty="0"/>
          </a:p>
        </p:txBody>
      </p:sp>
      <p:sp>
        <p:nvSpPr>
          <p:cNvPr id="4" name="Textplatzhalter 3">
            <a:extLst>
              <a:ext uri="{FF2B5EF4-FFF2-40B4-BE49-F238E27FC236}">
                <a16:creationId xmlns:a16="http://schemas.microsoft.com/office/drawing/2014/main" id="{BC97C49C-8EB6-A424-8145-956610CCC1D3}"/>
              </a:ext>
            </a:extLst>
          </p:cNvPr>
          <p:cNvSpPr>
            <a:spLocks noGrp="1"/>
          </p:cNvSpPr>
          <p:nvPr>
            <p:ph type="body" sz="quarter" idx="13" hasCustomPrompt="1"/>
          </p:nvPr>
        </p:nvSpPr>
        <p:spPr>
          <a:xfrm>
            <a:off x="581025" y="2990850"/>
            <a:ext cx="5114925" cy="2647950"/>
          </a:xfrm>
          <a:prstGeom prst="rect">
            <a:avLst/>
          </a:prstGeom>
        </p:spPr>
        <p:txBody>
          <a:bodyPr/>
          <a:lstStyle>
            <a:lvl1pPr marL="457200" indent="-457200">
              <a:buFont typeface="Arial" panose="020B0604020202020204" pitchFamily="34" charset="0"/>
              <a:buChar char="•"/>
              <a:defRPr sz="1600">
                <a:latin typeface="Verdana" panose="020B0604030504040204" pitchFamily="34" charset="0"/>
                <a:ea typeface="Verdana" panose="020B0604030504040204" pitchFamily="34" charset="0"/>
              </a:defRPr>
            </a:lvl1pPr>
          </a:lstStyle>
          <a:p>
            <a:pPr lvl="0"/>
            <a:r>
              <a:rPr lang="de-DE" dirty="0"/>
              <a:t>Aufbereitung und Auswertung unter verschiedenen Aspekten</a:t>
            </a:r>
          </a:p>
          <a:p>
            <a:pPr lvl="0"/>
            <a:r>
              <a:rPr lang="de-DE" dirty="0"/>
              <a:t>Erkennung von Mustern und Trends</a:t>
            </a:r>
          </a:p>
          <a:p>
            <a:pPr lvl="0"/>
            <a:r>
              <a:rPr lang="de-DE" dirty="0"/>
              <a:t>Basis für Zielgruppenmanagement schaffen</a:t>
            </a:r>
          </a:p>
        </p:txBody>
      </p:sp>
      <p:sp>
        <p:nvSpPr>
          <p:cNvPr id="6" name="Rechteck: abgerundete Ecken 5">
            <a:extLst>
              <a:ext uri="{FF2B5EF4-FFF2-40B4-BE49-F238E27FC236}">
                <a16:creationId xmlns:a16="http://schemas.microsoft.com/office/drawing/2014/main" id="{D07D463C-C8D1-20F4-5AC8-7E301A69CE7F}"/>
              </a:ext>
            </a:extLst>
          </p:cNvPr>
          <p:cNvSpPr/>
          <p:nvPr userDrawn="1"/>
        </p:nvSpPr>
        <p:spPr>
          <a:xfrm>
            <a:off x="5985407" y="1716530"/>
            <a:ext cx="5363409" cy="3429829"/>
          </a:xfrm>
          <a:prstGeom prst="roundRect">
            <a:avLst>
              <a:gd name="adj" fmla="val 3265"/>
            </a:avLst>
          </a:prstGeom>
          <a:solidFill>
            <a:schemeClr val="tx1"/>
          </a:solidFill>
          <a:ln w="38100">
            <a:solidFill>
              <a:schemeClr val="bg2"/>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17" name="Bildplatzhalter 14">
            <a:extLst>
              <a:ext uri="{FF2B5EF4-FFF2-40B4-BE49-F238E27FC236}">
                <a16:creationId xmlns:a16="http://schemas.microsoft.com/office/drawing/2014/main" id="{A7D66B6A-2577-86B0-BC1D-4C3F8B5CD03E}"/>
              </a:ext>
            </a:extLst>
          </p:cNvPr>
          <p:cNvSpPr>
            <a:spLocks noGrp="1"/>
          </p:cNvSpPr>
          <p:nvPr userDrawn="1">
            <p:ph type="pic" sz="quarter" idx="14"/>
          </p:nvPr>
        </p:nvSpPr>
        <p:spPr>
          <a:xfrm>
            <a:off x="6191870" y="1882259"/>
            <a:ext cx="4713778" cy="3093481"/>
          </a:xfrm>
          <a:prstGeom prst="rect">
            <a:avLst/>
          </a:prstGeom>
        </p:spPr>
        <p:txBody>
          <a:bodyPr/>
          <a:lstStyle/>
          <a:p>
            <a:endParaRPr lang="de-DE"/>
          </a:p>
        </p:txBody>
      </p:sp>
      <p:sp>
        <p:nvSpPr>
          <p:cNvPr id="5" name="Ellipse 4">
            <a:extLst>
              <a:ext uri="{FF2B5EF4-FFF2-40B4-BE49-F238E27FC236}">
                <a16:creationId xmlns:a16="http://schemas.microsoft.com/office/drawing/2014/main" id="{484AEC5A-26FE-6291-3AAF-D6410FCDC5C7}"/>
              </a:ext>
            </a:extLst>
          </p:cNvPr>
          <p:cNvSpPr/>
          <p:nvPr userDrawn="1"/>
        </p:nvSpPr>
        <p:spPr>
          <a:xfrm>
            <a:off x="11039519" y="3356407"/>
            <a:ext cx="145183" cy="145183"/>
          </a:xfrm>
          <a:prstGeom prst="ellipse">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532311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052913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6" r:id="rId4"/>
    <p:sldLayoutId id="2147483661" r:id="rId5"/>
    <p:sldLayoutId id="2147483651" r:id="rId6"/>
    <p:sldLayoutId id="2147483657" r:id="rId7"/>
    <p:sldLayoutId id="2147483658" r:id="rId8"/>
    <p:sldLayoutId id="2147483659" r:id="rId9"/>
    <p:sldLayoutId id="2147483662" r:id="rId10"/>
    <p:sldLayoutId id="2147483652" r:id="rId11"/>
    <p:sldLayoutId id="2147483660" r:id="rId12"/>
    <p:sldLayoutId id="2147483653" r:id="rId13"/>
    <p:sldLayoutId id="2147483654" r:id="rId14"/>
    <p:sldLayoutId id="2147483665" r:id="rId15"/>
    <p:sldLayoutId id="2147483666" r:id="rId16"/>
    <p:sldLayoutId id="2147483667" r:id="rId17"/>
    <p:sldLayoutId id="2147483668" r:id="rId18"/>
    <p:sldLayoutId id="2147483679" r:id="rId19"/>
    <p:sldLayoutId id="2147483680" r:id="rId20"/>
  </p:sldLayoutIdLst>
  <p:txStyles>
    <p:titleStyle>
      <a:lvl1pPr algn="l" defTabSz="914400" rtl="0" eaLnBrk="1" latinLnBrk="0" hangingPunct="1">
        <a:lnSpc>
          <a:spcPct val="90000"/>
        </a:lnSpc>
        <a:spcBef>
          <a:spcPct val="0"/>
        </a:spcBef>
        <a:buNone/>
        <a:defRPr sz="3000" kern="1200">
          <a:solidFill>
            <a:schemeClr val="tx2"/>
          </a:solidFill>
          <a:latin typeface="Verdana" panose="020B0604030504040204" pitchFamily="34" charset="0"/>
          <a:ea typeface="Verdana" panose="020B060403050404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energie.sachsen.de/download/PPT_OnlineVA_030725.pdf" TargetMode="External"/><Relationship Id="rId4" Type="http://schemas.openxmlformats.org/officeDocument/2006/relationships/hyperlink" Target="https://revosax.sachsen.de/vorschrift/21259"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ww.umweltbundesamt.de/bild/das-gebaeudeenergiegesetz-ihr-weg-zu-einer-heizung"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kww-halle.de/fokusthemen/akteure-und-beteiligung"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s://www.sab.sachsen.de/f&#246;rderrichtlinie-energie-und-klima/20231" TargetMode="External"/><Relationship Id="rId7" Type="http://schemas.openxmlformats.org/officeDocument/2006/relationships/hyperlink" Target="https://fs.egov.sachsen.de/formserv/findform?shortname=sab61840&amp;areashortname=sab" TargetMode="External"/><Relationship Id="rId12" Type="http://schemas.openxmlformats.org/officeDocument/2006/relationships/image" Target="../media/image28.sv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24.svg"/><Relationship Id="rId11" Type="http://schemas.openxmlformats.org/officeDocument/2006/relationships/image" Target="../media/image27.png"/><Relationship Id="rId5" Type="http://schemas.openxmlformats.org/officeDocument/2006/relationships/image" Target="../media/image23.png"/><Relationship Id="rId10" Type="http://schemas.openxmlformats.org/officeDocument/2006/relationships/hyperlink" Target="https://fs.egov.sachsen.de/formserv/findform?shortname=sab61860&amp;areashortname=sab" TargetMode="External"/><Relationship Id="rId4" Type="http://schemas.openxmlformats.org/officeDocument/2006/relationships/hyperlink" Target="https://fs.egov.sachsen.de/formserv/findform?shortname=sab61861&amp;areashortname=sab" TargetMode="External"/><Relationship Id="rId9"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hyperlink" Target="https://www.sab.sachsen.de/f%C3%B6rderrichtlinie-energie-und-klima/20231" TargetMode="External"/><Relationship Id="rId2" Type="http://schemas.openxmlformats.org/officeDocument/2006/relationships/notesSlide" Target="../notesSlides/notesSlide24.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hyperlink" Target="https://fs.egov.sachsen.de/formserv/findform?shortname=sab61840&amp;areashortname=sab"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sab.sachsen.de/f%C3%B6rderrichtlinie-energie-und-klima/20231" TargetMode="External"/><Relationship Id="rId2" Type="http://schemas.openxmlformats.org/officeDocument/2006/relationships/notesSlide" Target="../notesSlides/notesSlide25.xml"/><Relationship Id="rId1" Type="http://schemas.openxmlformats.org/officeDocument/2006/relationships/slideLayout" Target="../slideLayouts/slideLayout20.xml"/><Relationship Id="rId5" Type="http://schemas.openxmlformats.org/officeDocument/2006/relationships/image" Target="../media/image19.png"/><Relationship Id="rId4" Type="http://schemas.openxmlformats.org/officeDocument/2006/relationships/hyperlink" Target="https://fs.egov.sachsen.de/formserv/findform?shortname=sab61840&amp;areashortname=sab"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fs.egov.sachsen.de/formserv/findform?shortname=sab61860&amp;areashortname=sab"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kww-halle.de/" TargetMode="External"/><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https://www.saena.de/kwp" TargetMode="Externa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revosax.sachsen.de/vorschrift/21240-Saechsische-Waermeplanungsverordnung"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hyperlink" Target="https://www.energie.sachsen.de/download/PPT_OnlineVA_030725.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energie.sachsen.de/anzeige.html"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083566-BFCE-4E8B-BAD2-9B9EBC4DC088}"/>
              </a:ext>
            </a:extLst>
          </p:cNvPr>
          <p:cNvSpPr>
            <a:spLocks noGrp="1"/>
          </p:cNvSpPr>
          <p:nvPr>
            <p:ph type="ctrTitle"/>
          </p:nvPr>
        </p:nvSpPr>
        <p:spPr>
          <a:xfrm>
            <a:off x="578209" y="617495"/>
            <a:ext cx="7170943" cy="3323251"/>
          </a:xfrm>
        </p:spPr>
        <p:txBody>
          <a:bodyPr>
            <a:normAutofit fontScale="90000"/>
          </a:bodyPr>
          <a:lstStyle/>
          <a:p>
            <a:pPr>
              <a:lnSpc>
                <a:spcPct val="100000"/>
              </a:lnSpc>
              <a:spcBef>
                <a:spcPts val="2000"/>
              </a:spcBef>
              <a:spcAft>
                <a:spcPts val="10000"/>
              </a:spcAft>
            </a:pPr>
            <a:r>
              <a:rPr lang="de-DE" sz="4400" dirty="0"/>
              <a:t>Kommunale Wärmeplanung</a:t>
            </a:r>
            <a:br>
              <a:rPr lang="de-DE" sz="4400" dirty="0"/>
            </a:br>
            <a:r>
              <a:rPr lang="de-DE" sz="900" dirty="0"/>
              <a:t> </a:t>
            </a:r>
            <a:br>
              <a:rPr lang="de-DE" b="0" dirty="0"/>
            </a:br>
            <a:r>
              <a:rPr lang="de-DE" sz="3100" b="0" dirty="0"/>
              <a:t>Wissenswertes für Kommunen zusammengefasst</a:t>
            </a:r>
            <a:br>
              <a:rPr lang="de-DE" sz="3100" dirty="0"/>
            </a:br>
            <a:br>
              <a:rPr lang="de-DE" sz="3100" b="0" dirty="0"/>
            </a:br>
            <a:r>
              <a:rPr lang="de-DE" sz="3100" b="0" dirty="0"/>
              <a:t>Datum, Ort</a:t>
            </a:r>
            <a:br>
              <a:rPr lang="de-DE" sz="3100" b="0" dirty="0"/>
            </a:br>
            <a:r>
              <a:rPr lang="de-DE" sz="3100" b="0" dirty="0"/>
              <a:t> </a:t>
            </a:r>
            <a:br>
              <a:rPr lang="de-DE" b="0" dirty="0"/>
            </a:br>
            <a:endParaRPr lang="de-DE" b="0" dirty="0"/>
          </a:p>
        </p:txBody>
      </p:sp>
      <p:sp>
        <p:nvSpPr>
          <p:cNvPr id="4" name="Textplatzhalter 3">
            <a:extLst>
              <a:ext uri="{FF2B5EF4-FFF2-40B4-BE49-F238E27FC236}">
                <a16:creationId xmlns:a16="http://schemas.microsoft.com/office/drawing/2014/main" id="{105DDB37-FCDE-C1E2-37EB-A4F1C8BE8726}"/>
              </a:ext>
            </a:extLst>
          </p:cNvPr>
          <p:cNvSpPr>
            <a:spLocks noGrp="1"/>
          </p:cNvSpPr>
          <p:nvPr>
            <p:ph type="body" sz="quarter" idx="10"/>
          </p:nvPr>
        </p:nvSpPr>
        <p:spPr>
          <a:xfrm>
            <a:off x="578210" y="3598068"/>
            <a:ext cx="9138465" cy="685355"/>
          </a:xfrm>
        </p:spPr>
        <p:txBody>
          <a:bodyPr/>
          <a:lstStyle/>
          <a:p>
            <a:r>
              <a:rPr lang="de-DE" dirty="0"/>
              <a:t>Referenten: </a:t>
            </a:r>
          </a:p>
        </p:txBody>
      </p:sp>
      <p:pic>
        <p:nvPicPr>
          <p:cNvPr id="5" name="Grafik 4" descr="Ein Bild, das Clipart, Zeichnung, Design enthält.&#10;&#10;KI-generierte Inhalte können fehlerhaft sein.">
            <a:extLst>
              <a:ext uri="{FF2B5EF4-FFF2-40B4-BE49-F238E27FC236}">
                <a16:creationId xmlns:a16="http://schemas.microsoft.com/office/drawing/2014/main" id="{3315F129-3049-F8B2-342C-4F31B9F96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49760" y="105749"/>
            <a:ext cx="3738658" cy="3323251"/>
          </a:xfrm>
          <a:prstGeom prst="rect">
            <a:avLst/>
          </a:prstGeom>
        </p:spPr>
      </p:pic>
    </p:spTree>
    <p:extLst>
      <p:ext uri="{BB962C8B-B14F-4D97-AF65-F5344CB8AC3E}">
        <p14:creationId xmlns:p14="http://schemas.microsoft.com/office/powerpoint/2010/main" val="4034467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descr="Ein Bild, das Clipart, Grafiken, Cartoon, Design enthält.&#10;&#10;Automatisch generierte Beschreibung">
            <a:extLst>
              <a:ext uri="{FF2B5EF4-FFF2-40B4-BE49-F238E27FC236}">
                <a16:creationId xmlns:a16="http://schemas.microsoft.com/office/drawing/2014/main" id="{B20936D0-1C03-EC36-B407-D17790D339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0759" y="1050591"/>
            <a:ext cx="5532355" cy="5532355"/>
          </a:xfrm>
          <a:prstGeom prst="rect">
            <a:avLst/>
          </a:prstGeom>
        </p:spPr>
      </p:pic>
      <p:sp>
        <p:nvSpPr>
          <p:cNvPr id="2" name="Textplatzhalter 1">
            <a:extLst>
              <a:ext uri="{FF2B5EF4-FFF2-40B4-BE49-F238E27FC236}">
                <a16:creationId xmlns:a16="http://schemas.microsoft.com/office/drawing/2014/main" id="{07DC6C78-80DC-F6CC-8862-B47A5626DB4F}"/>
              </a:ext>
            </a:extLst>
          </p:cNvPr>
          <p:cNvSpPr>
            <a:spLocks noGrp="1"/>
          </p:cNvSpPr>
          <p:nvPr>
            <p:ph type="body" sz="quarter" idx="12"/>
          </p:nvPr>
        </p:nvSpPr>
        <p:spPr/>
        <p:txBody>
          <a:bodyPr/>
          <a:lstStyle/>
          <a:p>
            <a:r>
              <a:rPr lang="de-DE" dirty="0"/>
              <a:t>Umsetzung des WPG in Sachsen </a:t>
            </a:r>
            <a:r>
              <a:rPr lang="de-DE"/>
              <a:t>- WPUntG</a:t>
            </a:r>
            <a:endParaRPr lang="de-DE" dirty="0"/>
          </a:p>
        </p:txBody>
      </p:sp>
      <p:sp>
        <p:nvSpPr>
          <p:cNvPr id="4" name="Textplatzhalter 3">
            <a:extLst>
              <a:ext uri="{FF2B5EF4-FFF2-40B4-BE49-F238E27FC236}">
                <a16:creationId xmlns:a16="http://schemas.microsoft.com/office/drawing/2014/main" id="{10B376EA-2C5C-A426-93DB-1BD06E668688}"/>
              </a:ext>
            </a:extLst>
          </p:cNvPr>
          <p:cNvSpPr>
            <a:spLocks noGrp="1"/>
          </p:cNvSpPr>
          <p:nvPr>
            <p:ph type="body" sz="quarter" idx="13"/>
          </p:nvPr>
        </p:nvSpPr>
        <p:spPr>
          <a:xfrm>
            <a:off x="580958" y="2081296"/>
            <a:ext cx="9797482" cy="3881438"/>
          </a:xfrm>
        </p:spPr>
        <p:txBody>
          <a:bodyPr/>
          <a:lstStyle/>
          <a:p>
            <a:pPr marL="342900" indent="-342900">
              <a:buFont typeface="Arial" panose="020B0604020202020204" pitchFamily="34" charset="0"/>
              <a:buChar char="•"/>
            </a:pPr>
            <a:r>
              <a:rPr lang="de-DE" dirty="0"/>
              <a:t>Wärmeplanung als kommunale Pflichtaufgabe bedarf</a:t>
            </a:r>
            <a:br>
              <a:rPr lang="de-DE" dirty="0"/>
            </a:br>
            <a:r>
              <a:rPr lang="de-DE" dirty="0"/>
              <a:t>gemäß </a:t>
            </a:r>
            <a:r>
              <a:rPr lang="de-DE" dirty="0" err="1"/>
              <a:t>SächsVerf</a:t>
            </a:r>
            <a:r>
              <a:rPr lang="de-DE" dirty="0"/>
              <a:t> eines Mehrbelastungsausgleich (MBA)</a:t>
            </a:r>
            <a:br>
              <a:rPr lang="de-DE" dirty="0"/>
            </a:br>
            <a:r>
              <a:rPr lang="de-DE" dirty="0"/>
              <a:t>der Gemeinden durch den Freistaat</a:t>
            </a:r>
          </a:p>
          <a:p>
            <a:pPr marL="342900" indent="-342900">
              <a:buFont typeface="Arial" panose="020B0604020202020204" pitchFamily="34" charset="0"/>
              <a:buChar char="•"/>
            </a:pPr>
            <a:r>
              <a:rPr lang="de-DE" dirty="0"/>
              <a:t>Der MBA wird im Rahmen des Wärmeplanungs-</a:t>
            </a:r>
            <a:br>
              <a:rPr lang="de-DE" dirty="0"/>
            </a:br>
            <a:r>
              <a:rPr lang="de-DE" dirty="0" err="1"/>
              <a:t>unterstützungsgesetzes</a:t>
            </a:r>
            <a:r>
              <a:rPr lang="de-DE" dirty="0"/>
              <a:t> (</a:t>
            </a:r>
            <a:r>
              <a:rPr lang="de-DE" dirty="0" err="1"/>
              <a:t>WPUntG</a:t>
            </a:r>
            <a:r>
              <a:rPr lang="de-DE" dirty="0"/>
              <a:t>) geregelt.</a:t>
            </a:r>
          </a:p>
          <a:p>
            <a:pPr marL="800100" lvl="1" indent="-342900">
              <a:buFont typeface="Wingdings" panose="05000000000000000000" pitchFamily="2" charset="2"/>
              <a:buChar char="Ø"/>
            </a:pPr>
            <a:r>
              <a:rPr lang="de-DE" dirty="0">
                <a:solidFill>
                  <a:schemeClr val="accent6"/>
                </a:solidFill>
              </a:rPr>
              <a:t>Link </a:t>
            </a:r>
            <a:r>
              <a:rPr lang="de-DE" dirty="0" err="1">
                <a:solidFill>
                  <a:schemeClr val="accent6"/>
                </a:solidFill>
              </a:rPr>
              <a:t>RevoSax</a:t>
            </a:r>
            <a:r>
              <a:rPr lang="de-DE" dirty="0">
                <a:solidFill>
                  <a:schemeClr val="accent6"/>
                </a:solidFill>
              </a:rPr>
              <a:t> </a:t>
            </a:r>
            <a:r>
              <a:rPr lang="de-DE" dirty="0" err="1">
                <a:solidFill>
                  <a:schemeClr val="accent6"/>
                </a:solidFill>
                <a:hlinkClick r:id="rId4">
                  <a:extLst>
                    <a:ext uri="{A12FA001-AC4F-418D-AE19-62706E023703}">
                      <ahyp:hlinkClr xmlns:ahyp="http://schemas.microsoft.com/office/drawing/2018/hyperlinkcolor" val="tx"/>
                    </a:ext>
                  </a:extLst>
                </a:hlinkClick>
              </a:rPr>
              <a:t>WPUntG</a:t>
            </a:r>
            <a:endParaRPr lang="de-DE" dirty="0">
              <a:solidFill>
                <a:schemeClr val="accent6"/>
              </a:solidFill>
            </a:endParaRPr>
          </a:p>
          <a:p>
            <a:pPr marL="342900" indent="-342900">
              <a:buFont typeface="Wingdings" panose="05000000000000000000" pitchFamily="2" charset="2"/>
              <a:buChar char="Ø"/>
            </a:pPr>
            <a:r>
              <a:rPr lang="de-DE" dirty="0">
                <a:sym typeface="Wingdings" panose="05000000000000000000" pitchFamily="2" charset="2"/>
              </a:rPr>
              <a:t>Ausführliche Erläuterungen zu den einzelnen Punkten</a:t>
            </a:r>
            <a:br>
              <a:rPr lang="de-DE" dirty="0">
                <a:sym typeface="Wingdings" panose="05000000000000000000" pitchFamily="2" charset="2"/>
              </a:rPr>
            </a:br>
            <a:r>
              <a:rPr lang="de-DE" dirty="0">
                <a:sym typeface="Wingdings" panose="05000000000000000000" pitchFamily="2" charset="2"/>
              </a:rPr>
              <a:t>im Vortrag des SMWA vom 03.07.2025 </a:t>
            </a:r>
            <a:r>
              <a:rPr lang="de-DE" dirty="0">
                <a:solidFill>
                  <a:schemeClr val="accent6"/>
                </a:solidFill>
                <a:sym typeface="Wingdings" panose="05000000000000000000" pitchFamily="2" charset="2"/>
                <a:hlinkClick r:id="rId5">
                  <a:extLst>
                    <a:ext uri="{A12FA001-AC4F-418D-AE19-62706E023703}">
                      <ahyp:hlinkClr xmlns:ahyp="http://schemas.microsoft.com/office/drawing/2018/hyperlinkcolor" val="tx"/>
                    </a:ext>
                  </a:extLst>
                </a:hlinkClick>
              </a:rPr>
              <a:t>Link</a:t>
            </a:r>
            <a:r>
              <a:rPr lang="de-DE" dirty="0">
                <a:solidFill>
                  <a:schemeClr val="accent6"/>
                </a:solidFill>
                <a:sym typeface="Wingdings" panose="05000000000000000000" pitchFamily="2" charset="2"/>
              </a:rPr>
              <a:t> </a:t>
            </a:r>
            <a:br>
              <a:rPr lang="de-DE" dirty="0">
                <a:solidFill>
                  <a:schemeClr val="accent6"/>
                </a:solidFill>
                <a:sym typeface="Wingdings" panose="05000000000000000000" pitchFamily="2" charset="2"/>
              </a:rPr>
            </a:br>
            <a:r>
              <a:rPr lang="de-DE" dirty="0">
                <a:solidFill>
                  <a:schemeClr val="accent2"/>
                </a:solidFill>
                <a:sym typeface="Wingdings" panose="05000000000000000000" pitchFamily="2" charset="2"/>
              </a:rPr>
              <a:t>(Tipp: Berechnungsformel MBA Folie 20)</a:t>
            </a:r>
          </a:p>
          <a:p>
            <a:pPr marL="342900" indent="-342900">
              <a:buFont typeface="Wingdings" panose="05000000000000000000" pitchFamily="2" charset="2"/>
              <a:buChar char="Ø"/>
            </a:pPr>
            <a:r>
              <a:rPr lang="de-DE" dirty="0">
                <a:solidFill>
                  <a:schemeClr val="accent2"/>
                </a:solidFill>
                <a:sym typeface="Wingdings" panose="05000000000000000000" pitchFamily="2" charset="2"/>
              </a:rPr>
              <a:t>Auszahlungszeitpunkt: </a:t>
            </a:r>
            <a:r>
              <a:rPr lang="de-DE" dirty="0">
                <a:solidFill>
                  <a:schemeClr val="accent2"/>
                </a:solidFill>
              </a:rPr>
              <a:t>Der Ausgleichsbetrag wird jeweils zur Hälfte spätestens zum 1. Dezember 2026 und spätestens zum 1. Dezember 2028 ausgezahlt.</a:t>
            </a:r>
            <a:endParaRPr lang="de-DE" dirty="0">
              <a:solidFill>
                <a:schemeClr val="accent6"/>
              </a:solidFill>
            </a:endParaRPr>
          </a:p>
        </p:txBody>
      </p:sp>
    </p:spTree>
    <p:extLst>
      <p:ext uri="{BB962C8B-B14F-4D97-AF65-F5344CB8AC3E}">
        <p14:creationId xmlns:p14="http://schemas.microsoft.com/office/powerpoint/2010/main" val="8871732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98301D1-6A08-935D-393B-43464AEE821C}"/>
              </a:ext>
            </a:extLst>
          </p:cNvPr>
          <p:cNvSpPr>
            <a:spLocks noGrp="1"/>
          </p:cNvSpPr>
          <p:nvPr>
            <p:ph type="body" sz="quarter" idx="12"/>
          </p:nvPr>
        </p:nvSpPr>
        <p:spPr>
          <a:xfrm>
            <a:off x="592507" y="816923"/>
            <a:ext cx="9902556" cy="1187533"/>
          </a:xfrm>
        </p:spPr>
        <p:txBody>
          <a:bodyPr/>
          <a:lstStyle/>
          <a:p>
            <a:r>
              <a:rPr lang="de-DE" dirty="0"/>
              <a:t>Begriffsbestimmung: Gebietseinteilung nach §18</a:t>
            </a:r>
          </a:p>
          <a:p>
            <a:endParaRPr lang="de-DE" dirty="0"/>
          </a:p>
          <a:p>
            <a:r>
              <a:rPr lang="de-DE" sz="2000" dirty="0"/>
              <a:t>4 Optionen:</a:t>
            </a:r>
          </a:p>
        </p:txBody>
      </p:sp>
      <p:sp>
        <p:nvSpPr>
          <p:cNvPr id="3" name="Textplatzhalter 2">
            <a:extLst>
              <a:ext uri="{FF2B5EF4-FFF2-40B4-BE49-F238E27FC236}">
                <a16:creationId xmlns:a16="http://schemas.microsoft.com/office/drawing/2014/main" id="{13C49802-1D0E-BB65-3C25-38CF80472943}"/>
              </a:ext>
            </a:extLst>
          </p:cNvPr>
          <p:cNvSpPr>
            <a:spLocks noGrp="1"/>
          </p:cNvSpPr>
          <p:nvPr>
            <p:ph type="body" sz="quarter" idx="14"/>
          </p:nvPr>
        </p:nvSpPr>
        <p:spPr/>
        <p:txBody>
          <a:bodyPr/>
          <a:lstStyle/>
          <a:p>
            <a:endParaRPr lang="de-DE" dirty="0"/>
          </a:p>
        </p:txBody>
      </p:sp>
      <p:sp>
        <p:nvSpPr>
          <p:cNvPr id="4" name="Textplatzhalter 3">
            <a:extLst>
              <a:ext uri="{FF2B5EF4-FFF2-40B4-BE49-F238E27FC236}">
                <a16:creationId xmlns:a16="http://schemas.microsoft.com/office/drawing/2014/main" id="{BFD559F1-6839-FF2D-68CD-B56627FB2400}"/>
              </a:ext>
            </a:extLst>
          </p:cNvPr>
          <p:cNvSpPr>
            <a:spLocks noGrp="1"/>
          </p:cNvSpPr>
          <p:nvPr>
            <p:ph type="body" sz="quarter" idx="13"/>
          </p:nvPr>
        </p:nvSpPr>
        <p:spPr>
          <a:xfrm>
            <a:off x="813462" y="2469733"/>
            <a:ext cx="1975340" cy="2422307"/>
          </a:xfrm>
          <a:ln w="19050">
            <a:solidFill>
              <a:schemeClr val="accent1"/>
            </a:solidFill>
          </a:ln>
        </p:spPr>
        <p:txBody>
          <a:bodyPr anchor="ctr"/>
          <a:lstStyle/>
          <a:p>
            <a:pPr algn="ctr"/>
            <a:r>
              <a:rPr lang="de-DE" dirty="0"/>
              <a:t>Gebiet für die dezentrale Wärmeversorgung</a:t>
            </a:r>
          </a:p>
        </p:txBody>
      </p:sp>
      <p:cxnSp>
        <p:nvCxnSpPr>
          <p:cNvPr id="8" name="Gerader Verbinder 7">
            <a:extLst>
              <a:ext uri="{FF2B5EF4-FFF2-40B4-BE49-F238E27FC236}">
                <a16:creationId xmlns:a16="http://schemas.microsoft.com/office/drawing/2014/main" id="{E5C5902D-25D3-33A3-0BC8-6A52730D0563}"/>
              </a:ext>
            </a:extLst>
          </p:cNvPr>
          <p:cNvCxnSpPr>
            <a:cxnSpLocks/>
          </p:cNvCxnSpPr>
          <p:nvPr/>
        </p:nvCxnSpPr>
        <p:spPr>
          <a:xfrm>
            <a:off x="2434590" y="1988820"/>
            <a:ext cx="621839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 Verbindung mit Pfeil 16">
            <a:extLst>
              <a:ext uri="{FF2B5EF4-FFF2-40B4-BE49-F238E27FC236}">
                <a16:creationId xmlns:a16="http://schemas.microsoft.com/office/drawing/2014/main" id="{713DA873-2859-353D-EFBE-43A997395220}"/>
              </a:ext>
            </a:extLst>
          </p:cNvPr>
          <p:cNvCxnSpPr>
            <a:cxnSpLocks/>
          </p:cNvCxnSpPr>
          <p:nvPr/>
        </p:nvCxnSpPr>
        <p:spPr>
          <a:xfrm>
            <a:off x="8667662" y="1990323"/>
            <a:ext cx="1" cy="47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feld 20">
            <a:extLst>
              <a:ext uri="{FF2B5EF4-FFF2-40B4-BE49-F238E27FC236}">
                <a16:creationId xmlns:a16="http://schemas.microsoft.com/office/drawing/2014/main" id="{7A3BAEEF-35B9-9ECD-86D0-F1BF7D78D98A}"/>
              </a:ext>
            </a:extLst>
          </p:cNvPr>
          <p:cNvSpPr txBox="1"/>
          <p:nvPr/>
        </p:nvSpPr>
        <p:spPr>
          <a:xfrm>
            <a:off x="813461" y="5144784"/>
            <a:ext cx="8236811" cy="923330"/>
          </a:xfrm>
          <a:prstGeom prst="rect">
            <a:avLst/>
          </a:prstGeom>
          <a:noFill/>
        </p:spPr>
        <p:txBody>
          <a:bodyPr wrap="square">
            <a:spAutoFit/>
          </a:bodyPr>
          <a:lstStyle/>
          <a:p>
            <a:r>
              <a:rPr lang="de-DE" dirty="0">
                <a:solidFill>
                  <a:schemeClr val="accent6"/>
                </a:solidFill>
                <a:latin typeface="Verdana" panose="020B0604030504040204" pitchFamily="34" charset="0"/>
                <a:ea typeface="Verdana" panose="020B0604030504040204" pitchFamily="34" charset="0"/>
              </a:rPr>
              <a:t>„Aus der Einteilung in ein voraussichtliches Wärmeversorgungsgebiet entsteht </a:t>
            </a:r>
            <a:r>
              <a:rPr lang="de-DE" b="1" dirty="0">
                <a:solidFill>
                  <a:schemeClr val="accent6"/>
                </a:solidFill>
                <a:latin typeface="Verdana" panose="020B0604030504040204" pitchFamily="34" charset="0"/>
                <a:ea typeface="Verdana" panose="020B0604030504040204" pitchFamily="34" charset="0"/>
              </a:rPr>
              <a:t>keine Pflicht</a:t>
            </a:r>
            <a:r>
              <a:rPr lang="de-DE" dirty="0">
                <a:solidFill>
                  <a:schemeClr val="accent6"/>
                </a:solidFill>
                <a:latin typeface="Verdana" panose="020B0604030504040204" pitchFamily="34" charset="0"/>
                <a:ea typeface="Verdana" panose="020B0604030504040204" pitchFamily="34" charset="0"/>
              </a:rPr>
              <a:t>, eine bestimmte Wärmeversorgungsart tatsächlich </a:t>
            </a:r>
            <a:r>
              <a:rPr lang="de-DE" b="1" dirty="0">
                <a:solidFill>
                  <a:schemeClr val="accent6"/>
                </a:solidFill>
                <a:latin typeface="Verdana" panose="020B0604030504040204" pitchFamily="34" charset="0"/>
                <a:ea typeface="Verdana" panose="020B0604030504040204" pitchFamily="34" charset="0"/>
              </a:rPr>
              <a:t>zu nutzen </a:t>
            </a:r>
            <a:r>
              <a:rPr lang="de-DE" dirty="0">
                <a:solidFill>
                  <a:schemeClr val="accent6"/>
                </a:solidFill>
                <a:latin typeface="Verdana" panose="020B0604030504040204" pitchFamily="34" charset="0"/>
                <a:ea typeface="Verdana" panose="020B0604030504040204" pitchFamily="34" charset="0"/>
              </a:rPr>
              <a:t>oder </a:t>
            </a:r>
            <a:r>
              <a:rPr lang="de-DE" b="1" dirty="0">
                <a:solidFill>
                  <a:schemeClr val="accent6"/>
                </a:solidFill>
                <a:latin typeface="Verdana" panose="020B0604030504040204" pitchFamily="34" charset="0"/>
                <a:ea typeface="Verdana" panose="020B0604030504040204" pitchFamily="34" charset="0"/>
              </a:rPr>
              <a:t>bereitzustellen</a:t>
            </a:r>
            <a:r>
              <a:rPr lang="de-DE" dirty="0">
                <a:solidFill>
                  <a:schemeClr val="accent6"/>
                </a:solidFill>
                <a:latin typeface="Verdana" panose="020B0604030504040204" pitchFamily="34" charset="0"/>
                <a:ea typeface="Verdana" panose="020B0604030504040204" pitchFamily="34" charset="0"/>
              </a:rPr>
              <a:t>.“ (</a:t>
            </a:r>
            <a:r>
              <a:rPr lang="de-DE" sz="1400" dirty="0">
                <a:solidFill>
                  <a:schemeClr val="accent6"/>
                </a:solidFill>
                <a:latin typeface="Verdana" panose="020B0604030504040204" pitchFamily="34" charset="0"/>
                <a:ea typeface="Verdana" panose="020B0604030504040204" pitchFamily="34" charset="0"/>
              </a:rPr>
              <a:t>§18 Abs.2 WPG)</a:t>
            </a:r>
            <a:endParaRPr lang="de-DE" dirty="0">
              <a:solidFill>
                <a:schemeClr val="accent6"/>
              </a:solidFill>
              <a:latin typeface="Verdana" panose="020B0604030504040204" pitchFamily="34" charset="0"/>
              <a:ea typeface="Verdana" panose="020B0604030504040204" pitchFamily="34" charset="0"/>
            </a:endParaRPr>
          </a:p>
        </p:txBody>
      </p:sp>
      <p:sp>
        <p:nvSpPr>
          <p:cNvPr id="26" name="Textplatzhalter 3">
            <a:extLst>
              <a:ext uri="{FF2B5EF4-FFF2-40B4-BE49-F238E27FC236}">
                <a16:creationId xmlns:a16="http://schemas.microsoft.com/office/drawing/2014/main" id="{F22303EB-FB08-B6AC-8FD2-D27B7EFC57CE}"/>
              </a:ext>
            </a:extLst>
          </p:cNvPr>
          <p:cNvSpPr txBox="1">
            <a:spLocks/>
          </p:cNvSpPr>
          <p:nvPr/>
        </p:nvSpPr>
        <p:spPr>
          <a:xfrm>
            <a:off x="3097412" y="2469733"/>
            <a:ext cx="1975340" cy="2422307"/>
          </a:xfrm>
          <a:prstGeom prst="rect">
            <a:avLst/>
          </a:prstGeom>
          <a:ln w="19050">
            <a:solidFill>
              <a:schemeClr val="accent1"/>
            </a:solidFill>
          </a:ln>
        </p:spPr>
        <p:txBody>
          <a:bodyPr anchor="ct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a:t>Wärmenetz-gebiet</a:t>
            </a:r>
          </a:p>
        </p:txBody>
      </p:sp>
      <p:sp>
        <p:nvSpPr>
          <p:cNvPr id="27" name="Textplatzhalter 3">
            <a:extLst>
              <a:ext uri="{FF2B5EF4-FFF2-40B4-BE49-F238E27FC236}">
                <a16:creationId xmlns:a16="http://schemas.microsoft.com/office/drawing/2014/main" id="{AD535477-CCA5-F7E6-94F5-A1FDD9A073C0}"/>
              </a:ext>
            </a:extLst>
          </p:cNvPr>
          <p:cNvSpPr txBox="1">
            <a:spLocks/>
          </p:cNvSpPr>
          <p:nvPr/>
        </p:nvSpPr>
        <p:spPr>
          <a:xfrm>
            <a:off x="5381362" y="2469733"/>
            <a:ext cx="1975340" cy="2422307"/>
          </a:xfrm>
          <a:prstGeom prst="rect">
            <a:avLst/>
          </a:prstGeom>
          <a:ln w="19050">
            <a:solidFill>
              <a:schemeClr val="accent1"/>
            </a:solidFill>
          </a:ln>
        </p:spPr>
        <p:txBody>
          <a:bodyPr anchor="ct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a:t>Wasserstoff-</a:t>
            </a:r>
            <a:r>
              <a:rPr lang="de-DE" dirty="0" err="1"/>
              <a:t>netzgebiet</a:t>
            </a:r>
            <a:endParaRPr lang="de-DE" dirty="0"/>
          </a:p>
        </p:txBody>
      </p:sp>
      <p:sp>
        <p:nvSpPr>
          <p:cNvPr id="28" name="Textplatzhalter 3">
            <a:extLst>
              <a:ext uri="{FF2B5EF4-FFF2-40B4-BE49-F238E27FC236}">
                <a16:creationId xmlns:a16="http://schemas.microsoft.com/office/drawing/2014/main" id="{97015FC5-D019-63A4-4CC0-2327BA0D9AFE}"/>
              </a:ext>
            </a:extLst>
          </p:cNvPr>
          <p:cNvSpPr txBox="1">
            <a:spLocks/>
          </p:cNvSpPr>
          <p:nvPr/>
        </p:nvSpPr>
        <p:spPr>
          <a:xfrm>
            <a:off x="7665312" y="2469733"/>
            <a:ext cx="1975340" cy="2422307"/>
          </a:xfrm>
          <a:prstGeom prst="rect">
            <a:avLst/>
          </a:prstGeom>
          <a:ln w="19050">
            <a:solidFill>
              <a:schemeClr val="accent1"/>
            </a:solidFill>
          </a:ln>
        </p:spPr>
        <p:txBody>
          <a:bodyPr anchor="ct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de-DE" dirty="0"/>
              <a:t>Prüfgebiet</a:t>
            </a:r>
          </a:p>
        </p:txBody>
      </p:sp>
      <p:cxnSp>
        <p:nvCxnSpPr>
          <p:cNvPr id="30" name="Gerade Verbindung mit Pfeil 29">
            <a:extLst>
              <a:ext uri="{FF2B5EF4-FFF2-40B4-BE49-F238E27FC236}">
                <a16:creationId xmlns:a16="http://schemas.microsoft.com/office/drawing/2014/main" id="{11C4DEB5-489A-2CF4-F83F-1F2C2216364B}"/>
              </a:ext>
            </a:extLst>
          </p:cNvPr>
          <p:cNvCxnSpPr>
            <a:cxnSpLocks/>
          </p:cNvCxnSpPr>
          <p:nvPr/>
        </p:nvCxnSpPr>
        <p:spPr>
          <a:xfrm>
            <a:off x="6369031" y="1990323"/>
            <a:ext cx="1" cy="47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9C3A9895-8359-B282-02EB-14C973323D01}"/>
              </a:ext>
            </a:extLst>
          </p:cNvPr>
          <p:cNvCxnSpPr>
            <a:cxnSpLocks/>
          </p:cNvCxnSpPr>
          <p:nvPr/>
        </p:nvCxnSpPr>
        <p:spPr>
          <a:xfrm>
            <a:off x="4085080" y="1994539"/>
            <a:ext cx="1" cy="47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Gerade Verbindung mit Pfeil 31">
            <a:extLst>
              <a:ext uri="{FF2B5EF4-FFF2-40B4-BE49-F238E27FC236}">
                <a16:creationId xmlns:a16="http://schemas.microsoft.com/office/drawing/2014/main" id="{3E2E9561-0C4C-B8EE-BFFF-451F7F37F64D}"/>
              </a:ext>
            </a:extLst>
          </p:cNvPr>
          <p:cNvCxnSpPr>
            <a:cxnSpLocks/>
          </p:cNvCxnSpPr>
          <p:nvPr/>
        </p:nvCxnSpPr>
        <p:spPr>
          <a:xfrm>
            <a:off x="2449272" y="1994539"/>
            <a:ext cx="1" cy="4794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946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68357AD-A2F0-0826-0D39-178C8133B67C}"/>
              </a:ext>
            </a:extLst>
          </p:cNvPr>
          <p:cNvSpPr>
            <a:spLocks noGrp="1"/>
          </p:cNvSpPr>
          <p:nvPr>
            <p:ph type="body" sz="quarter" idx="12"/>
          </p:nvPr>
        </p:nvSpPr>
        <p:spPr/>
        <p:txBody>
          <a:bodyPr/>
          <a:lstStyle/>
          <a:p>
            <a:r>
              <a:rPr lang="de-DE" dirty="0"/>
              <a:t>Beziehung von WPG und GEG</a:t>
            </a:r>
          </a:p>
        </p:txBody>
      </p:sp>
      <p:sp>
        <p:nvSpPr>
          <p:cNvPr id="7" name="Textplatzhalter 3">
            <a:extLst>
              <a:ext uri="{FF2B5EF4-FFF2-40B4-BE49-F238E27FC236}">
                <a16:creationId xmlns:a16="http://schemas.microsoft.com/office/drawing/2014/main" id="{B1B70663-00F3-CF40-9904-CEF8F3AF3E14}"/>
              </a:ext>
            </a:extLst>
          </p:cNvPr>
          <p:cNvSpPr>
            <a:spLocks noGrp="1"/>
          </p:cNvSpPr>
          <p:nvPr>
            <p:ph type="body" sz="quarter" idx="13"/>
          </p:nvPr>
        </p:nvSpPr>
        <p:spPr>
          <a:xfrm>
            <a:off x="580959" y="1556384"/>
            <a:ext cx="5515040" cy="2485369"/>
          </a:xfrm>
        </p:spPr>
        <p:txBody>
          <a:bodyPr/>
          <a:lstStyle/>
          <a:p>
            <a:r>
              <a:rPr lang="de-DE" dirty="0">
                <a:solidFill>
                  <a:schemeClr val="accent6"/>
                </a:solidFill>
              </a:rPr>
              <a:t>GEG:</a:t>
            </a:r>
          </a:p>
          <a:p>
            <a:pPr marL="342900" indent="-342900">
              <a:buFont typeface="Wingdings" panose="05000000000000000000" pitchFamily="2" charset="2"/>
              <a:buChar char="v"/>
            </a:pPr>
            <a:r>
              <a:rPr lang="de-DE" dirty="0"/>
              <a:t>65% EE bei Installation einer neuen Heizung</a:t>
            </a:r>
          </a:p>
          <a:p>
            <a:pPr marL="800100" lvl="1" indent="-342900">
              <a:buFont typeface="Wingdings" panose="05000000000000000000" pitchFamily="2" charset="2"/>
              <a:buChar char="v"/>
            </a:pPr>
            <a:r>
              <a:rPr lang="de-DE" dirty="0"/>
              <a:t>für bestehende Gebäude gilt 65%-Anforderung ab Mitte 2026/28 (identisch mit KWP-Fristen)</a:t>
            </a:r>
          </a:p>
          <a:p>
            <a:pPr marL="800100" lvl="1" indent="-342900">
              <a:buFont typeface="Wingdings" panose="05000000000000000000" pitchFamily="2" charset="2"/>
              <a:buChar char="v"/>
            </a:pPr>
            <a:r>
              <a:rPr lang="de-DE" dirty="0"/>
              <a:t>Neubau schon seit 01.01.2024</a:t>
            </a:r>
            <a:endParaRPr lang="de-DE" sz="1200" dirty="0"/>
          </a:p>
          <a:p>
            <a:endParaRPr lang="de-DE" dirty="0"/>
          </a:p>
        </p:txBody>
      </p:sp>
      <p:sp>
        <p:nvSpPr>
          <p:cNvPr id="8" name="Textplatzhalter 3">
            <a:extLst>
              <a:ext uri="{FF2B5EF4-FFF2-40B4-BE49-F238E27FC236}">
                <a16:creationId xmlns:a16="http://schemas.microsoft.com/office/drawing/2014/main" id="{847403DA-F1B1-CF59-D165-A3EBAB520C1E}"/>
              </a:ext>
            </a:extLst>
          </p:cNvPr>
          <p:cNvSpPr txBox="1">
            <a:spLocks/>
          </p:cNvSpPr>
          <p:nvPr/>
        </p:nvSpPr>
        <p:spPr>
          <a:xfrm>
            <a:off x="6031700" y="1545832"/>
            <a:ext cx="5264152" cy="2396170"/>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accent6"/>
                </a:solidFill>
              </a:rPr>
              <a:t>WPG:</a:t>
            </a:r>
          </a:p>
          <a:p>
            <a:pPr marL="342900" indent="-342900">
              <a:buFont typeface="Wingdings" panose="05000000000000000000" pitchFamily="2" charset="2"/>
              <a:buChar char="v"/>
            </a:pPr>
            <a:r>
              <a:rPr lang="de-DE" dirty="0"/>
              <a:t>Regelt </a:t>
            </a:r>
            <a:r>
              <a:rPr lang="de-DE" dirty="0">
                <a:solidFill>
                  <a:schemeClr val="accent3"/>
                </a:solidFill>
              </a:rPr>
              <a:t>Gebietseinteilung</a:t>
            </a:r>
            <a:r>
              <a:rPr lang="de-DE" dirty="0"/>
              <a:t> in Gebiete voraussichtlicher Wärmeversorgung:</a:t>
            </a:r>
          </a:p>
          <a:p>
            <a:pPr marL="914400" lvl="1" indent="-457200">
              <a:buFont typeface="+mj-lt"/>
              <a:buAutoNum type="arabicPeriod"/>
            </a:pPr>
            <a:r>
              <a:rPr lang="de-DE" dirty="0"/>
              <a:t>Wärmenetzgebiete</a:t>
            </a:r>
          </a:p>
          <a:p>
            <a:pPr marL="914400" lvl="1" indent="-457200">
              <a:buFont typeface="+mj-lt"/>
              <a:buAutoNum type="arabicPeriod"/>
            </a:pPr>
            <a:r>
              <a:rPr lang="de-DE" dirty="0"/>
              <a:t>Gebiete dezentraler Versorgung</a:t>
            </a:r>
          </a:p>
          <a:p>
            <a:pPr marL="914400" lvl="1" indent="-457200">
              <a:buFont typeface="+mj-lt"/>
              <a:buAutoNum type="arabicPeriod"/>
            </a:pPr>
            <a:r>
              <a:rPr lang="de-DE" dirty="0"/>
              <a:t>Wasserstoffnetzgebiete</a:t>
            </a:r>
          </a:p>
          <a:p>
            <a:pPr marL="914400" lvl="1" indent="-457200">
              <a:buFont typeface="+mj-lt"/>
              <a:buAutoNum type="arabicPeriod"/>
            </a:pPr>
            <a:r>
              <a:rPr lang="de-DE" dirty="0"/>
              <a:t>Prüfgebiete</a:t>
            </a:r>
          </a:p>
          <a:p>
            <a:endParaRPr lang="de-DE" dirty="0"/>
          </a:p>
        </p:txBody>
      </p:sp>
      <p:sp>
        <p:nvSpPr>
          <p:cNvPr id="10" name="Textplatzhalter 3">
            <a:extLst>
              <a:ext uri="{FF2B5EF4-FFF2-40B4-BE49-F238E27FC236}">
                <a16:creationId xmlns:a16="http://schemas.microsoft.com/office/drawing/2014/main" id="{71202410-7965-9F5D-1A04-C581A3BB24C1}"/>
              </a:ext>
            </a:extLst>
          </p:cNvPr>
          <p:cNvSpPr txBox="1">
            <a:spLocks/>
          </p:cNvSpPr>
          <p:nvPr/>
        </p:nvSpPr>
        <p:spPr>
          <a:xfrm>
            <a:off x="583274" y="4201959"/>
            <a:ext cx="10712578" cy="2060013"/>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accent3"/>
                </a:solidFill>
              </a:rPr>
              <a:t>Sonderfall Gebietsausweisung nach §26:</a:t>
            </a:r>
          </a:p>
          <a:p>
            <a:pPr marL="342900" indent="-342900">
              <a:buFont typeface="Wingdings" panose="05000000000000000000" pitchFamily="2" charset="2"/>
              <a:buChar char="v"/>
            </a:pPr>
            <a:r>
              <a:rPr lang="de-DE" dirty="0"/>
              <a:t>Separater, freiwilliger gemeinderechtlicher Beschluss</a:t>
            </a:r>
          </a:p>
          <a:p>
            <a:pPr marL="342900" indent="-342900">
              <a:buFont typeface="Wingdings" panose="05000000000000000000" pitchFamily="2" charset="2"/>
              <a:buChar char="v"/>
            </a:pPr>
            <a:r>
              <a:rPr lang="de-DE" dirty="0"/>
              <a:t>Erst wenn Kommune Entscheidung über </a:t>
            </a:r>
            <a:r>
              <a:rPr lang="de-DE" dirty="0">
                <a:solidFill>
                  <a:schemeClr val="accent3"/>
                </a:solidFill>
              </a:rPr>
              <a:t>Ausweisung</a:t>
            </a:r>
            <a:r>
              <a:rPr lang="de-DE" dirty="0"/>
              <a:t> als </a:t>
            </a:r>
            <a:r>
              <a:rPr lang="de-DE" dirty="0">
                <a:solidFill>
                  <a:schemeClr val="accent6"/>
                </a:solidFill>
              </a:rPr>
              <a:t>Gebiet zum Neu- oder Ausbau von Wärmenetzen </a:t>
            </a:r>
            <a:r>
              <a:rPr lang="de-DE" dirty="0">
                <a:solidFill>
                  <a:schemeClr val="accent2"/>
                </a:solidFill>
              </a:rPr>
              <a:t>oder als </a:t>
            </a:r>
            <a:r>
              <a:rPr lang="de-DE" dirty="0">
                <a:solidFill>
                  <a:schemeClr val="accent6"/>
                </a:solidFill>
              </a:rPr>
              <a:t>Wasserstoffnetzausbaugebiet</a:t>
            </a:r>
            <a:r>
              <a:rPr lang="de-DE" dirty="0"/>
              <a:t> (§26 WPG) trifft, greift 65%-Anforderung in diesem Gebiet vorzeitig (1 Monat nach Ausweisung)</a:t>
            </a:r>
          </a:p>
          <a:p>
            <a:endParaRPr lang="de-DE" dirty="0"/>
          </a:p>
        </p:txBody>
      </p:sp>
      <p:cxnSp>
        <p:nvCxnSpPr>
          <p:cNvPr id="14" name="Gerader Verbinder 13">
            <a:extLst>
              <a:ext uri="{FF2B5EF4-FFF2-40B4-BE49-F238E27FC236}">
                <a16:creationId xmlns:a16="http://schemas.microsoft.com/office/drawing/2014/main" id="{5E3CBBDF-9707-CBE9-EFFD-81008C49BA6E}"/>
              </a:ext>
            </a:extLst>
          </p:cNvPr>
          <p:cNvCxnSpPr>
            <a:cxnSpLocks/>
          </p:cNvCxnSpPr>
          <p:nvPr/>
        </p:nvCxnSpPr>
        <p:spPr>
          <a:xfrm>
            <a:off x="6031700" y="1645583"/>
            <a:ext cx="0" cy="2446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B1BB8A8F-7E34-C145-E1F8-62FCA7643FA4}"/>
              </a:ext>
            </a:extLst>
          </p:cNvPr>
          <p:cNvCxnSpPr>
            <a:cxnSpLocks/>
          </p:cNvCxnSpPr>
          <p:nvPr/>
        </p:nvCxnSpPr>
        <p:spPr>
          <a:xfrm>
            <a:off x="783363" y="4171712"/>
            <a:ext cx="103124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9162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68357AD-A2F0-0826-0D39-178C8133B67C}"/>
              </a:ext>
            </a:extLst>
          </p:cNvPr>
          <p:cNvSpPr>
            <a:spLocks noGrp="1"/>
          </p:cNvSpPr>
          <p:nvPr>
            <p:ph type="body" sz="quarter" idx="12"/>
          </p:nvPr>
        </p:nvSpPr>
        <p:spPr/>
        <p:txBody>
          <a:bodyPr/>
          <a:lstStyle/>
          <a:p>
            <a:r>
              <a:rPr lang="de-DE" dirty="0"/>
              <a:t>Beziehung von WPG und GEG</a:t>
            </a:r>
          </a:p>
        </p:txBody>
      </p:sp>
      <p:sp>
        <p:nvSpPr>
          <p:cNvPr id="7" name="Textplatzhalter 3">
            <a:extLst>
              <a:ext uri="{FF2B5EF4-FFF2-40B4-BE49-F238E27FC236}">
                <a16:creationId xmlns:a16="http://schemas.microsoft.com/office/drawing/2014/main" id="{B1B70663-00F3-CF40-9904-CEF8F3AF3E14}"/>
              </a:ext>
            </a:extLst>
          </p:cNvPr>
          <p:cNvSpPr>
            <a:spLocks noGrp="1"/>
          </p:cNvSpPr>
          <p:nvPr>
            <p:ph type="body" sz="quarter" idx="13"/>
          </p:nvPr>
        </p:nvSpPr>
        <p:spPr>
          <a:xfrm>
            <a:off x="580959" y="1556384"/>
            <a:ext cx="5515040" cy="2485369"/>
          </a:xfrm>
        </p:spPr>
        <p:txBody>
          <a:bodyPr/>
          <a:lstStyle/>
          <a:p>
            <a:r>
              <a:rPr lang="de-DE" dirty="0">
                <a:solidFill>
                  <a:schemeClr val="accent6"/>
                </a:solidFill>
              </a:rPr>
              <a:t>GEG:</a:t>
            </a:r>
          </a:p>
          <a:p>
            <a:pPr marL="342900" indent="-342900">
              <a:buFont typeface="Wingdings" panose="05000000000000000000" pitchFamily="2" charset="2"/>
              <a:buChar char="v"/>
            </a:pPr>
            <a:r>
              <a:rPr lang="de-DE" dirty="0"/>
              <a:t>65% EE bei Installation einer neuen Heizung</a:t>
            </a:r>
          </a:p>
          <a:p>
            <a:pPr marL="800100" lvl="1" indent="-342900">
              <a:buFont typeface="Wingdings" panose="05000000000000000000" pitchFamily="2" charset="2"/>
              <a:buChar char="v"/>
            </a:pPr>
            <a:r>
              <a:rPr lang="de-DE" dirty="0"/>
              <a:t>für bestehende Gebäude gilt 65%-Anforderung ab Mitte 2026/28 (identisch mit KWP-Fristen)</a:t>
            </a:r>
          </a:p>
          <a:p>
            <a:pPr marL="800100" lvl="1" indent="-342900">
              <a:buFont typeface="Wingdings" panose="05000000000000000000" pitchFamily="2" charset="2"/>
              <a:buChar char="v"/>
            </a:pPr>
            <a:r>
              <a:rPr lang="de-DE" dirty="0"/>
              <a:t>Neubau schon seit 01.01.2024</a:t>
            </a:r>
            <a:endParaRPr lang="de-DE" sz="1200" dirty="0"/>
          </a:p>
          <a:p>
            <a:endParaRPr lang="de-DE" dirty="0"/>
          </a:p>
        </p:txBody>
      </p:sp>
      <p:sp>
        <p:nvSpPr>
          <p:cNvPr id="8" name="Textplatzhalter 3">
            <a:extLst>
              <a:ext uri="{FF2B5EF4-FFF2-40B4-BE49-F238E27FC236}">
                <a16:creationId xmlns:a16="http://schemas.microsoft.com/office/drawing/2014/main" id="{847403DA-F1B1-CF59-D165-A3EBAB520C1E}"/>
              </a:ext>
            </a:extLst>
          </p:cNvPr>
          <p:cNvSpPr txBox="1">
            <a:spLocks/>
          </p:cNvSpPr>
          <p:nvPr/>
        </p:nvSpPr>
        <p:spPr>
          <a:xfrm>
            <a:off x="6031700" y="1545832"/>
            <a:ext cx="5264152" cy="2396170"/>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accent6"/>
                </a:solidFill>
              </a:rPr>
              <a:t>WPG:</a:t>
            </a:r>
          </a:p>
          <a:p>
            <a:pPr marL="342900" indent="-342900">
              <a:buFont typeface="Wingdings" panose="05000000000000000000" pitchFamily="2" charset="2"/>
              <a:buChar char="v"/>
            </a:pPr>
            <a:r>
              <a:rPr lang="de-DE" dirty="0"/>
              <a:t>Regelt </a:t>
            </a:r>
            <a:r>
              <a:rPr lang="de-DE" dirty="0">
                <a:solidFill>
                  <a:schemeClr val="accent3"/>
                </a:solidFill>
              </a:rPr>
              <a:t>Gebietseinteilung</a:t>
            </a:r>
            <a:r>
              <a:rPr lang="de-DE" dirty="0"/>
              <a:t> in Gebiete voraussichtlicher Wärmeversorgung:</a:t>
            </a:r>
          </a:p>
          <a:p>
            <a:pPr marL="914400" lvl="1" indent="-457200">
              <a:buFont typeface="+mj-lt"/>
              <a:buAutoNum type="arabicPeriod"/>
            </a:pPr>
            <a:r>
              <a:rPr lang="de-DE" dirty="0"/>
              <a:t>Wärmenetzgebiete</a:t>
            </a:r>
          </a:p>
          <a:p>
            <a:pPr marL="914400" lvl="1" indent="-457200">
              <a:buFont typeface="+mj-lt"/>
              <a:buAutoNum type="arabicPeriod"/>
            </a:pPr>
            <a:r>
              <a:rPr lang="de-DE" dirty="0"/>
              <a:t>Gebiete dezentraler Versorgung</a:t>
            </a:r>
          </a:p>
          <a:p>
            <a:pPr marL="914400" lvl="1" indent="-457200">
              <a:buFont typeface="+mj-lt"/>
              <a:buAutoNum type="arabicPeriod"/>
            </a:pPr>
            <a:r>
              <a:rPr lang="de-DE" dirty="0"/>
              <a:t>Wasserstoffnetzgebiete</a:t>
            </a:r>
          </a:p>
          <a:p>
            <a:pPr marL="914400" lvl="1" indent="-457200">
              <a:buFont typeface="+mj-lt"/>
              <a:buAutoNum type="arabicPeriod"/>
            </a:pPr>
            <a:r>
              <a:rPr lang="de-DE" dirty="0"/>
              <a:t>Prüfgebiete</a:t>
            </a:r>
          </a:p>
          <a:p>
            <a:endParaRPr lang="de-DE" dirty="0"/>
          </a:p>
        </p:txBody>
      </p:sp>
      <p:sp>
        <p:nvSpPr>
          <p:cNvPr id="10" name="Textplatzhalter 3">
            <a:extLst>
              <a:ext uri="{FF2B5EF4-FFF2-40B4-BE49-F238E27FC236}">
                <a16:creationId xmlns:a16="http://schemas.microsoft.com/office/drawing/2014/main" id="{71202410-7965-9F5D-1A04-C581A3BB24C1}"/>
              </a:ext>
            </a:extLst>
          </p:cNvPr>
          <p:cNvSpPr txBox="1">
            <a:spLocks/>
          </p:cNvSpPr>
          <p:nvPr/>
        </p:nvSpPr>
        <p:spPr>
          <a:xfrm>
            <a:off x="583274" y="4201959"/>
            <a:ext cx="10712578" cy="2060013"/>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accent3"/>
                </a:solidFill>
              </a:rPr>
              <a:t>Sonderfall Gebietsausweisung nach §26:</a:t>
            </a:r>
          </a:p>
          <a:p>
            <a:pPr marL="342900" indent="-342900">
              <a:buFont typeface="Wingdings" panose="05000000000000000000" pitchFamily="2" charset="2"/>
              <a:buChar char="v"/>
            </a:pPr>
            <a:r>
              <a:rPr lang="de-DE" dirty="0"/>
              <a:t>Separater, freiwilliger gemeinderechtlicher Beschluss</a:t>
            </a:r>
          </a:p>
          <a:p>
            <a:pPr marL="342900" indent="-342900">
              <a:buFont typeface="Wingdings" panose="05000000000000000000" pitchFamily="2" charset="2"/>
              <a:buChar char="v"/>
            </a:pPr>
            <a:r>
              <a:rPr lang="de-DE" dirty="0"/>
              <a:t>Erst wenn Kommune Entscheidung über </a:t>
            </a:r>
            <a:r>
              <a:rPr lang="de-DE" dirty="0">
                <a:solidFill>
                  <a:schemeClr val="accent3"/>
                </a:solidFill>
              </a:rPr>
              <a:t>Ausweisung</a:t>
            </a:r>
            <a:r>
              <a:rPr lang="de-DE" dirty="0"/>
              <a:t> als </a:t>
            </a:r>
            <a:r>
              <a:rPr lang="de-DE" dirty="0">
                <a:solidFill>
                  <a:schemeClr val="accent6"/>
                </a:solidFill>
              </a:rPr>
              <a:t>Gebiet zum Neu- oder Ausbau von Wärmenetzen </a:t>
            </a:r>
            <a:r>
              <a:rPr lang="de-DE" dirty="0">
                <a:solidFill>
                  <a:schemeClr val="accent2"/>
                </a:solidFill>
              </a:rPr>
              <a:t>oder als </a:t>
            </a:r>
            <a:r>
              <a:rPr lang="de-DE" dirty="0">
                <a:solidFill>
                  <a:schemeClr val="accent6"/>
                </a:solidFill>
              </a:rPr>
              <a:t>Wasserstoffnetzausbaugebiet</a:t>
            </a:r>
            <a:r>
              <a:rPr lang="de-DE" dirty="0"/>
              <a:t> (§26 WPG) trifft, greift 65%-Anforderung in diesem Gebiet vorzeitig (1 Monat nach Ausweisung)</a:t>
            </a:r>
          </a:p>
          <a:p>
            <a:endParaRPr lang="de-DE" dirty="0"/>
          </a:p>
        </p:txBody>
      </p:sp>
      <p:cxnSp>
        <p:nvCxnSpPr>
          <p:cNvPr id="14" name="Gerader Verbinder 13">
            <a:extLst>
              <a:ext uri="{FF2B5EF4-FFF2-40B4-BE49-F238E27FC236}">
                <a16:creationId xmlns:a16="http://schemas.microsoft.com/office/drawing/2014/main" id="{5E3CBBDF-9707-CBE9-EFFD-81008C49BA6E}"/>
              </a:ext>
            </a:extLst>
          </p:cNvPr>
          <p:cNvCxnSpPr>
            <a:cxnSpLocks/>
          </p:cNvCxnSpPr>
          <p:nvPr/>
        </p:nvCxnSpPr>
        <p:spPr>
          <a:xfrm>
            <a:off x="6031700" y="1645583"/>
            <a:ext cx="0" cy="24460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B1BB8A8F-7E34-C145-E1F8-62FCA7643FA4}"/>
              </a:ext>
            </a:extLst>
          </p:cNvPr>
          <p:cNvCxnSpPr>
            <a:cxnSpLocks/>
          </p:cNvCxnSpPr>
          <p:nvPr/>
        </p:nvCxnSpPr>
        <p:spPr>
          <a:xfrm>
            <a:off x="783363" y="4171712"/>
            <a:ext cx="1031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hteck 2">
            <a:extLst>
              <a:ext uri="{FF2B5EF4-FFF2-40B4-BE49-F238E27FC236}">
                <a16:creationId xmlns:a16="http://schemas.microsoft.com/office/drawing/2014/main" id="{9907A986-33D5-0C13-62ED-3CBB9EFC4ABA}"/>
              </a:ext>
            </a:extLst>
          </p:cNvPr>
          <p:cNvSpPr/>
          <p:nvPr/>
        </p:nvSpPr>
        <p:spPr>
          <a:xfrm rot="832837">
            <a:off x="3580702" y="2797718"/>
            <a:ext cx="4695979" cy="2013871"/>
          </a:xfrm>
          <a:prstGeom prst="rect">
            <a:avLst/>
          </a:prstGeom>
          <a:solidFill>
            <a:srgbClr val="FFFFFF"/>
          </a:solid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solidFill>
                  <a:srgbClr val="FF0000"/>
                </a:solidFill>
              </a:rPr>
              <a:t>Gebietseinteilung ≠ Gebietsausweisung</a:t>
            </a:r>
          </a:p>
        </p:txBody>
      </p:sp>
    </p:spTree>
    <p:extLst>
      <p:ext uri="{BB962C8B-B14F-4D97-AF65-F5344CB8AC3E}">
        <p14:creationId xmlns:p14="http://schemas.microsoft.com/office/powerpoint/2010/main" val="20986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4AAFF04-12F4-5227-14F3-6129D96D898A}"/>
              </a:ext>
            </a:extLst>
          </p:cNvPr>
          <p:cNvSpPr>
            <a:spLocks noGrp="1"/>
          </p:cNvSpPr>
          <p:nvPr>
            <p:ph type="body" sz="quarter" idx="12"/>
          </p:nvPr>
        </p:nvSpPr>
        <p:spPr/>
        <p:txBody>
          <a:bodyPr/>
          <a:lstStyle/>
          <a:p>
            <a:r>
              <a:rPr lang="de-DE" dirty="0"/>
              <a:t>Beziehung von WPG und GEG - Entscheidungsbaum</a:t>
            </a:r>
          </a:p>
          <a:p>
            <a:r>
              <a:rPr lang="de-DE" dirty="0"/>
              <a:t> </a:t>
            </a:r>
          </a:p>
        </p:txBody>
      </p:sp>
      <p:sp>
        <p:nvSpPr>
          <p:cNvPr id="3" name="Textplatzhalter 2">
            <a:extLst>
              <a:ext uri="{FF2B5EF4-FFF2-40B4-BE49-F238E27FC236}">
                <a16:creationId xmlns:a16="http://schemas.microsoft.com/office/drawing/2014/main" id="{E6613A09-1E04-8536-5430-BBFD73178635}"/>
              </a:ext>
            </a:extLst>
          </p:cNvPr>
          <p:cNvSpPr>
            <a:spLocks noGrp="1"/>
          </p:cNvSpPr>
          <p:nvPr>
            <p:ph type="body" sz="quarter" idx="14"/>
          </p:nvPr>
        </p:nvSpPr>
        <p:spPr>
          <a:xfrm>
            <a:off x="580960" y="6351171"/>
            <a:ext cx="8469313" cy="231775"/>
          </a:xfrm>
        </p:spPr>
        <p:txBody>
          <a:bodyPr/>
          <a:lstStyle/>
          <a:p>
            <a:r>
              <a:rPr lang="de-DE" dirty="0"/>
              <a:t>Quelle: </a:t>
            </a:r>
            <a:r>
              <a:rPr lang="de-DE" dirty="0">
                <a:hlinkClick r:id="rId3"/>
              </a:rPr>
              <a:t>https://www.umweltbundesamt.de/bild/das-gebaeudeenergiegesetz-ihr-weg-zu-einer-heizung</a:t>
            </a:r>
            <a:endParaRPr lang="de-DE" dirty="0"/>
          </a:p>
        </p:txBody>
      </p:sp>
      <p:pic>
        <p:nvPicPr>
          <p:cNvPr id="6" name="Grafik 5">
            <a:hlinkClick r:id="rId3"/>
            <a:extLst>
              <a:ext uri="{FF2B5EF4-FFF2-40B4-BE49-F238E27FC236}">
                <a16:creationId xmlns:a16="http://schemas.microsoft.com/office/drawing/2014/main" id="{59E792B3-67DE-176D-B8F4-35F1453E3E5C}"/>
              </a:ext>
            </a:extLst>
          </p:cNvPr>
          <p:cNvPicPr>
            <a:picLocks noChangeAspect="1"/>
          </p:cNvPicPr>
          <p:nvPr/>
        </p:nvPicPr>
        <p:blipFill>
          <a:blip r:embed="rId4"/>
          <a:stretch>
            <a:fillRect/>
          </a:stretch>
        </p:blipFill>
        <p:spPr>
          <a:xfrm>
            <a:off x="745434" y="1410297"/>
            <a:ext cx="6828183" cy="4823707"/>
          </a:xfrm>
          <a:prstGeom prst="rect">
            <a:avLst/>
          </a:prstGeom>
        </p:spPr>
      </p:pic>
    </p:spTree>
    <p:extLst>
      <p:ext uri="{BB962C8B-B14F-4D97-AF65-F5344CB8AC3E}">
        <p14:creationId xmlns:p14="http://schemas.microsoft.com/office/powerpoint/2010/main" val="33600036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A68357AD-A2F0-0826-0D39-178C8133B67C}"/>
              </a:ext>
            </a:extLst>
          </p:cNvPr>
          <p:cNvSpPr>
            <a:spLocks noGrp="1"/>
          </p:cNvSpPr>
          <p:nvPr>
            <p:ph type="body" sz="quarter" idx="12"/>
          </p:nvPr>
        </p:nvSpPr>
        <p:spPr/>
        <p:txBody>
          <a:bodyPr/>
          <a:lstStyle/>
          <a:p>
            <a:r>
              <a:rPr lang="de-DE" dirty="0"/>
              <a:t>Auswirkung der KWP auf die Kommune</a:t>
            </a:r>
          </a:p>
        </p:txBody>
      </p:sp>
      <p:sp>
        <p:nvSpPr>
          <p:cNvPr id="3" name="Textplatzhalter 2">
            <a:extLst>
              <a:ext uri="{FF2B5EF4-FFF2-40B4-BE49-F238E27FC236}">
                <a16:creationId xmlns:a16="http://schemas.microsoft.com/office/drawing/2014/main" id="{9AD17CC6-5C82-1C07-C892-60E329E732CA}"/>
              </a:ext>
            </a:extLst>
          </p:cNvPr>
          <p:cNvSpPr>
            <a:spLocks noGrp="1"/>
          </p:cNvSpPr>
          <p:nvPr>
            <p:ph type="body" sz="quarter" idx="14"/>
          </p:nvPr>
        </p:nvSpPr>
        <p:spPr/>
        <p:txBody>
          <a:bodyPr/>
          <a:lstStyle/>
          <a:p>
            <a:endParaRPr lang="de-DE"/>
          </a:p>
        </p:txBody>
      </p:sp>
      <p:sp>
        <p:nvSpPr>
          <p:cNvPr id="9" name="Inhaltsplatzhalter 4">
            <a:extLst>
              <a:ext uri="{FF2B5EF4-FFF2-40B4-BE49-F238E27FC236}">
                <a16:creationId xmlns:a16="http://schemas.microsoft.com/office/drawing/2014/main" id="{3BECD576-2AF6-7857-1F5B-E83EDE856FB5}"/>
              </a:ext>
            </a:extLst>
          </p:cNvPr>
          <p:cNvSpPr txBox="1">
            <a:spLocks/>
          </p:cNvSpPr>
          <p:nvPr/>
        </p:nvSpPr>
        <p:spPr>
          <a:xfrm>
            <a:off x="581025" y="2238375"/>
            <a:ext cx="4721225" cy="3881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DE" sz="2000" dirty="0">
                <a:latin typeface="Verdana" panose="020B0604030504040204" pitchFamily="34" charset="0"/>
                <a:ea typeface="Verdana" panose="020B0604030504040204" pitchFamily="34" charset="0"/>
              </a:rPr>
              <a:t>KWP hat </a:t>
            </a:r>
            <a:r>
              <a:rPr lang="de-DE" sz="2000" dirty="0">
                <a:solidFill>
                  <a:schemeClr val="accent6"/>
                </a:solidFill>
                <a:latin typeface="Verdana" panose="020B0604030504040204" pitchFamily="34" charset="0"/>
                <a:ea typeface="Verdana" panose="020B0604030504040204" pitchFamily="34" charset="0"/>
              </a:rPr>
              <a:t>keine rechtliche Außenwirkung</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sym typeface="Wingdings" panose="05000000000000000000" pitchFamily="2" charset="2"/>
              </a:rPr>
              <a:t>Keine einklagbaren Rechte und Pflichten</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rPr>
              <a:t>Gebietseinteilung ist nicht bindend und begründet keine Ansprüche</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sym typeface="Wingdings" panose="05000000000000000000" pitchFamily="2" charset="2"/>
              </a:rPr>
              <a:t>Gebäudeeigentümer sind für eigene Heizungsanlagen nach GEG selbst verantwortlich</a:t>
            </a:r>
          </a:p>
          <a:p>
            <a:pPr marL="342900" indent="-342900">
              <a:buFont typeface="Wingdings" panose="05000000000000000000" pitchFamily="2" charset="2"/>
              <a:buChar char="à"/>
            </a:pPr>
            <a:endParaRPr lang="de-DE" dirty="0">
              <a:solidFill>
                <a:srgbClr val="005E59"/>
              </a:solidFill>
            </a:endParaRPr>
          </a:p>
        </p:txBody>
      </p:sp>
      <p:sp>
        <p:nvSpPr>
          <p:cNvPr id="11" name="Inhaltsplatzhalter 5">
            <a:extLst>
              <a:ext uri="{FF2B5EF4-FFF2-40B4-BE49-F238E27FC236}">
                <a16:creationId xmlns:a16="http://schemas.microsoft.com/office/drawing/2014/main" id="{7C21C464-B2A4-EFD7-0966-3C67A25CF9D5}"/>
              </a:ext>
            </a:extLst>
          </p:cNvPr>
          <p:cNvSpPr txBox="1">
            <a:spLocks/>
          </p:cNvSpPr>
          <p:nvPr/>
        </p:nvSpPr>
        <p:spPr>
          <a:xfrm>
            <a:off x="5762290" y="2238375"/>
            <a:ext cx="4721225" cy="38814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de-DE" sz="2000" dirty="0">
                <a:latin typeface="Verdana" panose="020B0604030504040204" pitchFamily="34" charset="0"/>
                <a:ea typeface="Verdana" panose="020B0604030504040204" pitchFamily="34" charset="0"/>
                <a:sym typeface="Wingdings" panose="05000000000000000000" pitchFamily="2" charset="2"/>
              </a:rPr>
              <a:t>KWP ist ein wichtiges </a:t>
            </a:r>
            <a:r>
              <a:rPr lang="de-DE" sz="2000" dirty="0">
                <a:solidFill>
                  <a:schemeClr val="accent6"/>
                </a:solidFill>
                <a:latin typeface="Verdana" panose="020B0604030504040204" pitchFamily="34" charset="0"/>
                <a:ea typeface="Verdana" panose="020B0604030504040204" pitchFamily="34" charset="0"/>
                <a:sym typeface="Wingdings" panose="05000000000000000000" pitchFamily="2" charset="2"/>
              </a:rPr>
              <a:t>kommunales Planungsinstrument</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sym typeface="Wingdings" panose="05000000000000000000" pitchFamily="2" charset="2"/>
              </a:rPr>
              <a:t>Selbstverpflichtung der kommune</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sym typeface="Wingdings" panose="05000000000000000000" pitchFamily="2" charset="2"/>
              </a:rPr>
              <a:t>Grundlage für weitere Quartiersplanung</a:t>
            </a:r>
          </a:p>
          <a:p>
            <a:pPr marL="342900" indent="-342900">
              <a:lnSpc>
                <a:spcPct val="100000"/>
              </a:lnSpc>
              <a:buFont typeface="Wingdings" panose="05000000000000000000" pitchFamily="2" charset="2"/>
              <a:buChar char="à"/>
            </a:pPr>
            <a:r>
              <a:rPr lang="de-DE" sz="2000" dirty="0">
                <a:latin typeface="Verdana" panose="020B0604030504040204" pitchFamily="34" charset="0"/>
                <a:ea typeface="Verdana" panose="020B0604030504040204" pitchFamily="34" charset="0"/>
                <a:sym typeface="Wingdings" panose="05000000000000000000" pitchFamily="2" charset="2"/>
              </a:rPr>
              <a:t>Grundlage für Planbarkeit von Investitionen im Wärmebereich</a:t>
            </a:r>
            <a:endParaRPr lang="de-DE" sz="2000" dirty="0">
              <a:latin typeface="Verdana" panose="020B0604030504040204" pitchFamily="34" charset="0"/>
              <a:ea typeface="Verdana" panose="020B0604030504040204" pitchFamily="34" charset="0"/>
            </a:endParaRPr>
          </a:p>
        </p:txBody>
      </p:sp>
      <p:cxnSp>
        <p:nvCxnSpPr>
          <p:cNvPr id="12" name="Gerader Verbinder 11">
            <a:extLst>
              <a:ext uri="{FF2B5EF4-FFF2-40B4-BE49-F238E27FC236}">
                <a16:creationId xmlns:a16="http://schemas.microsoft.com/office/drawing/2014/main" id="{77B975CD-0B64-0277-4FDD-02A25F667E0A}"/>
              </a:ext>
            </a:extLst>
          </p:cNvPr>
          <p:cNvCxnSpPr>
            <a:cxnSpLocks/>
          </p:cNvCxnSpPr>
          <p:nvPr/>
        </p:nvCxnSpPr>
        <p:spPr>
          <a:xfrm>
            <a:off x="5486400" y="2238375"/>
            <a:ext cx="0" cy="388143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9319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p:txBody>
          <a:bodyPr/>
          <a:lstStyle/>
          <a:p>
            <a:r>
              <a:rPr lang="de-DE" dirty="0"/>
              <a:t>Phasen der Kommunalen Wärmeplanung (§ 13 WPG)</a:t>
            </a:r>
          </a:p>
        </p:txBody>
      </p:sp>
      <p:pic>
        <p:nvPicPr>
          <p:cNvPr id="9" name="Grafik 8" descr="Ein Bild, das Text, Brief, Screenshot, Schrift enthält.&#10;&#10;Automatisch generierte Beschreibung">
            <a:extLst>
              <a:ext uri="{FF2B5EF4-FFF2-40B4-BE49-F238E27FC236}">
                <a16:creationId xmlns:a16="http://schemas.microsoft.com/office/drawing/2014/main" id="{43ACFB92-740F-A83B-6944-085737C9FE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859" y="1549428"/>
            <a:ext cx="9567543" cy="4710694"/>
          </a:xfrm>
          <a:prstGeom prst="rect">
            <a:avLst/>
          </a:prstGeom>
        </p:spPr>
      </p:pic>
      <p:sp>
        <p:nvSpPr>
          <p:cNvPr id="10" name="Textplatzhalter 3">
            <a:extLst>
              <a:ext uri="{FF2B5EF4-FFF2-40B4-BE49-F238E27FC236}">
                <a16:creationId xmlns:a16="http://schemas.microsoft.com/office/drawing/2014/main" id="{C16B66EA-666D-C2C3-643C-07B7C1EC33F0}"/>
              </a:ext>
            </a:extLst>
          </p:cNvPr>
          <p:cNvSpPr txBox="1">
            <a:spLocks/>
          </p:cNvSpPr>
          <p:nvPr/>
        </p:nvSpPr>
        <p:spPr>
          <a:xfrm>
            <a:off x="8784593" y="6260122"/>
            <a:ext cx="5058187" cy="33918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baseline="0">
                <a:solidFill>
                  <a:schemeClr val="accent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sz="1000" dirty="0"/>
              <a:t>Quelle: kww-halle.de</a:t>
            </a:r>
            <a:br>
              <a:rPr lang="de-DE" sz="1000" dirty="0"/>
            </a:br>
            <a:br>
              <a:rPr lang="de-DE" sz="1000" dirty="0"/>
            </a:br>
            <a:endParaRPr lang="de-DE" sz="1000" dirty="0"/>
          </a:p>
        </p:txBody>
      </p:sp>
    </p:spTree>
    <p:extLst>
      <p:ext uri="{BB962C8B-B14F-4D97-AF65-F5344CB8AC3E}">
        <p14:creationId xmlns:p14="http://schemas.microsoft.com/office/powerpoint/2010/main" val="28084929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B6C8B18-90DF-DAD6-9191-9D52EF8D7292}"/>
              </a:ext>
            </a:extLst>
          </p:cNvPr>
          <p:cNvSpPr>
            <a:spLocks noGrp="1"/>
          </p:cNvSpPr>
          <p:nvPr>
            <p:ph type="body" sz="quarter" idx="13"/>
          </p:nvPr>
        </p:nvSpPr>
        <p:spPr>
          <a:xfrm>
            <a:off x="580960" y="1813278"/>
            <a:ext cx="7171562" cy="4646283"/>
          </a:xfrm>
        </p:spPr>
        <p:txBody>
          <a:bodyPr/>
          <a:lstStyle/>
          <a:p>
            <a:r>
              <a:rPr lang="de-DE" b="1" dirty="0"/>
              <a:t>Verpflichtend muss </a:t>
            </a:r>
            <a:r>
              <a:rPr lang="de-DE" dirty="0"/>
              <a:t>beteiligt werden:</a:t>
            </a:r>
          </a:p>
          <a:p>
            <a:endParaRPr lang="de-DE" dirty="0"/>
          </a:p>
          <a:p>
            <a:pPr marL="342900" indent="-342900">
              <a:buFont typeface="Wingdings" panose="05000000000000000000" pitchFamily="2" charset="2"/>
              <a:buChar char="v"/>
            </a:pPr>
            <a:r>
              <a:rPr lang="de-DE" dirty="0"/>
              <a:t>Die Öffentlichkeit</a:t>
            </a:r>
          </a:p>
          <a:p>
            <a:pPr marL="342900" indent="-342900">
              <a:buFont typeface="Wingdings" panose="05000000000000000000" pitchFamily="2" charset="2"/>
              <a:buChar char="v"/>
            </a:pPr>
            <a:endParaRPr lang="de-DE" dirty="0"/>
          </a:p>
          <a:p>
            <a:pPr marL="342900" indent="-342900">
              <a:buFont typeface="Wingdings" panose="05000000000000000000" pitchFamily="2" charset="2"/>
              <a:buChar char="v"/>
            </a:pPr>
            <a:r>
              <a:rPr lang="de-DE" dirty="0"/>
              <a:t>Behörden &amp; Träger öffentlicher Belange</a:t>
            </a:r>
          </a:p>
          <a:p>
            <a:pPr marL="342900" indent="-342900">
              <a:buFont typeface="Wingdings" panose="05000000000000000000" pitchFamily="2" charset="2"/>
              <a:buChar char="v"/>
            </a:pPr>
            <a:endParaRPr lang="de-DE" dirty="0"/>
          </a:p>
          <a:p>
            <a:pPr marL="342900" indent="-342900">
              <a:buFont typeface="Wingdings" panose="05000000000000000000" pitchFamily="2" charset="2"/>
              <a:buChar char="v"/>
            </a:pPr>
            <a:r>
              <a:rPr lang="de-DE" dirty="0"/>
              <a:t>Bestehende &amp; potenzielle Netzbetreiber von Wärme- und Energieversorgungsnetzen bzw. bestehende Netzbetreiber in angrenzenden Gebieten</a:t>
            </a:r>
          </a:p>
          <a:p>
            <a:pPr marL="342900" indent="-342900">
              <a:buFont typeface="Wingdings" panose="05000000000000000000" pitchFamily="2" charset="2"/>
              <a:buChar char="v"/>
            </a:pPr>
            <a:endParaRPr lang="de-DE" dirty="0"/>
          </a:p>
          <a:p>
            <a:pPr marL="342900" indent="-342900">
              <a:buFont typeface="Wingdings" panose="05000000000000000000" pitchFamily="2" charset="2"/>
              <a:buChar char="v"/>
            </a:pPr>
            <a:endParaRPr lang="de-DE" dirty="0"/>
          </a:p>
          <a:p>
            <a:endParaRPr lang="de-DE" dirty="0"/>
          </a:p>
          <a:p>
            <a:endParaRPr lang="de-DE" dirty="0"/>
          </a:p>
        </p:txBody>
      </p:sp>
      <p:sp>
        <p:nvSpPr>
          <p:cNvPr id="3" name="Textplatzhalter 2">
            <a:extLst>
              <a:ext uri="{FF2B5EF4-FFF2-40B4-BE49-F238E27FC236}">
                <a16:creationId xmlns:a16="http://schemas.microsoft.com/office/drawing/2014/main" id="{E99C1AAE-F4B3-335B-64E5-566620797B66}"/>
              </a:ext>
            </a:extLst>
          </p:cNvPr>
          <p:cNvSpPr>
            <a:spLocks noGrp="1"/>
          </p:cNvSpPr>
          <p:nvPr>
            <p:ph type="body" sz="quarter" idx="12"/>
          </p:nvPr>
        </p:nvSpPr>
        <p:spPr/>
        <p:txBody>
          <a:bodyPr/>
          <a:lstStyle/>
          <a:p>
            <a:r>
              <a:rPr lang="de-DE" dirty="0"/>
              <a:t>Akteursbeteiligung (§7 WPG)</a:t>
            </a:r>
          </a:p>
        </p:txBody>
      </p:sp>
      <p:pic>
        <p:nvPicPr>
          <p:cNvPr id="1026" name="Picture 2">
            <a:extLst>
              <a:ext uri="{FF2B5EF4-FFF2-40B4-BE49-F238E27FC236}">
                <a16:creationId xmlns:a16="http://schemas.microsoft.com/office/drawing/2014/main" id="{7848BD5C-EB10-6B98-CFE8-DB8973028D6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8486" y="1148896"/>
            <a:ext cx="4918213" cy="4967395"/>
          </a:xfrm>
          <a:prstGeom prst="rect">
            <a:avLst/>
          </a:prstGeom>
          <a:noFill/>
          <a:extLst>
            <a:ext uri="{909E8E84-426E-40DD-AFC4-6F175D3DCCD1}">
              <a14:hiddenFill xmlns:a14="http://schemas.microsoft.com/office/drawing/2010/main">
                <a:solidFill>
                  <a:srgbClr val="FFFFFF"/>
                </a:solidFill>
              </a14:hiddenFill>
            </a:ext>
          </a:extLst>
        </p:spPr>
      </p:pic>
      <p:sp>
        <p:nvSpPr>
          <p:cNvPr id="5" name="Textplatzhalter 2">
            <a:extLst>
              <a:ext uri="{FF2B5EF4-FFF2-40B4-BE49-F238E27FC236}">
                <a16:creationId xmlns:a16="http://schemas.microsoft.com/office/drawing/2014/main" id="{E5974224-29E7-A8AF-91F5-C5BE6F5B969B}"/>
              </a:ext>
            </a:extLst>
          </p:cNvPr>
          <p:cNvSpPr>
            <a:spLocks noGrp="1"/>
          </p:cNvSpPr>
          <p:nvPr>
            <p:ph type="body" sz="quarter" idx="14"/>
          </p:nvPr>
        </p:nvSpPr>
        <p:spPr>
          <a:xfrm>
            <a:off x="6731623" y="6187583"/>
            <a:ext cx="4965076" cy="367681"/>
          </a:xfrm>
        </p:spPr>
        <p:txBody>
          <a:bodyPr/>
          <a:lstStyle/>
          <a:p>
            <a:r>
              <a:rPr lang="de-DE" dirty="0"/>
              <a:t>Quelle: KWW Halle (</a:t>
            </a:r>
            <a:r>
              <a:rPr lang="de-DE" dirty="0">
                <a:hlinkClick r:id="rId4"/>
              </a:rPr>
              <a:t>Akteursbeteiligung beim Start in die KWP - Kompetenzzentrum Kommunale Wärmewende</a:t>
            </a:r>
            <a:r>
              <a:rPr lang="de-DE" dirty="0"/>
              <a:t>)</a:t>
            </a:r>
          </a:p>
        </p:txBody>
      </p:sp>
    </p:spTree>
    <p:extLst>
      <p:ext uri="{BB962C8B-B14F-4D97-AF65-F5344CB8AC3E}">
        <p14:creationId xmlns:p14="http://schemas.microsoft.com/office/powerpoint/2010/main" val="2760041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E62D9D6-5C0E-0547-FA9E-1812FC255C54}"/>
              </a:ext>
            </a:extLst>
          </p:cNvPr>
          <p:cNvSpPr>
            <a:spLocks noGrp="1"/>
          </p:cNvSpPr>
          <p:nvPr>
            <p:ph type="body" sz="quarter" idx="13"/>
          </p:nvPr>
        </p:nvSpPr>
        <p:spPr>
          <a:xfrm>
            <a:off x="547465" y="1849938"/>
            <a:ext cx="8060622" cy="4237359"/>
          </a:xfrm>
        </p:spPr>
        <p:txBody>
          <a:bodyPr/>
          <a:lstStyle/>
          <a:p>
            <a:r>
              <a:rPr lang="de-DE" b="1" dirty="0"/>
              <a:t>Außerdem kann </a:t>
            </a:r>
            <a:r>
              <a:rPr lang="de-DE" dirty="0"/>
              <a:t>beteiligt werden:</a:t>
            </a:r>
          </a:p>
          <a:p>
            <a:pPr marL="342900" indent="-342900">
              <a:buFont typeface="Wingdings" panose="05000000000000000000" pitchFamily="2" charset="2"/>
              <a:buChar char="v"/>
            </a:pPr>
            <a:r>
              <a:rPr lang="de-DE" dirty="0"/>
              <a:t>(potenzielle) Produzenten von Wärme/ gasförmiger Energieträger</a:t>
            </a:r>
          </a:p>
          <a:p>
            <a:pPr marL="342900" indent="-342900">
              <a:buFont typeface="Wingdings" panose="05000000000000000000" pitchFamily="2" charset="2"/>
              <a:buChar char="v"/>
            </a:pPr>
            <a:r>
              <a:rPr lang="de-DE" dirty="0"/>
              <a:t>(potenzielle) Großverbraucher</a:t>
            </a:r>
          </a:p>
          <a:p>
            <a:pPr marL="342900" indent="-342900">
              <a:buFont typeface="Wingdings" panose="05000000000000000000" pitchFamily="2" charset="2"/>
              <a:buChar char="v"/>
            </a:pPr>
            <a:r>
              <a:rPr lang="de-DE" dirty="0"/>
              <a:t>Betreiber von angrenzenden Energieversorgungsnetzen</a:t>
            </a:r>
          </a:p>
          <a:p>
            <a:pPr marL="342900" indent="-342900">
              <a:buFont typeface="Wingdings" panose="05000000000000000000" pitchFamily="2" charset="2"/>
              <a:buChar char="v"/>
            </a:pPr>
            <a:r>
              <a:rPr lang="de-DE" dirty="0"/>
              <a:t>angrenzende Gemeinden</a:t>
            </a:r>
          </a:p>
          <a:p>
            <a:pPr marL="342900" indent="-342900">
              <a:buFont typeface="Wingdings" panose="05000000000000000000" pitchFamily="2" charset="2"/>
              <a:buChar char="v"/>
            </a:pPr>
            <a:r>
              <a:rPr lang="de-DE" dirty="0"/>
              <a:t>Erneuerbare-Energie-Gemeinschaften</a:t>
            </a:r>
          </a:p>
          <a:p>
            <a:pPr marL="342900" indent="-342900">
              <a:buFont typeface="Wingdings" panose="05000000000000000000" pitchFamily="2" charset="2"/>
              <a:buChar char="v"/>
            </a:pPr>
            <a:r>
              <a:rPr lang="de-DE" dirty="0"/>
              <a:t>Immobilienwirtschaft</a:t>
            </a:r>
          </a:p>
          <a:p>
            <a:pPr marL="342900" indent="-342900">
              <a:buFont typeface="Wingdings" panose="05000000000000000000" pitchFamily="2" charset="2"/>
              <a:buChar char="v"/>
            </a:pPr>
            <a:r>
              <a:rPr lang="de-DE" dirty="0"/>
              <a:t>Handwerkskammern</a:t>
            </a:r>
          </a:p>
          <a:p>
            <a:pPr marL="342900" indent="-342900">
              <a:buFont typeface="Wingdings" panose="05000000000000000000" pitchFamily="2" charset="2"/>
              <a:buChar char="v"/>
            </a:pPr>
            <a:r>
              <a:rPr lang="de-DE" dirty="0"/>
              <a:t>Einrichtungen der Daseinsvorsorge</a:t>
            </a:r>
          </a:p>
          <a:p>
            <a:pPr marL="342900" indent="-342900">
              <a:buFont typeface="Wingdings" panose="05000000000000000000" pitchFamily="2" charset="2"/>
              <a:buChar char="v"/>
            </a:pPr>
            <a:endParaRPr lang="de-DE" dirty="0"/>
          </a:p>
          <a:p>
            <a:endParaRPr lang="de-DE" dirty="0"/>
          </a:p>
        </p:txBody>
      </p:sp>
      <p:sp>
        <p:nvSpPr>
          <p:cNvPr id="3" name="Textplatzhalter 2">
            <a:extLst>
              <a:ext uri="{FF2B5EF4-FFF2-40B4-BE49-F238E27FC236}">
                <a16:creationId xmlns:a16="http://schemas.microsoft.com/office/drawing/2014/main" id="{C224EA5A-C3DB-0933-9A57-03EEEB7FFF08}"/>
              </a:ext>
            </a:extLst>
          </p:cNvPr>
          <p:cNvSpPr>
            <a:spLocks noGrp="1"/>
          </p:cNvSpPr>
          <p:nvPr>
            <p:ph type="body" sz="quarter" idx="12"/>
          </p:nvPr>
        </p:nvSpPr>
        <p:spPr/>
        <p:txBody>
          <a:bodyPr/>
          <a:lstStyle/>
          <a:p>
            <a:r>
              <a:rPr lang="de-DE" dirty="0"/>
              <a:t>Akteursbeteiligung (§7 WPG)</a:t>
            </a:r>
          </a:p>
          <a:p>
            <a:endParaRPr lang="de-DE" dirty="0"/>
          </a:p>
        </p:txBody>
      </p:sp>
      <p:pic>
        <p:nvPicPr>
          <p:cNvPr id="6" name="Grafik 5" descr="Ein Bild, das Cartoon, Screenshot, Kreis, Grafiken enthält.&#10;&#10;KI-generierte Inhalte können fehlerhaft sein.">
            <a:extLst>
              <a:ext uri="{FF2B5EF4-FFF2-40B4-BE49-F238E27FC236}">
                <a16:creationId xmlns:a16="http://schemas.microsoft.com/office/drawing/2014/main" id="{C4851AE1-44DB-BC03-0D64-845D198C21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48683" y="1258930"/>
            <a:ext cx="3988932" cy="3988932"/>
          </a:xfrm>
          <a:prstGeom prst="rect">
            <a:avLst/>
          </a:prstGeom>
        </p:spPr>
      </p:pic>
    </p:spTree>
    <p:extLst>
      <p:ext uri="{BB962C8B-B14F-4D97-AF65-F5344CB8AC3E}">
        <p14:creationId xmlns:p14="http://schemas.microsoft.com/office/powerpoint/2010/main" val="3200554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4266A8-EC58-03F1-87AF-CB5215DDAA70}"/>
              </a:ext>
            </a:extLst>
          </p:cNvPr>
          <p:cNvSpPr>
            <a:spLocks noGrp="1"/>
          </p:cNvSpPr>
          <p:nvPr>
            <p:ph type="body" sz="quarter" idx="12"/>
          </p:nvPr>
        </p:nvSpPr>
        <p:spPr/>
        <p:txBody>
          <a:bodyPr/>
          <a:lstStyle/>
          <a:p>
            <a:r>
              <a:rPr lang="de-DE" dirty="0"/>
              <a:t>Interkommunale Zusammenarbeit - Beweggründe</a:t>
            </a:r>
          </a:p>
        </p:txBody>
      </p:sp>
      <p:sp>
        <p:nvSpPr>
          <p:cNvPr id="3" name="Textplatzhalter 2">
            <a:extLst>
              <a:ext uri="{FF2B5EF4-FFF2-40B4-BE49-F238E27FC236}">
                <a16:creationId xmlns:a16="http://schemas.microsoft.com/office/drawing/2014/main" id="{EB92BAB7-05A4-643C-C96F-5882F5973079}"/>
              </a:ext>
            </a:extLst>
          </p:cNvPr>
          <p:cNvSpPr>
            <a:spLocks noGrp="1"/>
          </p:cNvSpPr>
          <p:nvPr>
            <p:ph type="body" sz="quarter" idx="14"/>
          </p:nvPr>
        </p:nvSpPr>
        <p:spPr/>
        <p:txBody>
          <a:bodyPr/>
          <a:lstStyle/>
          <a:p>
            <a:endParaRPr lang="de-DE" dirty="0"/>
          </a:p>
        </p:txBody>
      </p:sp>
      <p:sp>
        <p:nvSpPr>
          <p:cNvPr id="4" name="Textplatzhalter 3">
            <a:extLst>
              <a:ext uri="{FF2B5EF4-FFF2-40B4-BE49-F238E27FC236}">
                <a16:creationId xmlns:a16="http://schemas.microsoft.com/office/drawing/2014/main" id="{190320D0-25FB-6608-CFAD-8B06AF4BE6BF}"/>
              </a:ext>
            </a:extLst>
          </p:cNvPr>
          <p:cNvSpPr>
            <a:spLocks noGrp="1"/>
          </p:cNvSpPr>
          <p:nvPr>
            <p:ph type="body" sz="quarter" idx="13"/>
          </p:nvPr>
        </p:nvSpPr>
        <p:spPr>
          <a:xfrm>
            <a:off x="580960" y="2238375"/>
            <a:ext cx="8871384" cy="3881438"/>
          </a:xfrm>
        </p:spPr>
        <p:txBody>
          <a:bodyPr/>
          <a:lstStyle/>
          <a:p>
            <a:pPr marL="342900" indent="-342900">
              <a:lnSpc>
                <a:spcPct val="100000"/>
              </a:lnSpc>
              <a:buFont typeface="Wingdings" panose="05000000000000000000" pitchFamily="2" charset="2"/>
              <a:buChar char="v"/>
            </a:pPr>
            <a:r>
              <a:rPr lang="de-DE" dirty="0">
                <a:solidFill>
                  <a:schemeClr val="accent2"/>
                </a:solidFill>
                <a:sym typeface="Wingdings" panose="05000000000000000000" pitchFamily="2" charset="2"/>
              </a:rPr>
              <a:t>Administrative Synergien</a:t>
            </a:r>
          </a:p>
          <a:p>
            <a:pPr marL="800100" lvl="1" indent="-342900">
              <a:lnSpc>
                <a:spcPct val="100000"/>
              </a:lnSpc>
              <a:buFont typeface="Wingdings" panose="05000000000000000000" pitchFamily="2" charset="2"/>
              <a:buChar char="à"/>
            </a:pPr>
            <a:r>
              <a:rPr lang="de-DE" dirty="0">
                <a:solidFill>
                  <a:schemeClr val="accent6"/>
                </a:solidFill>
                <a:sym typeface="Wingdings" panose="05000000000000000000" pitchFamily="2" charset="2"/>
              </a:rPr>
              <a:t>Bestehende Strukturen, z.B. Verwaltungsgemeinschaften</a:t>
            </a:r>
          </a:p>
          <a:p>
            <a:pPr marL="342900" indent="-342900">
              <a:lnSpc>
                <a:spcPct val="100000"/>
              </a:lnSpc>
              <a:buFont typeface="Wingdings" panose="05000000000000000000" pitchFamily="2" charset="2"/>
              <a:buChar char="v"/>
            </a:pPr>
            <a:r>
              <a:rPr lang="de-DE" dirty="0">
                <a:solidFill>
                  <a:schemeClr val="accent2"/>
                </a:solidFill>
                <a:sym typeface="Wingdings" panose="05000000000000000000" pitchFamily="2" charset="2"/>
              </a:rPr>
              <a:t>Bewährte Kooperationen, z.B. Zusammenarbeit Altkreise, LEADER-Regionen, Zweckverbände etc.</a:t>
            </a:r>
          </a:p>
          <a:p>
            <a:pPr marL="342900" indent="-342900">
              <a:lnSpc>
                <a:spcPct val="100000"/>
              </a:lnSpc>
              <a:buFont typeface="Wingdings" panose="05000000000000000000" pitchFamily="2" charset="2"/>
              <a:buChar char="v"/>
            </a:pPr>
            <a:r>
              <a:rPr lang="de-DE" dirty="0">
                <a:solidFill>
                  <a:schemeClr val="accent2"/>
                </a:solidFill>
                <a:sym typeface="Wingdings" panose="05000000000000000000" pitchFamily="2" charset="2"/>
              </a:rPr>
              <a:t>Bestehende, ggfs. verflochtene Wärmeversorgungs-Infrastruktur bzw. weitere Energieinfrastruktur bzw. gleiche Betreiber</a:t>
            </a:r>
          </a:p>
          <a:p>
            <a:pPr marL="342900" indent="-342900">
              <a:lnSpc>
                <a:spcPct val="100000"/>
              </a:lnSpc>
              <a:buFont typeface="Wingdings" panose="05000000000000000000" pitchFamily="2" charset="2"/>
              <a:buChar char="v"/>
            </a:pPr>
            <a:r>
              <a:rPr lang="de-DE" dirty="0">
                <a:solidFill>
                  <a:schemeClr val="accent2"/>
                </a:solidFill>
                <a:sym typeface="Wingdings" panose="05000000000000000000" pitchFamily="2" charset="2"/>
              </a:rPr>
              <a:t>Regional vorhandene Wärmepotentialen (z.B. Tiefengeothermie, Biogasanlagen oder </a:t>
            </a:r>
            <a:r>
              <a:rPr lang="de-DE" dirty="0" err="1">
                <a:solidFill>
                  <a:schemeClr val="accent2"/>
                </a:solidFill>
                <a:sym typeface="Wingdings" panose="05000000000000000000" pitchFamily="2" charset="2"/>
              </a:rPr>
              <a:t>Abwärmequellen</a:t>
            </a:r>
            <a:r>
              <a:rPr lang="de-DE" dirty="0">
                <a:solidFill>
                  <a:schemeClr val="accent2"/>
                </a:solidFill>
                <a:sym typeface="Wingdings" panose="05000000000000000000" pitchFamily="2" charset="2"/>
              </a:rPr>
              <a:t> etc.)</a:t>
            </a:r>
          </a:p>
          <a:p>
            <a:pPr marL="342900" indent="-342900">
              <a:lnSpc>
                <a:spcPct val="100000"/>
              </a:lnSpc>
              <a:buFont typeface="Wingdings" panose="05000000000000000000" pitchFamily="2" charset="2"/>
              <a:buChar char="v"/>
            </a:pPr>
            <a:r>
              <a:rPr lang="de-DE" dirty="0">
                <a:solidFill>
                  <a:schemeClr val="accent2"/>
                </a:solidFill>
                <a:sym typeface="Wingdings" panose="05000000000000000000" pitchFamily="2" charset="2"/>
              </a:rPr>
              <a:t>Ankerkunden (Großverbraucher, Wärmeerzeuger)</a:t>
            </a:r>
          </a:p>
          <a:p>
            <a:pPr marL="1257300" lvl="2" indent="-342900">
              <a:lnSpc>
                <a:spcPct val="100000"/>
              </a:lnSpc>
              <a:buFont typeface="Wingdings" panose="05000000000000000000" pitchFamily="2" charset="2"/>
              <a:buChar char="à"/>
            </a:pPr>
            <a:r>
              <a:rPr lang="de-DE" dirty="0">
                <a:solidFill>
                  <a:schemeClr val="accent6"/>
                </a:solidFill>
                <a:sym typeface="Wingdings" panose="05000000000000000000" pitchFamily="2" charset="2"/>
              </a:rPr>
              <a:t>Praxistipp: effiziente Konvois sollten aus </a:t>
            </a:r>
            <a:r>
              <a:rPr lang="de-DE" b="1" dirty="0">
                <a:solidFill>
                  <a:schemeClr val="accent6"/>
                </a:solidFill>
                <a:sym typeface="Wingdings" panose="05000000000000000000" pitchFamily="2" charset="2"/>
              </a:rPr>
              <a:t>max.</a:t>
            </a:r>
            <a:r>
              <a:rPr lang="de-DE" dirty="0">
                <a:solidFill>
                  <a:schemeClr val="accent6"/>
                </a:solidFill>
                <a:sym typeface="Wingdings" panose="05000000000000000000" pitchFamily="2" charset="2"/>
              </a:rPr>
              <a:t> 10 bis 12 Kommunen bestehen</a:t>
            </a:r>
          </a:p>
          <a:p>
            <a:pPr marL="342900" indent="-342900">
              <a:lnSpc>
                <a:spcPct val="100000"/>
              </a:lnSpc>
              <a:buFont typeface="Wingdings" panose="05000000000000000000" pitchFamily="2" charset="2"/>
              <a:buChar char="à"/>
            </a:pPr>
            <a:endParaRPr lang="de-DE" dirty="0">
              <a:solidFill>
                <a:schemeClr val="accent2"/>
              </a:solidFill>
              <a:sym typeface="Wingdings" panose="05000000000000000000" pitchFamily="2" charset="2"/>
            </a:endParaRPr>
          </a:p>
        </p:txBody>
      </p:sp>
      <p:pic>
        <p:nvPicPr>
          <p:cNvPr id="7" name="Grafik 6" descr="Ein Bild, das Clipart, Grafiken, Grafikdesign, Cartoon enthält.&#10;&#10;KI-generierte Inhalte können fehlerhaft sein.">
            <a:extLst>
              <a:ext uri="{FF2B5EF4-FFF2-40B4-BE49-F238E27FC236}">
                <a16:creationId xmlns:a16="http://schemas.microsoft.com/office/drawing/2014/main" id="{90589BCC-2305-5EF4-18C5-8C3343D21C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726" y="356700"/>
            <a:ext cx="3963265" cy="3963265"/>
          </a:xfrm>
          <a:prstGeom prst="rect">
            <a:avLst/>
          </a:prstGeom>
        </p:spPr>
      </p:pic>
    </p:spTree>
    <p:extLst>
      <p:ext uri="{BB962C8B-B14F-4D97-AF65-F5344CB8AC3E}">
        <p14:creationId xmlns:p14="http://schemas.microsoft.com/office/powerpoint/2010/main" val="181397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Klemmbrett abgehakt Silhouette">
            <a:extLst>
              <a:ext uri="{FF2B5EF4-FFF2-40B4-BE49-F238E27FC236}">
                <a16:creationId xmlns:a16="http://schemas.microsoft.com/office/drawing/2014/main" id="{6D289000-80B0-FD46-7163-7CB9E502AC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94984" y="2463253"/>
            <a:ext cx="2171162" cy="2171162"/>
          </a:xfrm>
          <a:prstGeom prst="rect">
            <a:avLst/>
          </a:prstGeom>
        </p:spPr>
      </p:pic>
      <p:sp>
        <p:nvSpPr>
          <p:cNvPr id="2" name="Textplatzhalter 1">
            <a:extLst>
              <a:ext uri="{FF2B5EF4-FFF2-40B4-BE49-F238E27FC236}">
                <a16:creationId xmlns:a16="http://schemas.microsoft.com/office/drawing/2014/main" id="{7B1E27F4-513C-E828-ACF3-B64107B30A98}"/>
              </a:ext>
            </a:extLst>
          </p:cNvPr>
          <p:cNvSpPr>
            <a:spLocks noGrp="1"/>
          </p:cNvSpPr>
          <p:nvPr>
            <p:ph type="body" sz="quarter" idx="13"/>
          </p:nvPr>
        </p:nvSpPr>
        <p:spPr>
          <a:xfrm>
            <a:off x="580959" y="1671072"/>
            <a:ext cx="9902556" cy="4960840"/>
          </a:xfrm>
        </p:spPr>
        <p:txBody>
          <a:bodyPr/>
          <a:lstStyle/>
          <a:p>
            <a:pPr marL="457200" indent="-457200">
              <a:buAutoNum type="arabicPeriod"/>
            </a:pPr>
            <a:r>
              <a:rPr lang="de-DE" dirty="0"/>
              <a:t>Was ist die Kommunale Wärmeplanung?</a:t>
            </a:r>
          </a:p>
          <a:p>
            <a:pPr marL="457200" indent="-457200">
              <a:buAutoNum type="arabicPeriod"/>
            </a:pPr>
            <a:r>
              <a:rPr lang="de-DE" dirty="0"/>
              <a:t>Chancen der KWP für die Kommune</a:t>
            </a:r>
          </a:p>
          <a:p>
            <a:pPr marL="457200" indent="-457200">
              <a:buAutoNum type="arabicPeriod"/>
            </a:pPr>
            <a:r>
              <a:rPr lang="de-DE" dirty="0"/>
              <a:t>Was passiert ohne die KWP?</a:t>
            </a:r>
          </a:p>
          <a:p>
            <a:pPr marL="457200" indent="-457200">
              <a:buAutoNum type="arabicPeriod"/>
            </a:pPr>
            <a:r>
              <a:rPr lang="de-DE" dirty="0"/>
              <a:t>Rechtlicher Rahmen</a:t>
            </a:r>
          </a:p>
          <a:p>
            <a:pPr marL="457200" indent="-457200">
              <a:buAutoNum type="arabicPeriod"/>
            </a:pPr>
            <a:r>
              <a:rPr lang="de-DE" dirty="0"/>
              <a:t>Phasen der Wärmeplanung</a:t>
            </a:r>
          </a:p>
          <a:p>
            <a:pPr marL="457200" indent="-457200">
              <a:buAutoNum type="arabicPeriod"/>
            </a:pPr>
            <a:r>
              <a:rPr lang="de-DE" dirty="0"/>
              <a:t>Akteursbeteiligung</a:t>
            </a:r>
          </a:p>
          <a:p>
            <a:pPr marL="457200" indent="-457200">
              <a:buAutoNum type="arabicPeriod"/>
            </a:pPr>
            <a:r>
              <a:rPr lang="de-DE" dirty="0"/>
              <a:t>Interkommunale Zusammenarbeit</a:t>
            </a:r>
          </a:p>
          <a:p>
            <a:pPr marL="457200" indent="-457200">
              <a:buAutoNum type="arabicPeriod"/>
            </a:pPr>
            <a:r>
              <a:rPr lang="de-DE" dirty="0"/>
              <a:t>Organisation in der Verwaltung</a:t>
            </a:r>
          </a:p>
          <a:p>
            <a:pPr marL="457200" indent="-457200">
              <a:buAutoNum type="arabicPeriod"/>
            </a:pPr>
            <a:r>
              <a:rPr lang="de-DE" dirty="0"/>
              <a:t>Begleitende Fördermittel</a:t>
            </a:r>
          </a:p>
          <a:p>
            <a:pPr marL="457200" indent="-457200">
              <a:buAutoNum type="arabicPeriod"/>
            </a:pPr>
            <a:r>
              <a:rPr lang="de-DE" dirty="0"/>
              <a:t>Unterstützungsangebote</a:t>
            </a:r>
          </a:p>
          <a:p>
            <a:pPr marL="457200" indent="-457200">
              <a:buAutoNum type="arabicPeriod"/>
            </a:pPr>
            <a:endParaRPr lang="de-DE" dirty="0"/>
          </a:p>
        </p:txBody>
      </p:sp>
      <p:sp>
        <p:nvSpPr>
          <p:cNvPr id="3" name="Textplatzhalter 2">
            <a:extLst>
              <a:ext uri="{FF2B5EF4-FFF2-40B4-BE49-F238E27FC236}">
                <a16:creationId xmlns:a16="http://schemas.microsoft.com/office/drawing/2014/main" id="{3A639AF3-CD60-227C-2B99-CB90AD2089D6}"/>
              </a:ext>
            </a:extLst>
          </p:cNvPr>
          <p:cNvSpPr>
            <a:spLocks noGrp="1"/>
          </p:cNvSpPr>
          <p:nvPr>
            <p:ph type="body" sz="quarter" idx="12"/>
          </p:nvPr>
        </p:nvSpPr>
        <p:spPr/>
        <p:txBody>
          <a:bodyPr/>
          <a:lstStyle/>
          <a:p>
            <a:r>
              <a:rPr lang="de-DE" dirty="0"/>
              <a:t>Agenda</a:t>
            </a:r>
          </a:p>
        </p:txBody>
      </p:sp>
      <p:pic>
        <p:nvPicPr>
          <p:cNvPr id="14" name="Grafik 13" descr="Stift Silhouette">
            <a:extLst>
              <a:ext uri="{FF2B5EF4-FFF2-40B4-BE49-F238E27FC236}">
                <a16:creationId xmlns:a16="http://schemas.microsoft.com/office/drawing/2014/main" id="{3E6BB53A-37C1-E776-A165-666E78747D2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53668" y="2081296"/>
            <a:ext cx="1234273" cy="1234273"/>
          </a:xfrm>
          <a:prstGeom prst="rect">
            <a:avLst/>
          </a:prstGeom>
        </p:spPr>
      </p:pic>
    </p:spTree>
    <p:extLst>
      <p:ext uri="{BB962C8B-B14F-4D97-AF65-F5344CB8AC3E}">
        <p14:creationId xmlns:p14="http://schemas.microsoft.com/office/powerpoint/2010/main" val="4245713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4266A8-EC58-03F1-87AF-CB5215DDAA70}"/>
              </a:ext>
            </a:extLst>
          </p:cNvPr>
          <p:cNvSpPr>
            <a:spLocks noGrp="1"/>
          </p:cNvSpPr>
          <p:nvPr>
            <p:ph type="body" sz="quarter" idx="12"/>
          </p:nvPr>
        </p:nvSpPr>
        <p:spPr>
          <a:xfrm>
            <a:off x="580960" y="893763"/>
            <a:ext cx="10729770" cy="1187533"/>
          </a:xfrm>
        </p:spPr>
        <p:txBody>
          <a:bodyPr/>
          <a:lstStyle/>
          <a:p>
            <a:r>
              <a:rPr lang="de-DE" dirty="0"/>
              <a:t>Interkommunale Zusammenarbeit - Notwendigkeit</a:t>
            </a:r>
          </a:p>
        </p:txBody>
      </p:sp>
      <p:sp>
        <p:nvSpPr>
          <p:cNvPr id="3" name="Textplatzhalter 2">
            <a:extLst>
              <a:ext uri="{FF2B5EF4-FFF2-40B4-BE49-F238E27FC236}">
                <a16:creationId xmlns:a16="http://schemas.microsoft.com/office/drawing/2014/main" id="{EB92BAB7-05A4-643C-C96F-5882F5973079}"/>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190320D0-25FB-6608-CFAD-8B06AF4BE6BF}"/>
              </a:ext>
            </a:extLst>
          </p:cNvPr>
          <p:cNvSpPr>
            <a:spLocks noGrp="1"/>
          </p:cNvSpPr>
          <p:nvPr>
            <p:ph type="body" sz="quarter" idx="13"/>
          </p:nvPr>
        </p:nvSpPr>
        <p:spPr>
          <a:xfrm>
            <a:off x="580960" y="2238375"/>
            <a:ext cx="9176226" cy="3881438"/>
          </a:xfrm>
        </p:spPr>
        <p:txBody>
          <a:bodyPr/>
          <a:lstStyle/>
          <a:p>
            <a:pPr marL="342900" indent="-342900">
              <a:lnSpc>
                <a:spcPct val="100000"/>
              </a:lnSpc>
              <a:buFont typeface="Wingdings" panose="05000000000000000000" pitchFamily="2" charset="2"/>
              <a:buChar char="v"/>
            </a:pPr>
            <a:r>
              <a:rPr lang="de-DE" dirty="0">
                <a:solidFill>
                  <a:schemeClr val="accent6"/>
                </a:solidFill>
                <a:sym typeface="Wingdings" panose="05000000000000000000" pitchFamily="2" charset="2"/>
              </a:rPr>
              <a:t>Kapazitätsengpässe in der Verwaltung, Fachkräftemangel </a:t>
            </a:r>
          </a:p>
          <a:p>
            <a:pPr marL="800100" lvl="1" indent="-342900">
              <a:lnSpc>
                <a:spcPct val="100000"/>
              </a:lnSpc>
              <a:buFont typeface="Wingdings" panose="05000000000000000000" pitchFamily="2" charset="2"/>
              <a:buChar char="à"/>
            </a:pPr>
            <a:r>
              <a:rPr lang="de-DE" dirty="0">
                <a:sym typeface="Wingdings" panose="05000000000000000000" pitchFamily="2" charset="2"/>
              </a:rPr>
              <a:t>Große Kommunen oder Kreisstädte als Initiatoren</a:t>
            </a:r>
          </a:p>
          <a:p>
            <a:pPr marL="342900" indent="-342900">
              <a:lnSpc>
                <a:spcPct val="100000"/>
              </a:lnSpc>
              <a:buFont typeface="Wingdings" panose="05000000000000000000" pitchFamily="2" charset="2"/>
              <a:buChar char="v"/>
            </a:pPr>
            <a:r>
              <a:rPr lang="de-DE" dirty="0">
                <a:solidFill>
                  <a:schemeClr val="accent6"/>
                </a:solidFill>
                <a:sym typeface="Wingdings" panose="05000000000000000000" pitchFamily="2" charset="2"/>
              </a:rPr>
              <a:t>Gemeinsamer Dienstleister</a:t>
            </a:r>
          </a:p>
          <a:p>
            <a:pPr marL="800100" lvl="1" indent="-342900">
              <a:lnSpc>
                <a:spcPct val="100000"/>
              </a:lnSpc>
              <a:buFont typeface="Wingdings" panose="05000000000000000000" pitchFamily="2" charset="2"/>
              <a:buChar char="à"/>
            </a:pPr>
            <a:r>
              <a:rPr lang="de-DE" dirty="0">
                <a:sym typeface="Wingdings" panose="05000000000000000000" pitchFamily="2" charset="2"/>
              </a:rPr>
              <a:t>Interessante Ausschreibungsvolumina</a:t>
            </a:r>
          </a:p>
          <a:p>
            <a:pPr marL="800100" lvl="1" indent="-342900">
              <a:lnSpc>
                <a:spcPct val="100000"/>
              </a:lnSpc>
              <a:buFont typeface="Wingdings" panose="05000000000000000000" pitchFamily="2" charset="2"/>
              <a:buChar char="à"/>
            </a:pPr>
            <a:r>
              <a:rPr lang="de-DE" dirty="0">
                <a:sym typeface="Wingdings" panose="05000000000000000000" pitchFamily="2" charset="2"/>
              </a:rPr>
              <a:t>Bündelung knapper Beraterkapazitäten</a:t>
            </a:r>
          </a:p>
          <a:p>
            <a:pPr marL="800100" lvl="1" indent="-342900">
              <a:lnSpc>
                <a:spcPct val="100000"/>
              </a:lnSpc>
              <a:buFont typeface="Wingdings" panose="05000000000000000000" pitchFamily="2" charset="2"/>
              <a:buChar char="à"/>
            </a:pPr>
            <a:r>
              <a:rPr lang="de-DE" dirty="0">
                <a:sym typeface="Wingdings" panose="05000000000000000000" pitchFamily="2" charset="2"/>
              </a:rPr>
              <a:t>Synergien in der Bearbeitung</a:t>
            </a:r>
          </a:p>
          <a:p>
            <a:pPr marL="914400" lvl="1" indent="-457200">
              <a:lnSpc>
                <a:spcPct val="100000"/>
              </a:lnSpc>
              <a:buFont typeface="+mj-lt"/>
              <a:buAutoNum type="alphaLcParenR"/>
            </a:pPr>
            <a:r>
              <a:rPr lang="de-DE" dirty="0">
                <a:solidFill>
                  <a:schemeClr val="accent6"/>
                </a:solidFill>
                <a:sym typeface="Wingdings" panose="05000000000000000000" pitchFamily="2" charset="2"/>
              </a:rPr>
              <a:t>Gemeinsames Vergabeverfahren möglich</a:t>
            </a:r>
          </a:p>
          <a:p>
            <a:pPr marL="914400" lvl="1" indent="-457200">
              <a:lnSpc>
                <a:spcPct val="100000"/>
              </a:lnSpc>
              <a:buFont typeface="+mj-lt"/>
              <a:buAutoNum type="alphaLcParenR"/>
            </a:pPr>
            <a:r>
              <a:rPr lang="de-DE" dirty="0">
                <a:solidFill>
                  <a:schemeClr val="accent6"/>
                </a:solidFill>
                <a:sym typeface="Wingdings" panose="05000000000000000000" pitchFamily="2" charset="2"/>
              </a:rPr>
              <a:t>Gleicher Dienstleister – getrennte Beauftragung</a:t>
            </a:r>
          </a:p>
          <a:p>
            <a:pPr marL="1257300" lvl="2" indent="-342900">
              <a:lnSpc>
                <a:spcPct val="100000"/>
              </a:lnSpc>
              <a:buFont typeface="Wingdings" panose="05000000000000000000" pitchFamily="2" charset="2"/>
              <a:buChar char="à"/>
            </a:pPr>
            <a:r>
              <a:rPr lang="de-DE" dirty="0">
                <a:sym typeface="Wingdings" panose="05000000000000000000" pitchFamily="2" charset="2"/>
              </a:rPr>
              <a:t>Regelungen zu </a:t>
            </a:r>
            <a:r>
              <a:rPr lang="de-DE" dirty="0" err="1">
                <a:sym typeface="Wingdings" panose="05000000000000000000" pitchFamily="2" charset="2"/>
              </a:rPr>
              <a:t>Konvoiführung</a:t>
            </a:r>
            <a:r>
              <a:rPr lang="de-DE" dirty="0">
                <a:sym typeface="Wingdings" panose="05000000000000000000" pitchFamily="2" charset="2"/>
              </a:rPr>
              <a:t>,  Organisation, Leistungsbestandteilen, Aufteilung der Kosten</a:t>
            </a:r>
          </a:p>
          <a:p>
            <a:pPr lvl="1">
              <a:lnSpc>
                <a:spcPct val="100000"/>
              </a:lnSpc>
            </a:pPr>
            <a:endParaRPr lang="de-DE" dirty="0">
              <a:solidFill>
                <a:schemeClr val="accent6"/>
              </a:solidFill>
              <a:sym typeface="Wingdings" panose="05000000000000000000" pitchFamily="2" charset="2"/>
            </a:endParaRPr>
          </a:p>
        </p:txBody>
      </p:sp>
      <p:pic>
        <p:nvPicPr>
          <p:cNvPr id="6" name="Grafik 5" descr="Ein Bild, das Clipart, Grafiken, Grafikdesign, Cartoon enthält.&#10;&#10;KI-generierte Inhalte können fehlerhaft sein.">
            <a:extLst>
              <a:ext uri="{FF2B5EF4-FFF2-40B4-BE49-F238E27FC236}">
                <a16:creationId xmlns:a16="http://schemas.microsoft.com/office/drawing/2014/main" id="{CE1AA12C-6A09-F71D-6070-CC73BD44A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4726" y="356700"/>
            <a:ext cx="3963265" cy="3963265"/>
          </a:xfrm>
          <a:prstGeom prst="rect">
            <a:avLst/>
          </a:prstGeom>
        </p:spPr>
      </p:pic>
    </p:spTree>
    <p:extLst>
      <p:ext uri="{BB962C8B-B14F-4D97-AF65-F5344CB8AC3E}">
        <p14:creationId xmlns:p14="http://schemas.microsoft.com/office/powerpoint/2010/main" val="1512618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A03E92-B00D-59B7-66C3-724E8536FE6B}"/>
              </a:ext>
            </a:extLst>
          </p:cNvPr>
          <p:cNvSpPr>
            <a:spLocks noGrp="1"/>
          </p:cNvSpPr>
          <p:nvPr>
            <p:ph type="body" sz="quarter" idx="12"/>
          </p:nvPr>
        </p:nvSpPr>
        <p:spPr/>
        <p:txBody>
          <a:bodyPr/>
          <a:lstStyle/>
          <a:p>
            <a:r>
              <a:rPr lang="de-DE" dirty="0"/>
              <a:t>Organisation in der Verwaltung</a:t>
            </a:r>
          </a:p>
        </p:txBody>
      </p:sp>
      <p:sp>
        <p:nvSpPr>
          <p:cNvPr id="3" name="Textplatzhalter 2">
            <a:extLst>
              <a:ext uri="{FF2B5EF4-FFF2-40B4-BE49-F238E27FC236}">
                <a16:creationId xmlns:a16="http://schemas.microsoft.com/office/drawing/2014/main" id="{AECFBC1B-C7E3-104C-7790-961D33F4E21D}"/>
              </a:ext>
            </a:extLst>
          </p:cNvPr>
          <p:cNvSpPr>
            <a:spLocks noGrp="1"/>
          </p:cNvSpPr>
          <p:nvPr>
            <p:ph type="body" sz="quarter" idx="14"/>
          </p:nvPr>
        </p:nvSpPr>
        <p:spPr>
          <a:xfrm>
            <a:off x="580959" y="6351171"/>
            <a:ext cx="10654731" cy="152499"/>
          </a:xfrm>
        </p:spPr>
        <p:txBody>
          <a:bodyPr/>
          <a:lstStyle/>
          <a:p>
            <a:r>
              <a:rPr lang="de-DE" dirty="0"/>
              <a:t>Quelle: https://www.kww-halle.de/praxis-kommunale-waermewende/bundesgesetz-zur-waermeplanung</a:t>
            </a:r>
          </a:p>
        </p:txBody>
      </p:sp>
      <p:pic>
        <p:nvPicPr>
          <p:cNvPr id="10" name="Grafik 9" descr="Ein Bild, das Text, Screenshot, Schrift, Design enthält.&#10;&#10;KI-generierte Inhalte können fehlerhaft sein.">
            <a:extLst>
              <a:ext uri="{FF2B5EF4-FFF2-40B4-BE49-F238E27FC236}">
                <a16:creationId xmlns:a16="http://schemas.microsoft.com/office/drawing/2014/main" id="{1FD860E3-16DD-9206-7EC8-4C4174FD34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59" y="1372361"/>
            <a:ext cx="8571636" cy="4978809"/>
          </a:xfrm>
          <a:prstGeom prst="rect">
            <a:avLst/>
          </a:prstGeom>
        </p:spPr>
      </p:pic>
    </p:spTree>
    <p:extLst>
      <p:ext uri="{BB962C8B-B14F-4D97-AF65-F5344CB8AC3E}">
        <p14:creationId xmlns:p14="http://schemas.microsoft.com/office/powerpoint/2010/main" val="1922250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BA03E92-B00D-59B7-66C3-724E8536FE6B}"/>
              </a:ext>
            </a:extLst>
          </p:cNvPr>
          <p:cNvSpPr>
            <a:spLocks noGrp="1"/>
          </p:cNvSpPr>
          <p:nvPr>
            <p:ph type="body" sz="quarter" idx="12"/>
          </p:nvPr>
        </p:nvSpPr>
        <p:spPr/>
        <p:txBody>
          <a:bodyPr/>
          <a:lstStyle/>
          <a:p>
            <a:r>
              <a:rPr lang="de-DE" dirty="0"/>
              <a:t>Organisation in der Verwaltung</a:t>
            </a:r>
          </a:p>
        </p:txBody>
      </p:sp>
      <p:sp>
        <p:nvSpPr>
          <p:cNvPr id="3" name="Textplatzhalter 2">
            <a:extLst>
              <a:ext uri="{FF2B5EF4-FFF2-40B4-BE49-F238E27FC236}">
                <a16:creationId xmlns:a16="http://schemas.microsoft.com/office/drawing/2014/main" id="{AECFBC1B-C7E3-104C-7790-961D33F4E21D}"/>
              </a:ext>
            </a:extLst>
          </p:cNvPr>
          <p:cNvSpPr>
            <a:spLocks noGrp="1"/>
          </p:cNvSpPr>
          <p:nvPr>
            <p:ph type="body" sz="quarter" idx="14"/>
          </p:nvPr>
        </p:nvSpPr>
        <p:spPr>
          <a:xfrm>
            <a:off x="580959" y="6351171"/>
            <a:ext cx="10654731" cy="152499"/>
          </a:xfrm>
        </p:spPr>
        <p:txBody>
          <a:bodyPr/>
          <a:lstStyle/>
          <a:p>
            <a:r>
              <a:rPr lang="de-DE" dirty="0"/>
              <a:t>Quelle: https://www.kww-halle.de/praxis-kommunale-waermewende/bundesgesetz-zur-waermeplanung</a:t>
            </a:r>
          </a:p>
        </p:txBody>
      </p:sp>
      <p:pic>
        <p:nvPicPr>
          <p:cNvPr id="6" name="Grafik 5" descr="Ein Bild, das Text, Screenshot, Schrift, Design enthält.&#10;&#10;KI-generierte Inhalte können fehlerhaft sein.">
            <a:extLst>
              <a:ext uri="{FF2B5EF4-FFF2-40B4-BE49-F238E27FC236}">
                <a16:creationId xmlns:a16="http://schemas.microsoft.com/office/drawing/2014/main" id="{1F70A02E-AEDF-C952-A197-047E517AA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570" y="1348388"/>
            <a:ext cx="7734300" cy="5079032"/>
          </a:xfrm>
          <a:prstGeom prst="rect">
            <a:avLst/>
          </a:prstGeom>
        </p:spPr>
      </p:pic>
    </p:spTree>
    <p:extLst>
      <p:ext uri="{BB962C8B-B14F-4D97-AF65-F5344CB8AC3E}">
        <p14:creationId xmlns:p14="http://schemas.microsoft.com/office/powerpoint/2010/main" val="470594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E92753E-CF9B-6219-389C-4269180BBAF4}"/>
              </a:ext>
            </a:extLst>
          </p:cNvPr>
          <p:cNvSpPr>
            <a:spLocks noGrp="1"/>
          </p:cNvSpPr>
          <p:nvPr>
            <p:ph type="body" sz="quarter" idx="12"/>
          </p:nvPr>
        </p:nvSpPr>
        <p:spPr/>
        <p:txBody>
          <a:bodyPr/>
          <a:lstStyle/>
          <a:p>
            <a:r>
              <a:rPr lang="de-DE" dirty="0"/>
              <a:t>Begleitende Fördermittel zur KWP in Sachsen</a:t>
            </a:r>
          </a:p>
          <a:p>
            <a:r>
              <a:rPr lang="de-DE" sz="2000" i="1" dirty="0"/>
              <a:t>Förderrichtlinie Energie und Klima: </a:t>
            </a:r>
            <a:r>
              <a:rPr lang="de-DE" sz="1600" i="1" dirty="0">
                <a:hlinkClick r:id="rId3"/>
              </a:rPr>
              <a:t>https://www.sab.sachsen.de/</a:t>
            </a:r>
            <a:r>
              <a:rPr lang="de-DE" sz="1600" i="1" dirty="0" err="1">
                <a:hlinkClick r:id="rId3"/>
              </a:rPr>
              <a:t>förderrichtlinie</a:t>
            </a:r>
            <a:r>
              <a:rPr lang="de-DE" sz="1600" i="1" dirty="0">
                <a:hlinkClick r:id="rId3"/>
              </a:rPr>
              <a:t>-energie-und-klima/20231</a:t>
            </a:r>
            <a:br>
              <a:rPr lang="de-DE" sz="1600" i="1" dirty="0"/>
            </a:br>
            <a:br>
              <a:rPr lang="de-DE" sz="1600" i="1" dirty="0"/>
            </a:br>
            <a:r>
              <a:rPr lang="de-DE" sz="1600" i="1" dirty="0">
                <a:solidFill>
                  <a:schemeClr val="accent6"/>
                </a:solidFill>
              </a:rPr>
              <a:t>Dreiklang aus Fördergegenständen mit 80% Förderquote:</a:t>
            </a:r>
            <a:br>
              <a:rPr lang="de-DE" sz="2000" i="1" dirty="0"/>
            </a:br>
            <a:br>
              <a:rPr lang="de-DE" sz="2000" i="1" dirty="0"/>
            </a:br>
            <a:endParaRPr lang="de-DE" sz="2000" i="1" dirty="0"/>
          </a:p>
        </p:txBody>
      </p:sp>
      <p:sp>
        <p:nvSpPr>
          <p:cNvPr id="3" name="Textplatzhalter 2">
            <a:extLst>
              <a:ext uri="{FF2B5EF4-FFF2-40B4-BE49-F238E27FC236}">
                <a16:creationId xmlns:a16="http://schemas.microsoft.com/office/drawing/2014/main" id="{ACDE1574-2B6F-0F9A-AF8E-DA713CA65243}"/>
              </a:ext>
            </a:extLst>
          </p:cNvPr>
          <p:cNvSpPr>
            <a:spLocks noGrp="1"/>
          </p:cNvSpPr>
          <p:nvPr>
            <p:ph type="body" sz="quarter" idx="14"/>
          </p:nvPr>
        </p:nvSpPr>
        <p:spPr/>
        <p:txBody>
          <a:bodyPr/>
          <a:lstStyle/>
          <a:p>
            <a:endParaRPr lang="de-DE"/>
          </a:p>
        </p:txBody>
      </p:sp>
      <p:sp>
        <p:nvSpPr>
          <p:cNvPr id="5" name="Textplatzhalter 3">
            <a:extLst>
              <a:ext uri="{FF2B5EF4-FFF2-40B4-BE49-F238E27FC236}">
                <a16:creationId xmlns:a16="http://schemas.microsoft.com/office/drawing/2014/main" id="{CDC5266B-168E-885B-5947-03E22FC2E622}"/>
              </a:ext>
            </a:extLst>
          </p:cNvPr>
          <p:cNvSpPr txBox="1">
            <a:spLocks/>
          </p:cNvSpPr>
          <p:nvPr/>
        </p:nvSpPr>
        <p:spPr>
          <a:xfrm>
            <a:off x="4019420" y="2691022"/>
            <a:ext cx="2860740" cy="3881438"/>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sp>
        <p:nvSpPr>
          <p:cNvPr id="8" name="Textplatzhalter 3">
            <a:extLst>
              <a:ext uri="{FF2B5EF4-FFF2-40B4-BE49-F238E27FC236}">
                <a16:creationId xmlns:a16="http://schemas.microsoft.com/office/drawing/2014/main" id="{6537AF09-632D-02D5-C267-6BBABE41D7D1}"/>
              </a:ext>
            </a:extLst>
          </p:cNvPr>
          <p:cNvSpPr txBox="1">
            <a:spLocks/>
          </p:cNvSpPr>
          <p:nvPr/>
        </p:nvSpPr>
        <p:spPr>
          <a:xfrm>
            <a:off x="7274588" y="2701508"/>
            <a:ext cx="2860740" cy="3881438"/>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a:p>
        </p:txBody>
      </p:sp>
      <p:grpSp>
        <p:nvGrpSpPr>
          <p:cNvPr id="24" name="Gruppieren 23">
            <a:extLst>
              <a:ext uri="{FF2B5EF4-FFF2-40B4-BE49-F238E27FC236}">
                <a16:creationId xmlns:a16="http://schemas.microsoft.com/office/drawing/2014/main" id="{AEFA0593-88A9-2B6C-AB72-1D1F94E2EAA4}"/>
              </a:ext>
            </a:extLst>
          </p:cNvPr>
          <p:cNvGrpSpPr/>
          <p:nvPr/>
        </p:nvGrpSpPr>
        <p:grpSpPr>
          <a:xfrm>
            <a:off x="580959" y="2643720"/>
            <a:ext cx="9323785" cy="3545163"/>
            <a:chOff x="580959" y="2284006"/>
            <a:chExt cx="9323785" cy="3545163"/>
          </a:xfrm>
        </p:grpSpPr>
        <p:grpSp>
          <p:nvGrpSpPr>
            <p:cNvPr id="13" name="Gruppieren 12">
              <a:extLst>
                <a:ext uri="{FF2B5EF4-FFF2-40B4-BE49-F238E27FC236}">
                  <a16:creationId xmlns:a16="http://schemas.microsoft.com/office/drawing/2014/main" id="{F155F536-7E05-F204-4B6A-D7B343524CC4}"/>
                </a:ext>
              </a:extLst>
            </p:cNvPr>
            <p:cNvGrpSpPr/>
            <p:nvPr/>
          </p:nvGrpSpPr>
          <p:grpSpPr>
            <a:xfrm>
              <a:off x="580959" y="2284006"/>
              <a:ext cx="8678845" cy="3545163"/>
              <a:chOff x="580959" y="2284007"/>
              <a:chExt cx="8678845" cy="3545163"/>
            </a:xfrm>
          </p:grpSpPr>
          <p:sp>
            <p:nvSpPr>
              <p:cNvPr id="14" name="Rechteck: abgerundete Ecken 13" descr="Blaupause Silhouette">
                <a:hlinkClick r:id="rId4"/>
                <a:extLst>
                  <a:ext uri="{FF2B5EF4-FFF2-40B4-BE49-F238E27FC236}">
                    <a16:creationId xmlns:a16="http://schemas.microsoft.com/office/drawing/2014/main" id="{07D5005C-89B3-B0D5-63ED-73D7DB170650}"/>
                  </a:ext>
                </a:extLst>
              </p:cNvPr>
              <p:cNvSpPr/>
              <p:nvPr/>
            </p:nvSpPr>
            <p:spPr>
              <a:xfrm>
                <a:off x="1095533" y="2297533"/>
                <a:ext cx="1817782" cy="1817782"/>
              </a:xfrm>
              <a:prstGeom prst="roundRect">
                <a:avLst>
                  <a:gd name="adj" fmla="val 10000"/>
                </a:avLst>
              </a:prstGeom>
              <a:blipFill>
                <a:blip r:embed="rId5">
                  <a:extLst>
                    <a:ext uri="{96DAC541-7B7A-43D3-8B79-37D633B846F1}">
                      <asvg:svgBlip xmlns:asvg="http://schemas.microsoft.com/office/drawing/2016/SVG/main" r:embed="rId6"/>
                    </a:ext>
                  </a:extLst>
                </a:blip>
                <a:srcRect/>
                <a:stretch>
                  <a:fillRect/>
                </a:stretch>
              </a:blipFill>
            </p:spPr>
            <p:style>
              <a:lnRef idx="3">
                <a:schemeClr val="dk2">
                  <a:shade val="80000"/>
                  <a:hueOff val="0"/>
                  <a:satOff val="0"/>
                  <a:lumOff val="0"/>
                  <a:alphaOff val="0"/>
                </a:schemeClr>
              </a:lnRef>
              <a:fillRef idx="1">
                <a:scrgbClr r="0" g="0" b="0"/>
              </a:fillRef>
              <a:effectRef idx="1">
                <a:schemeClr val="dk2">
                  <a:tint val="50000"/>
                  <a:hueOff val="0"/>
                  <a:satOff val="0"/>
                  <a:lumOff val="0"/>
                  <a:alphaOff val="0"/>
                </a:schemeClr>
              </a:effectRef>
              <a:fontRef idx="minor">
                <a:schemeClr val="lt2">
                  <a:hueOff val="0"/>
                  <a:satOff val="0"/>
                  <a:lumOff val="0"/>
                  <a:alphaOff val="0"/>
                </a:schemeClr>
              </a:fontRef>
            </p:style>
            <p:txBody>
              <a:bodyPr/>
              <a:lstStyle/>
              <a:p>
                <a:endParaRPr lang="de-DE" dirty="0"/>
              </a:p>
            </p:txBody>
          </p:sp>
          <p:sp>
            <p:nvSpPr>
              <p:cNvPr id="15" name="Freihandform: Form 14">
                <a:extLst>
                  <a:ext uri="{FF2B5EF4-FFF2-40B4-BE49-F238E27FC236}">
                    <a16:creationId xmlns:a16="http://schemas.microsoft.com/office/drawing/2014/main" id="{994ED696-BC60-A8B2-6FDE-0DD5F3A69942}"/>
                  </a:ext>
                </a:extLst>
              </p:cNvPr>
              <p:cNvSpPr/>
              <p:nvPr/>
            </p:nvSpPr>
            <p:spPr>
              <a:xfrm>
                <a:off x="580959" y="4237775"/>
                <a:ext cx="2942662" cy="1591395"/>
              </a:xfrm>
              <a:custGeom>
                <a:avLst/>
                <a:gdLst>
                  <a:gd name="connsiteX0" fmla="*/ 0 w 2942662"/>
                  <a:gd name="connsiteY0" fmla="*/ 159140 h 1591395"/>
                  <a:gd name="connsiteX1" fmla="*/ 159140 w 2942662"/>
                  <a:gd name="connsiteY1" fmla="*/ 0 h 1591395"/>
                  <a:gd name="connsiteX2" fmla="*/ 2783523 w 2942662"/>
                  <a:gd name="connsiteY2" fmla="*/ 0 h 1591395"/>
                  <a:gd name="connsiteX3" fmla="*/ 2942663 w 2942662"/>
                  <a:gd name="connsiteY3" fmla="*/ 159140 h 1591395"/>
                  <a:gd name="connsiteX4" fmla="*/ 2942662 w 2942662"/>
                  <a:gd name="connsiteY4" fmla="*/ 1432256 h 1591395"/>
                  <a:gd name="connsiteX5" fmla="*/ 2783522 w 2942662"/>
                  <a:gd name="connsiteY5" fmla="*/ 1591396 h 1591395"/>
                  <a:gd name="connsiteX6" fmla="*/ 159140 w 2942662"/>
                  <a:gd name="connsiteY6" fmla="*/ 1591395 h 1591395"/>
                  <a:gd name="connsiteX7" fmla="*/ 0 w 2942662"/>
                  <a:gd name="connsiteY7" fmla="*/ 1432255 h 1591395"/>
                  <a:gd name="connsiteX8" fmla="*/ 0 w 2942662"/>
                  <a:gd name="connsiteY8" fmla="*/ 159140 h 159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662" h="1591395">
                    <a:moveTo>
                      <a:pt x="0" y="159140"/>
                    </a:moveTo>
                    <a:cubicBezTo>
                      <a:pt x="0" y="71249"/>
                      <a:pt x="71249" y="0"/>
                      <a:pt x="159140" y="0"/>
                    </a:cubicBezTo>
                    <a:lnTo>
                      <a:pt x="2783523" y="0"/>
                    </a:lnTo>
                    <a:cubicBezTo>
                      <a:pt x="2871414" y="0"/>
                      <a:pt x="2942663" y="71249"/>
                      <a:pt x="2942663" y="159140"/>
                    </a:cubicBezTo>
                    <a:cubicBezTo>
                      <a:pt x="2942663" y="583512"/>
                      <a:pt x="2942662" y="1007884"/>
                      <a:pt x="2942662" y="1432256"/>
                    </a:cubicBezTo>
                    <a:cubicBezTo>
                      <a:pt x="2942662" y="1520147"/>
                      <a:pt x="2871413" y="1591396"/>
                      <a:pt x="2783522" y="1591396"/>
                    </a:cubicBezTo>
                    <a:lnTo>
                      <a:pt x="159140" y="1591395"/>
                    </a:lnTo>
                    <a:cubicBezTo>
                      <a:pt x="71249" y="1591395"/>
                      <a:pt x="0" y="1520146"/>
                      <a:pt x="0" y="1432255"/>
                    </a:cubicBezTo>
                    <a:lnTo>
                      <a:pt x="0" y="159140"/>
                    </a:lnTo>
                    <a:close/>
                  </a:path>
                </a:pathLst>
              </a:cu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22810" tIns="122810" rIns="122810" bIns="122810" numCol="1" spcCol="1270" anchor="ctr" anchorCtr="0">
                <a:noAutofit/>
              </a:bodyPr>
              <a:lstStyle/>
              <a:p>
                <a:pPr marL="0" lvl="0" indent="0" algn="ctr" defTabSz="889000">
                  <a:lnSpc>
                    <a:spcPct val="90000"/>
                  </a:lnSpc>
                  <a:spcBef>
                    <a:spcPct val="0"/>
                  </a:spcBef>
                  <a:spcAft>
                    <a:spcPct val="35000"/>
                  </a:spcAft>
                  <a:buNone/>
                </a:pPr>
                <a:r>
                  <a:rPr lang="de-DE" sz="2000" kern="1200" dirty="0"/>
                  <a:t>Beratungsleistungen zur Vorbereitung für die Erstellung von KWP im </a:t>
                </a:r>
                <a:r>
                  <a:rPr lang="de-DE" sz="2000" b="1" kern="1200" dirty="0" err="1"/>
                  <a:t>Konvoiverfahren</a:t>
                </a:r>
                <a:endParaRPr lang="de-DE" sz="2000" b="1" kern="1200" dirty="0"/>
              </a:p>
            </p:txBody>
          </p:sp>
          <p:sp>
            <p:nvSpPr>
              <p:cNvPr id="16" name="Freihandform: Form 15">
                <a:extLst>
                  <a:ext uri="{FF2B5EF4-FFF2-40B4-BE49-F238E27FC236}">
                    <a16:creationId xmlns:a16="http://schemas.microsoft.com/office/drawing/2014/main" id="{A172216F-6A21-FF48-D1E3-B98FF9CDFD64}"/>
                  </a:ext>
                </a:extLst>
              </p:cNvPr>
              <p:cNvSpPr/>
              <p:nvPr/>
            </p:nvSpPr>
            <p:spPr>
              <a:xfrm rot="21570715">
                <a:off x="3346562" y="2988031"/>
                <a:ext cx="638656" cy="436787"/>
              </a:xfrm>
              <a:custGeom>
                <a:avLst/>
                <a:gdLst>
                  <a:gd name="connsiteX0" fmla="*/ 0 w 638656"/>
                  <a:gd name="connsiteY0" fmla="*/ 87357 h 436787"/>
                  <a:gd name="connsiteX1" fmla="*/ 420263 w 638656"/>
                  <a:gd name="connsiteY1" fmla="*/ 87357 h 436787"/>
                  <a:gd name="connsiteX2" fmla="*/ 420263 w 638656"/>
                  <a:gd name="connsiteY2" fmla="*/ 0 h 436787"/>
                  <a:gd name="connsiteX3" fmla="*/ 638656 w 638656"/>
                  <a:gd name="connsiteY3" fmla="*/ 218394 h 436787"/>
                  <a:gd name="connsiteX4" fmla="*/ 420263 w 638656"/>
                  <a:gd name="connsiteY4" fmla="*/ 436787 h 436787"/>
                  <a:gd name="connsiteX5" fmla="*/ 420263 w 638656"/>
                  <a:gd name="connsiteY5" fmla="*/ 349430 h 436787"/>
                  <a:gd name="connsiteX6" fmla="*/ 0 w 638656"/>
                  <a:gd name="connsiteY6" fmla="*/ 349430 h 436787"/>
                  <a:gd name="connsiteX7" fmla="*/ 0 w 638656"/>
                  <a:gd name="connsiteY7" fmla="*/ 87357 h 43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8656" h="436787">
                    <a:moveTo>
                      <a:pt x="0" y="87357"/>
                    </a:moveTo>
                    <a:lnTo>
                      <a:pt x="420263" y="87357"/>
                    </a:lnTo>
                    <a:lnTo>
                      <a:pt x="420263" y="0"/>
                    </a:lnTo>
                    <a:lnTo>
                      <a:pt x="638656" y="218394"/>
                    </a:lnTo>
                    <a:lnTo>
                      <a:pt x="420263" y="436787"/>
                    </a:lnTo>
                    <a:lnTo>
                      <a:pt x="420263" y="349430"/>
                    </a:lnTo>
                    <a:lnTo>
                      <a:pt x="0" y="349430"/>
                    </a:lnTo>
                    <a:lnTo>
                      <a:pt x="0" y="87357"/>
                    </a:lnTo>
                    <a:close/>
                  </a:path>
                </a:pathLst>
              </a:custGeom>
              <a:solidFill>
                <a:srgbClr val="005E59"/>
              </a:solidFill>
            </p:spPr>
            <p:style>
              <a:lnRef idx="0">
                <a:schemeClr val="dk2">
                  <a:tint val="60000"/>
                  <a:hueOff val="0"/>
                  <a:satOff val="0"/>
                  <a:lumOff val="0"/>
                  <a:alphaOff val="0"/>
                </a:schemeClr>
              </a:lnRef>
              <a:fillRef idx="1">
                <a:scrgbClr r="0" g="0" b="0"/>
              </a:fillRef>
              <a:effectRef idx="1">
                <a:schemeClr val="dk2">
                  <a:tint val="60000"/>
                  <a:hueOff val="0"/>
                  <a:satOff val="0"/>
                  <a:lumOff val="0"/>
                  <a:alphaOff val="0"/>
                </a:schemeClr>
              </a:effectRef>
              <a:fontRef idx="minor">
                <a:schemeClr val="lt1"/>
              </a:fontRef>
            </p:style>
            <p:txBody>
              <a:bodyPr spcFirstLastPara="0" vert="horz" wrap="square" lIns="-1" tIns="87356" rIns="131036" bIns="87357" numCol="1" spcCol="1270" anchor="ctr" anchorCtr="0">
                <a:noAutofit/>
              </a:bodyPr>
              <a:lstStyle/>
              <a:p>
                <a:pPr marL="0" lvl="0" indent="0" algn="ctr" defTabSz="800100">
                  <a:lnSpc>
                    <a:spcPct val="90000"/>
                  </a:lnSpc>
                  <a:spcBef>
                    <a:spcPct val="0"/>
                  </a:spcBef>
                  <a:spcAft>
                    <a:spcPct val="35000"/>
                  </a:spcAft>
                  <a:buNone/>
                </a:pPr>
                <a:endParaRPr lang="de-DE" sz="1800" kern="1200">
                  <a:solidFill>
                    <a:srgbClr val="005E59"/>
                  </a:solidFill>
                  <a:highlight>
                    <a:srgbClr val="005E59"/>
                  </a:highlight>
                </a:endParaRPr>
              </a:p>
            </p:txBody>
          </p:sp>
          <p:sp>
            <p:nvSpPr>
              <p:cNvPr id="17" name="Rechteck: abgerundete Ecken 16">
                <a:hlinkClick r:id="rId7"/>
                <a:extLst>
                  <a:ext uri="{FF2B5EF4-FFF2-40B4-BE49-F238E27FC236}">
                    <a16:creationId xmlns:a16="http://schemas.microsoft.com/office/drawing/2014/main" id="{40911731-5A93-E684-5863-CB22E620E8FA}"/>
                  </a:ext>
                </a:extLst>
              </p:cNvPr>
              <p:cNvSpPr/>
              <p:nvPr/>
            </p:nvSpPr>
            <p:spPr>
              <a:xfrm>
                <a:off x="4344865" y="2284007"/>
                <a:ext cx="1817782" cy="1817782"/>
              </a:xfrm>
              <a:prstGeom prst="roundRect">
                <a:avLst>
                  <a:gd name="adj" fmla="val 10000"/>
                </a:avLst>
              </a:prstGeom>
              <a:blipFill>
                <a:blip r:embed="rId8">
                  <a:extLst>
                    <a:ext uri="{96DAC541-7B7A-43D3-8B79-37D633B846F1}">
                      <asvg:svgBlip xmlns:asvg="http://schemas.microsoft.com/office/drawing/2016/SVG/main" r:embed="rId9"/>
                    </a:ext>
                  </a:extLst>
                </a:blip>
                <a:srcRect/>
                <a:stretch>
                  <a:fillRect/>
                </a:stretch>
              </a:blipFill>
            </p:spPr>
            <p:style>
              <a:lnRef idx="3">
                <a:schemeClr val="dk2">
                  <a:shade val="80000"/>
                  <a:hueOff val="0"/>
                  <a:satOff val="0"/>
                  <a:lumOff val="0"/>
                  <a:alphaOff val="0"/>
                </a:schemeClr>
              </a:lnRef>
              <a:fillRef idx="1">
                <a:scrgbClr r="0" g="0" b="0"/>
              </a:fillRef>
              <a:effectRef idx="1">
                <a:schemeClr val="dk2">
                  <a:tint val="50000"/>
                  <a:hueOff val="0"/>
                  <a:satOff val="0"/>
                  <a:lumOff val="0"/>
                  <a:alphaOff val="0"/>
                </a:schemeClr>
              </a:effectRef>
              <a:fontRef idx="minor">
                <a:schemeClr val="lt2">
                  <a:hueOff val="0"/>
                  <a:satOff val="0"/>
                  <a:lumOff val="0"/>
                  <a:alphaOff val="0"/>
                </a:schemeClr>
              </a:fontRef>
            </p:style>
            <p:txBody>
              <a:bodyPr/>
              <a:lstStyle/>
              <a:p>
                <a:endParaRPr lang="de-DE"/>
              </a:p>
            </p:txBody>
          </p:sp>
          <p:sp>
            <p:nvSpPr>
              <p:cNvPr id="19" name="Freihandform: Form 18">
                <a:extLst>
                  <a:ext uri="{FF2B5EF4-FFF2-40B4-BE49-F238E27FC236}">
                    <a16:creationId xmlns:a16="http://schemas.microsoft.com/office/drawing/2014/main" id="{10A6C7B8-FF82-6717-E46F-56B44D746807}"/>
                  </a:ext>
                </a:extLst>
              </p:cNvPr>
              <p:cNvSpPr/>
              <p:nvPr/>
            </p:nvSpPr>
            <p:spPr>
              <a:xfrm rot="21547301">
                <a:off x="6441476" y="2974504"/>
                <a:ext cx="673551" cy="436787"/>
              </a:xfrm>
              <a:custGeom>
                <a:avLst/>
                <a:gdLst>
                  <a:gd name="connsiteX0" fmla="*/ 0 w 673551"/>
                  <a:gd name="connsiteY0" fmla="*/ 87357 h 436787"/>
                  <a:gd name="connsiteX1" fmla="*/ 455158 w 673551"/>
                  <a:gd name="connsiteY1" fmla="*/ 87357 h 436787"/>
                  <a:gd name="connsiteX2" fmla="*/ 455158 w 673551"/>
                  <a:gd name="connsiteY2" fmla="*/ 0 h 436787"/>
                  <a:gd name="connsiteX3" fmla="*/ 673551 w 673551"/>
                  <a:gd name="connsiteY3" fmla="*/ 218394 h 436787"/>
                  <a:gd name="connsiteX4" fmla="*/ 455158 w 673551"/>
                  <a:gd name="connsiteY4" fmla="*/ 436787 h 436787"/>
                  <a:gd name="connsiteX5" fmla="*/ 455158 w 673551"/>
                  <a:gd name="connsiteY5" fmla="*/ 349430 h 436787"/>
                  <a:gd name="connsiteX6" fmla="*/ 0 w 673551"/>
                  <a:gd name="connsiteY6" fmla="*/ 349430 h 436787"/>
                  <a:gd name="connsiteX7" fmla="*/ 0 w 673551"/>
                  <a:gd name="connsiteY7" fmla="*/ 87357 h 43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3551" h="436787">
                    <a:moveTo>
                      <a:pt x="0" y="87357"/>
                    </a:moveTo>
                    <a:lnTo>
                      <a:pt x="455158" y="87357"/>
                    </a:lnTo>
                    <a:lnTo>
                      <a:pt x="455158" y="0"/>
                    </a:lnTo>
                    <a:lnTo>
                      <a:pt x="673551" y="218394"/>
                    </a:lnTo>
                    <a:lnTo>
                      <a:pt x="455158" y="436787"/>
                    </a:lnTo>
                    <a:lnTo>
                      <a:pt x="455158" y="349430"/>
                    </a:lnTo>
                    <a:lnTo>
                      <a:pt x="0" y="349430"/>
                    </a:lnTo>
                    <a:lnTo>
                      <a:pt x="0" y="87357"/>
                    </a:lnTo>
                    <a:close/>
                  </a:path>
                </a:pathLst>
              </a:custGeom>
              <a:solidFill>
                <a:srgbClr val="005E59"/>
              </a:solidFill>
            </p:spPr>
            <p:style>
              <a:lnRef idx="0">
                <a:schemeClr val="dk2">
                  <a:tint val="60000"/>
                  <a:hueOff val="0"/>
                  <a:satOff val="0"/>
                  <a:lumOff val="0"/>
                  <a:alphaOff val="0"/>
                </a:schemeClr>
              </a:lnRef>
              <a:fillRef idx="1">
                <a:scrgbClr r="0" g="0" b="0"/>
              </a:fillRef>
              <a:effectRef idx="1">
                <a:schemeClr val="dk2">
                  <a:tint val="60000"/>
                  <a:hueOff val="0"/>
                  <a:satOff val="0"/>
                  <a:lumOff val="0"/>
                  <a:alphaOff val="0"/>
                </a:schemeClr>
              </a:effectRef>
              <a:fontRef idx="minor">
                <a:schemeClr val="lt1"/>
              </a:fontRef>
            </p:style>
            <p:txBody>
              <a:bodyPr spcFirstLastPara="0" vert="horz" wrap="square" lIns="0" tIns="87356" rIns="131035" bIns="87357" numCol="1" spcCol="1270" anchor="ctr" anchorCtr="0">
                <a:noAutofit/>
              </a:bodyPr>
              <a:lstStyle/>
              <a:p>
                <a:pPr marL="0" lvl="0" indent="0" algn="ctr" defTabSz="800100">
                  <a:lnSpc>
                    <a:spcPct val="90000"/>
                  </a:lnSpc>
                  <a:spcBef>
                    <a:spcPct val="0"/>
                  </a:spcBef>
                  <a:spcAft>
                    <a:spcPct val="35000"/>
                  </a:spcAft>
                  <a:buNone/>
                </a:pPr>
                <a:endParaRPr lang="de-DE" sz="1800" kern="1200"/>
              </a:p>
            </p:txBody>
          </p:sp>
          <p:sp>
            <p:nvSpPr>
              <p:cNvPr id="20" name="Rechteck: abgerundete Ecken 19" descr="Büromitarbeiterin mit einfarbiger Füllung">
                <a:hlinkClick r:id="rId10"/>
                <a:extLst>
                  <a:ext uri="{FF2B5EF4-FFF2-40B4-BE49-F238E27FC236}">
                    <a16:creationId xmlns:a16="http://schemas.microsoft.com/office/drawing/2014/main" id="{EFB5E5E2-026A-AD08-5804-045EF85185D7}"/>
                  </a:ext>
                </a:extLst>
              </p:cNvPr>
              <p:cNvSpPr/>
              <p:nvPr/>
            </p:nvSpPr>
            <p:spPr>
              <a:xfrm>
                <a:off x="7442022" y="2284007"/>
                <a:ext cx="1817782" cy="1817782"/>
              </a:xfrm>
              <a:prstGeom prst="roundRect">
                <a:avLst>
                  <a:gd name="adj" fmla="val 10000"/>
                </a:avLst>
              </a:prstGeom>
              <a:blipFill>
                <a:blip r:embed="rId11">
                  <a:extLst>
                    <a:ext uri="{96DAC541-7B7A-43D3-8B79-37D633B846F1}">
                      <asvg:svgBlip xmlns:asvg="http://schemas.microsoft.com/office/drawing/2016/SVG/main" r:embed="rId12"/>
                    </a:ext>
                  </a:extLst>
                </a:blip>
                <a:srcRect/>
                <a:stretch>
                  <a:fillRect/>
                </a:stretch>
              </a:blipFill>
            </p:spPr>
            <p:style>
              <a:lnRef idx="3">
                <a:schemeClr val="dk2">
                  <a:shade val="80000"/>
                  <a:hueOff val="0"/>
                  <a:satOff val="0"/>
                  <a:lumOff val="0"/>
                  <a:alphaOff val="0"/>
                </a:schemeClr>
              </a:lnRef>
              <a:fillRef idx="1">
                <a:scrgbClr r="0" g="0" b="0"/>
              </a:fillRef>
              <a:effectRef idx="1">
                <a:schemeClr val="dk2">
                  <a:tint val="50000"/>
                  <a:hueOff val="0"/>
                  <a:satOff val="0"/>
                  <a:lumOff val="0"/>
                  <a:alphaOff val="0"/>
                </a:schemeClr>
              </a:effectRef>
              <a:fontRef idx="minor">
                <a:schemeClr val="lt2">
                  <a:hueOff val="0"/>
                  <a:satOff val="0"/>
                  <a:lumOff val="0"/>
                  <a:alphaOff val="0"/>
                </a:schemeClr>
              </a:fontRef>
            </p:style>
            <p:txBody>
              <a:bodyPr/>
              <a:lstStyle/>
              <a:p>
                <a:endParaRPr lang="de-DE" dirty="0"/>
              </a:p>
            </p:txBody>
          </p:sp>
        </p:grpSp>
        <p:sp>
          <p:nvSpPr>
            <p:cNvPr id="22" name="Freihandform: Form 21">
              <a:extLst>
                <a:ext uri="{FF2B5EF4-FFF2-40B4-BE49-F238E27FC236}">
                  <a16:creationId xmlns:a16="http://schemas.microsoft.com/office/drawing/2014/main" id="{75D5FBA8-A806-417C-F9DE-28531D0D6A72}"/>
                </a:ext>
              </a:extLst>
            </p:cNvPr>
            <p:cNvSpPr/>
            <p:nvPr/>
          </p:nvSpPr>
          <p:spPr>
            <a:xfrm>
              <a:off x="3763197" y="4237774"/>
              <a:ext cx="2942662" cy="1591395"/>
            </a:xfrm>
            <a:custGeom>
              <a:avLst/>
              <a:gdLst>
                <a:gd name="connsiteX0" fmla="*/ 0 w 2942662"/>
                <a:gd name="connsiteY0" fmla="*/ 159140 h 1591395"/>
                <a:gd name="connsiteX1" fmla="*/ 159140 w 2942662"/>
                <a:gd name="connsiteY1" fmla="*/ 0 h 1591395"/>
                <a:gd name="connsiteX2" fmla="*/ 2783523 w 2942662"/>
                <a:gd name="connsiteY2" fmla="*/ 0 h 1591395"/>
                <a:gd name="connsiteX3" fmla="*/ 2942663 w 2942662"/>
                <a:gd name="connsiteY3" fmla="*/ 159140 h 1591395"/>
                <a:gd name="connsiteX4" fmla="*/ 2942662 w 2942662"/>
                <a:gd name="connsiteY4" fmla="*/ 1432256 h 1591395"/>
                <a:gd name="connsiteX5" fmla="*/ 2783522 w 2942662"/>
                <a:gd name="connsiteY5" fmla="*/ 1591396 h 1591395"/>
                <a:gd name="connsiteX6" fmla="*/ 159140 w 2942662"/>
                <a:gd name="connsiteY6" fmla="*/ 1591395 h 1591395"/>
                <a:gd name="connsiteX7" fmla="*/ 0 w 2942662"/>
                <a:gd name="connsiteY7" fmla="*/ 1432255 h 1591395"/>
                <a:gd name="connsiteX8" fmla="*/ 0 w 2942662"/>
                <a:gd name="connsiteY8" fmla="*/ 159140 h 159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662" h="1591395">
                  <a:moveTo>
                    <a:pt x="0" y="159140"/>
                  </a:moveTo>
                  <a:cubicBezTo>
                    <a:pt x="0" y="71249"/>
                    <a:pt x="71249" y="0"/>
                    <a:pt x="159140" y="0"/>
                  </a:cubicBezTo>
                  <a:lnTo>
                    <a:pt x="2783523" y="0"/>
                  </a:lnTo>
                  <a:cubicBezTo>
                    <a:pt x="2871414" y="0"/>
                    <a:pt x="2942663" y="71249"/>
                    <a:pt x="2942663" y="159140"/>
                  </a:cubicBezTo>
                  <a:cubicBezTo>
                    <a:pt x="2942663" y="583512"/>
                    <a:pt x="2942662" y="1007884"/>
                    <a:pt x="2942662" y="1432256"/>
                  </a:cubicBezTo>
                  <a:cubicBezTo>
                    <a:pt x="2942662" y="1520147"/>
                    <a:pt x="2871413" y="1591396"/>
                    <a:pt x="2783522" y="1591396"/>
                  </a:cubicBezTo>
                  <a:lnTo>
                    <a:pt x="159140" y="1591395"/>
                  </a:lnTo>
                  <a:cubicBezTo>
                    <a:pt x="71249" y="1591395"/>
                    <a:pt x="0" y="1520146"/>
                    <a:pt x="0" y="1432255"/>
                  </a:cubicBezTo>
                  <a:lnTo>
                    <a:pt x="0" y="159140"/>
                  </a:lnTo>
                  <a:close/>
                </a:path>
              </a:pathLst>
            </a:cu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22810" tIns="122810" rIns="122810" bIns="122810" numCol="1" spcCol="1270" anchor="ctr" anchorCtr="0">
              <a:noAutofit/>
            </a:bodyPr>
            <a:lstStyle/>
            <a:p>
              <a:pPr marL="0" lvl="0" indent="0" algn="ctr" defTabSz="889000">
                <a:lnSpc>
                  <a:spcPct val="90000"/>
                </a:lnSpc>
                <a:spcBef>
                  <a:spcPct val="0"/>
                </a:spcBef>
                <a:spcAft>
                  <a:spcPct val="35000"/>
                </a:spcAft>
                <a:buNone/>
              </a:pPr>
              <a:r>
                <a:rPr lang="de-DE" sz="2000" b="1" kern="1200" dirty="0"/>
                <a:t>Netzwerke</a:t>
              </a:r>
              <a:r>
                <a:rPr lang="de-DE" sz="2000" kern="1200" dirty="0"/>
                <a:t> zur Vorbereitung und Durchführung einer kommunalen Wärmeplanung</a:t>
              </a:r>
            </a:p>
          </p:txBody>
        </p:sp>
        <p:sp>
          <p:nvSpPr>
            <p:cNvPr id="23" name="Freihandform: Form 22">
              <a:extLst>
                <a:ext uri="{FF2B5EF4-FFF2-40B4-BE49-F238E27FC236}">
                  <a16:creationId xmlns:a16="http://schemas.microsoft.com/office/drawing/2014/main" id="{690E937E-D7B4-13CC-52D1-69460B629D4D}"/>
                </a:ext>
              </a:extLst>
            </p:cNvPr>
            <p:cNvSpPr/>
            <p:nvPr/>
          </p:nvSpPr>
          <p:spPr>
            <a:xfrm>
              <a:off x="6962082" y="4237774"/>
              <a:ext cx="2942662" cy="1591395"/>
            </a:xfrm>
            <a:custGeom>
              <a:avLst/>
              <a:gdLst>
                <a:gd name="connsiteX0" fmla="*/ 0 w 2942662"/>
                <a:gd name="connsiteY0" fmla="*/ 159140 h 1591395"/>
                <a:gd name="connsiteX1" fmla="*/ 159140 w 2942662"/>
                <a:gd name="connsiteY1" fmla="*/ 0 h 1591395"/>
                <a:gd name="connsiteX2" fmla="*/ 2783523 w 2942662"/>
                <a:gd name="connsiteY2" fmla="*/ 0 h 1591395"/>
                <a:gd name="connsiteX3" fmla="*/ 2942663 w 2942662"/>
                <a:gd name="connsiteY3" fmla="*/ 159140 h 1591395"/>
                <a:gd name="connsiteX4" fmla="*/ 2942662 w 2942662"/>
                <a:gd name="connsiteY4" fmla="*/ 1432256 h 1591395"/>
                <a:gd name="connsiteX5" fmla="*/ 2783522 w 2942662"/>
                <a:gd name="connsiteY5" fmla="*/ 1591396 h 1591395"/>
                <a:gd name="connsiteX6" fmla="*/ 159140 w 2942662"/>
                <a:gd name="connsiteY6" fmla="*/ 1591395 h 1591395"/>
                <a:gd name="connsiteX7" fmla="*/ 0 w 2942662"/>
                <a:gd name="connsiteY7" fmla="*/ 1432255 h 1591395"/>
                <a:gd name="connsiteX8" fmla="*/ 0 w 2942662"/>
                <a:gd name="connsiteY8" fmla="*/ 159140 h 1591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2662" h="1591395">
                  <a:moveTo>
                    <a:pt x="0" y="159140"/>
                  </a:moveTo>
                  <a:cubicBezTo>
                    <a:pt x="0" y="71249"/>
                    <a:pt x="71249" y="0"/>
                    <a:pt x="159140" y="0"/>
                  </a:cubicBezTo>
                  <a:lnTo>
                    <a:pt x="2783523" y="0"/>
                  </a:lnTo>
                  <a:cubicBezTo>
                    <a:pt x="2871414" y="0"/>
                    <a:pt x="2942663" y="71249"/>
                    <a:pt x="2942663" y="159140"/>
                  </a:cubicBezTo>
                  <a:cubicBezTo>
                    <a:pt x="2942663" y="583512"/>
                    <a:pt x="2942662" y="1007884"/>
                    <a:pt x="2942662" y="1432256"/>
                  </a:cubicBezTo>
                  <a:cubicBezTo>
                    <a:pt x="2942662" y="1520147"/>
                    <a:pt x="2871413" y="1591396"/>
                    <a:pt x="2783522" y="1591396"/>
                  </a:cubicBezTo>
                  <a:lnTo>
                    <a:pt x="159140" y="1591395"/>
                  </a:lnTo>
                  <a:cubicBezTo>
                    <a:pt x="71249" y="1591395"/>
                    <a:pt x="0" y="1520146"/>
                    <a:pt x="0" y="1432255"/>
                  </a:cubicBezTo>
                  <a:lnTo>
                    <a:pt x="0" y="159140"/>
                  </a:lnTo>
                  <a:close/>
                </a:path>
              </a:pathLst>
            </a:custGeom>
          </p:spPr>
          <p:style>
            <a:lnRef idx="3">
              <a:schemeClr val="lt2">
                <a:hueOff val="0"/>
                <a:satOff val="0"/>
                <a:lumOff val="0"/>
                <a:alphaOff val="0"/>
              </a:schemeClr>
            </a:lnRef>
            <a:fillRef idx="1">
              <a:schemeClr val="dk2">
                <a:hueOff val="0"/>
                <a:satOff val="0"/>
                <a:lumOff val="0"/>
                <a:alphaOff val="0"/>
              </a:schemeClr>
            </a:fillRef>
            <a:effectRef idx="1">
              <a:schemeClr val="dk2">
                <a:hueOff val="0"/>
                <a:satOff val="0"/>
                <a:lumOff val="0"/>
                <a:alphaOff val="0"/>
              </a:schemeClr>
            </a:effectRef>
            <a:fontRef idx="minor">
              <a:schemeClr val="lt1"/>
            </a:fontRef>
          </p:style>
          <p:txBody>
            <a:bodyPr spcFirstLastPara="0" vert="horz" wrap="square" lIns="122810" tIns="122810" rIns="122810" bIns="122810" numCol="1" spcCol="1270" anchor="ctr" anchorCtr="0">
              <a:noAutofit/>
            </a:bodyPr>
            <a:lstStyle/>
            <a:p>
              <a:pPr marL="0" lvl="0" indent="0" algn="ctr" defTabSz="889000">
                <a:lnSpc>
                  <a:spcPct val="90000"/>
                </a:lnSpc>
                <a:spcBef>
                  <a:spcPct val="0"/>
                </a:spcBef>
                <a:spcAft>
                  <a:spcPct val="35000"/>
                </a:spcAft>
                <a:buNone/>
              </a:pPr>
              <a:r>
                <a:rPr lang="de-DE" sz="2000" kern="1200" dirty="0"/>
                <a:t>Kommunales Management zur </a:t>
              </a:r>
              <a:r>
                <a:rPr lang="de-DE" sz="2000" b="1" kern="1200" dirty="0"/>
                <a:t>Umsetzung</a:t>
              </a:r>
              <a:r>
                <a:rPr lang="de-DE" sz="2000" kern="1200" dirty="0"/>
                <a:t> von KWP</a:t>
              </a:r>
            </a:p>
          </p:txBody>
        </p:sp>
      </p:grpSp>
    </p:spTree>
    <p:extLst>
      <p:ext uri="{BB962C8B-B14F-4D97-AF65-F5344CB8AC3E}">
        <p14:creationId xmlns:p14="http://schemas.microsoft.com/office/powerpoint/2010/main" val="247766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4266A8-EC58-03F1-87AF-CB5215DDAA70}"/>
              </a:ext>
            </a:extLst>
          </p:cNvPr>
          <p:cNvSpPr>
            <a:spLocks noGrp="1"/>
          </p:cNvSpPr>
          <p:nvPr>
            <p:ph type="body" sz="quarter" idx="12"/>
          </p:nvPr>
        </p:nvSpPr>
        <p:spPr/>
        <p:txBody>
          <a:bodyPr/>
          <a:lstStyle/>
          <a:p>
            <a:r>
              <a:rPr lang="de-DE" dirty="0"/>
              <a:t>Beratungsleistungen zur Vorbereitung für die Erstellung von KWP im </a:t>
            </a:r>
            <a:r>
              <a:rPr lang="de-DE" dirty="0" err="1"/>
              <a:t>Konvoiverfahren</a:t>
            </a:r>
            <a:endParaRPr lang="de-DE" dirty="0"/>
          </a:p>
        </p:txBody>
      </p:sp>
      <p:sp>
        <p:nvSpPr>
          <p:cNvPr id="4" name="Textplatzhalter 3">
            <a:extLst>
              <a:ext uri="{FF2B5EF4-FFF2-40B4-BE49-F238E27FC236}">
                <a16:creationId xmlns:a16="http://schemas.microsoft.com/office/drawing/2014/main" id="{190320D0-25FB-6608-CFAD-8B06AF4BE6BF}"/>
              </a:ext>
            </a:extLst>
          </p:cNvPr>
          <p:cNvSpPr>
            <a:spLocks noGrp="1"/>
          </p:cNvSpPr>
          <p:nvPr>
            <p:ph type="body" sz="quarter" idx="13"/>
          </p:nvPr>
        </p:nvSpPr>
        <p:spPr>
          <a:xfrm>
            <a:off x="580960" y="2238375"/>
            <a:ext cx="10868358" cy="3881438"/>
          </a:xfrm>
        </p:spPr>
        <p:txBody>
          <a:bodyPr/>
          <a:lstStyle/>
          <a:p>
            <a:pPr marL="342900" indent="-342900">
              <a:buFont typeface="Wingdings" panose="05000000000000000000" pitchFamily="2" charset="2"/>
              <a:buChar char="v"/>
            </a:pPr>
            <a:r>
              <a:rPr lang="de-DE" dirty="0">
                <a:solidFill>
                  <a:schemeClr val="accent6"/>
                </a:solidFill>
                <a:sym typeface="Wingdings" panose="05000000000000000000" pitchFamily="2" charset="2"/>
              </a:rPr>
              <a:t>Förderbedingungen</a:t>
            </a:r>
          </a:p>
          <a:p>
            <a:pPr marL="800100" lvl="1" indent="-342900">
              <a:buFont typeface="Symbol" panose="05050102010706020507" pitchFamily="18" charset="2"/>
              <a:buChar char="-"/>
            </a:pPr>
            <a:r>
              <a:rPr lang="de-DE" dirty="0">
                <a:sym typeface="Wingdings" panose="05000000000000000000" pitchFamily="2" charset="2"/>
              </a:rPr>
              <a:t>Zeitlich auf 3 Monate befristete Kurzstudie  Abschlussbericht</a:t>
            </a:r>
          </a:p>
          <a:p>
            <a:pPr marL="800100" lvl="1" indent="-342900">
              <a:buFont typeface="Symbol" panose="05050102010706020507" pitchFamily="18" charset="2"/>
              <a:buChar char="-"/>
            </a:pPr>
            <a:r>
              <a:rPr lang="de-DE" dirty="0">
                <a:sym typeface="Wingdings" panose="05000000000000000000" pitchFamily="2" charset="2"/>
              </a:rPr>
              <a:t>Inhalte Kurzanalyse:</a:t>
            </a:r>
          </a:p>
          <a:p>
            <a:pPr marL="1257300" lvl="2" indent="-342900">
              <a:buFont typeface="Symbol" panose="05050102010706020507" pitchFamily="18" charset="2"/>
              <a:buChar char="-"/>
            </a:pPr>
            <a:r>
              <a:rPr lang="de-DE" sz="1800" dirty="0">
                <a:sym typeface="Wingdings" panose="05000000000000000000" pitchFamily="2" charset="2"/>
              </a:rPr>
              <a:t>Relevante Energieversorgungsinfrastruktur (in Abstimmung mit Netzbetreibern)</a:t>
            </a:r>
          </a:p>
          <a:p>
            <a:pPr marL="1257300" lvl="2" indent="-342900">
              <a:buFont typeface="Symbol" panose="05050102010706020507" pitchFamily="18" charset="2"/>
              <a:buChar char="-"/>
            </a:pPr>
            <a:r>
              <a:rPr lang="de-DE" sz="1800" dirty="0">
                <a:sym typeface="Wingdings" panose="05000000000000000000" pitchFamily="2" charset="2"/>
              </a:rPr>
              <a:t>Abschätzungen des Wärmebedarfs bzw. Potentials zur Verringerung des Wärmebedarfs</a:t>
            </a:r>
          </a:p>
          <a:p>
            <a:pPr marL="1257300" lvl="2" indent="-342900">
              <a:buFont typeface="Symbol" panose="05050102010706020507" pitchFamily="18" charset="2"/>
              <a:buChar char="-"/>
            </a:pPr>
            <a:r>
              <a:rPr lang="de-DE" sz="1800" dirty="0"/>
              <a:t>Erneuerbare Energien- und </a:t>
            </a:r>
            <a:r>
              <a:rPr lang="de-DE" sz="1800" dirty="0" err="1"/>
              <a:t>Abwärmepotentiale</a:t>
            </a:r>
            <a:endParaRPr lang="de-DE" sz="1800" dirty="0"/>
          </a:p>
          <a:p>
            <a:pPr marL="1257300" lvl="2" indent="-342900">
              <a:buFont typeface="Symbol" panose="05050102010706020507" pitchFamily="18" charset="2"/>
              <a:buChar char="-"/>
            </a:pPr>
            <a:r>
              <a:rPr lang="de-DE" sz="1800" dirty="0"/>
              <a:t>Ankerkunden</a:t>
            </a:r>
            <a:endParaRPr lang="de-DE" sz="1800" dirty="0">
              <a:sym typeface="Wingdings" panose="05000000000000000000" pitchFamily="2" charset="2"/>
            </a:endParaRPr>
          </a:p>
          <a:p>
            <a:pPr marL="342900" lvl="1" indent="-342900">
              <a:lnSpc>
                <a:spcPts val="2800"/>
              </a:lnSpc>
              <a:spcBef>
                <a:spcPts val="1000"/>
              </a:spcBef>
              <a:buFont typeface="Wingdings" panose="05000000000000000000" pitchFamily="2" charset="2"/>
              <a:buChar char="v"/>
            </a:pPr>
            <a:r>
              <a:rPr lang="de-DE" dirty="0">
                <a:solidFill>
                  <a:schemeClr val="accent6"/>
                </a:solidFill>
                <a:sym typeface="Wingdings" panose="05000000000000000000" pitchFamily="2" charset="2"/>
              </a:rPr>
              <a:t>Förderquote 80% </a:t>
            </a:r>
          </a:p>
          <a:p>
            <a:pPr marL="342900" lvl="1" indent="-342900">
              <a:lnSpc>
                <a:spcPts val="2800"/>
              </a:lnSpc>
              <a:spcBef>
                <a:spcPts val="1000"/>
              </a:spcBef>
              <a:buFont typeface="Wingdings" panose="05000000000000000000" pitchFamily="2" charset="2"/>
              <a:buChar char="v"/>
            </a:pPr>
            <a:r>
              <a:rPr lang="de-DE" dirty="0">
                <a:solidFill>
                  <a:schemeClr val="accent6"/>
                </a:solidFill>
                <a:sym typeface="Wingdings" panose="05000000000000000000" pitchFamily="2" charset="2"/>
              </a:rPr>
              <a:t>Zuwendungshöhe </a:t>
            </a:r>
            <a:r>
              <a:rPr lang="de-DE" dirty="0">
                <a:sym typeface="Wingdings" panose="05000000000000000000" pitchFamily="2" charset="2"/>
              </a:rPr>
              <a:t>pro untersuchte Gemeinde 4.000 € , Obergrenze 32.000 € </a:t>
            </a:r>
            <a:r>
              <a:rPr lang="de-DE" dirty="0">
                <a:solidFill>
                  <a:schemeClr val="accent6"/>
                </a:solidFill>
                <a:sym typeface="Wingdings" panose="05000000000000000000" pitchFamily="2" charset="2"/>
              </a:rPr>
              <a:t>Antragsberechtigte Kommunale Gebietskörperschaften (Kommunen und Landkreise) aus Sachsen</a:t>
            </a:r>
          </a:p>
          <a:p>
            <a:pPr marL="800100" lvl="1" indent="-342900">
              <a:buFont typeface="Wingdings" panose="05000000000000000000" pitchFamily="2" charset="2"/>
              <a:buChar char="à"/>
            </a:pPr>
            <a:endParaRPr lang="de-DE" dirty="0">
              <a:sym typeface="Wingdings" panose="05000000000000000000" pitchFamily="2" charset="2"/>
            </a:endParaRPr>
          </a:p>
        </p:txBody>
      </p:sp>
      <p:pic>
        <p:nvPicPr>
          <p:cNvPr id="5" name="Grafik 4" descr="Ein Bild, das Text, Logo, Grafiken, Design enthält.&#10;&#10;KI-generierte Inhalte können fehlerhaft sein.">
            <a:extLst>
              <a:ext uri="{FF2B5EF4-FFF2-40B4-BE49-F238E27FC236}">
                <a16:creationId xmlns:a16="http://schemas.microsoft.com/office/drawing/2014/main" id="{8A093619-B7CC-F7D5-78F8-C3A910A725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09320" y="398168"/>
            <a:ext cx="3680413" cy="3680413"/>
          </a:xfrm>
          <a:prstGeom prst="rect">
            <a:avLst/>
          </a:prstGeom>
        </p:spPr>
      </p:pic>
    </p:spTree>
    <p:extLst>
      <p:ext uri="{BB962C8B-B14F-4D97-AF65-F5344CB8AC3E}">
        <p14:creationId xmlns:p14="http://schemas.microsoft.com/office/powerpoint/2010/main" val="991664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4266A8-EC58-03F1-87AF-CB5215DDAA70}"/>
              </a:ext>
            </a:extLst>
          </p:cNvPr>
          <p:cNvSpPr>
            <a:spLocks noGrp="1"/>
          </p:cNvSpPr>
          <p:nvPr>
            <p:ph type="body" sz="quarter" idx="12"/>
          </p:nvPr>
        </p:nvSpPr>
        <p:spPr/>
        <p:txBody>
          <a:bodyPr/>
          <a:lstStyle/>
          <a:p>
            <a:r>
              <a:rPr lang="de-DE" dirty="0"/>
              <a:t>Netzwerke zur Vorbereitung und Durchführung einer kommunalen Wärmeplanung </a:t>
            </a:r>
          </a:p>
        </p:txBody>
      </p:sp>
      <p:sp>
        <p:nvSpPr>
          <p:cNvPr id="3" name="Textplatzhalter 2">
            <a:extLst>
              <a:ext uri="{FF2B5EF4-FFF2-40B4-BE49-F238E27FC236}">
                <a16:creationId xmlns:a16="http://schemas.microsoft.com/office/drawing/2014/main" id="{EB92BAB7-05A4-643C-C96F-5882F5973079}"/>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190320D0-25FB-6608-CFAD-8B06AF4BE6BF}"/>
              </a:ext>
            </a:extLst>
          </p:cNvPr>
          <p:cNvSpPr>
            <a:spLocks noGrp="1"/>
          </p:cNvSpPr>
          <p:nvPr>
            <p:ph type="body" sz="quarter" idx="13"/>
          </p:nvPr>
        </p:nvSpPr>
        <p:spPr>
          <a:xfrm>
            <a:off x="580960" y="2238375"/>
            <a:ext cx="10868358" cy="3881438"/>
          </a:xfrm>
        </p:spPr>
        <p:txBody>
          <a:bodyPr/>
          <a:lstStyle/>
          <a:p>
            <a:r>
              <a:rPr lang="de-DE" dirty="0">
                <a:solidFill>
                  <a:schemeClr val="accent6"/>
                </a:solidFill>
                <a:sym typeface="Wingdings" panose="05000000000000000000" pitchFamily="2" charset="2"/>
                <a:hlinkClick r:id="rId3">
                  <a:extLst>
                    <a:ext uri="{A12FA001-AC4F-418D-AE19-62706E023703}">
                      <ahyp:hlinkClr xmlns:ahyp="http://schemas.microsoft.com/office/drawing/2018/hyperlinkcolor" val="tx"/>
                    </a:ext>
                  </a:extLst>
                </a:hlinkClick>
              </a:rPr>
              <a:t>FRL Energie und Klima/2023 </a:t>
            </a:r>
            <a:r>
              <a:rPr lang="de-DE" dirty="0">
                <a:solidFill>
                  <a:schemeClr val="accent6"/>
                </a:solidFill>
                <a:sym typeface="Wingdings" panose="05000000000000000000" pitchFamily="2" charset="2"/>
              </a:rPr>
              <a:t> </a:t>
            </a:r>
            <a:r>
              <a:rPr lang="de-DE" dirty="0">
                <a:solidFill>
                  <a:schemeClr val="accent6"/>
                </a:solidFill>
                <a:sym typeface="Wingdings" panose="05000000000000000000" pitchFamily="2" charset="2"/>
                <a:hlinkClick r:id="rId4">
                  <a:extLst>
                    <a:ext uri="{A12FA001-AC4F-418D-AE19-62706E023703}">
                      <ahyp:hlinkClr xmlns:ahyp="http://schemas.microsoft.com/office/drawing/2018/hyperlinkcolor" val="tx"/>
                    </a:ext>
                  </a:extLst>
                </a:hlinkClick>
              </a:rPr>
              <a:t>Merkblatt Netzwerke KWP</a:t>
            </a:r>
            <a:endParaRPr lang="de-DE" dirty="0">
              <a:solidFill>
                <a:schemeClr val="accent6"/>
              </a:solidFill>
              <a:sym typeface="Wingdings" panose="05000000000000000000" pitchFamily="2" charset="2"/>
            </a:endParaRPr>
          </a:p>
          <a:p>
            <a:pPr marL="800100" lvl="1" indent="-342900">
              <a:spcBef>
                <a:spcPts val="1800"/>
              </a:spcBef>
              <a:buFont typeface="Wingdings" panose="05000000000000000000" pitchFamily="2" charset="2"/>
              <a:buChar char="v"/>
            </a:pPr>
            <a:r>
              <a:rPr lang="de-DE" dirty="0">
                <a:sym typeface="Wingdings" panose="05000000000000000000" pitchFamily="2" charset="2"/>
              </a:rPr>
              <a:t>Netzwerke, die zum Ziel haben in einer oder im Verbund mehrerer Gemeinden, eine kommunale Wärmeplanung (</a:t>
            </a:r>
            <a:r>
              <a:rPr lang="de-DE" dirty="0" err="1">
                <a:sym typeface="Wingdings" panose="05000000000000000000" pitchFamily="2" charset="2"/>
              </a:rPr>
              <a:t>kWP</a:t>
            </a:r>
            <a:r>
              <a:rPr lang="de-DE" dirty="0">
                <a:sym typeface="Wingdings" panose="05000000000000000000" pitchFamily="2" charset="2"/>
              </a:rPr>
              <a:t>) proaktiv der Umsetzung zuzuführen, intensiver Austausch und Kommunikation zwischen den relevanten Akteuren vor Ort</a:t>
            </a:r>
          </a:p>
          <a:p>
            <a:pPr marL="342900" indent="-342900">
              <a:buFont typeface="Wingdings" panose="05000000000000000000" pitchFamily="2" charset="2"/>
              <a:buChar char="à"/>
            </a:pPr>
            <a:endParaRPr lang="de-DE" dirty="0">
              <a:sym typeface="Wingdings" panose="05000000000000000000" pitchFamily="2" charset="2"/>
            </a:endParaRPr>
          </a:p>
          <a:p>
            <a:pPr marL="800100" lvl="1" indent="-342900">
              <a:buFont typeface="Wingdings" panose="05000000000000000000" pitchFamily="2" charset="2"/>
              <a:buChar char="v"/>
            </a:pPr>
            <a:r>
              <a:rPr lang="de-DE" dirty="0">
                <a:sym typeface="Wingdings" panose="05000000000000000000" pitchFamily="2" charset="2"/>
              </a:rPr>
              <a:t>unabhängig vom Fortschritt der kommunalen Wärmeplanung (Vorbereitungsphase, begleitend bei der Erstellung oder zur Abstimmung von Umsetzungsprozessen und Maßnahmen)</a:t>
            </a:r>
          </a:p>
          <a:p>
            <a:pPr marL="800100" lvl="1" indent="-342900">
              <a:buFont typeface="Wingdings" panose="05000000000000000000" pitchFamily="2" charset="2"/>
              <a:buChar char="à"/>
            </a:pPr>
            <a:endParaRPr lang="de-DE" dirty="0">
              <a:solidFill>
                <a:schemeClr val="accent6"/>
              </a:solidFill>
              <a:sym typeface="Wingdings" panose="05000000000000000000" pitchFamily="2" charset="2"/>
            </a:endParaRPr>
          </a:p>
          <a:p>
            <a:pPr marL="800100" lvl="1" indent="-342900">
              <a:buFont typeface="Wingdings" panose="05000000000000000000" pitchFamily="2" charset="2"/>
              <a:buChar char="v"/>
            </a:pPr>
            <a:r>
              <a:rPr lang="de-DE" dirty="0">
                <a:solidFill>
                  <a:schemeClr val="accent6"/>
                </a:solidFill>
                <a:sym typeface="Wingdings" panose="05000000000000000000" pitchFamily="2" charset="2"/>
              </a:rPr>
              <a:t>Netzwerkarbeit ersetzt nicht die Akteursbeteiligung nach § 7 Wärmeplanungsgesetz</a:t>
            </a:r>
          </a:p>
          <a:p>
            <a:pPr marL="800100" lvl="1" indent="-342900">
              <a:buFont typeface="Wingdings" panose="05000000000000000000" pitchFamily="2" charset="2"/>
              <a:buChar char="à"/>
            </a:pPr>
            <a:endParaRPr lang="de-DE" dirty="0">
              <a:sym typeface="Wingdings" panose="05000000000000000000" pitchFamily="2" charset="2"/>
            </a:endParaRPr>
          </a:p>
        </p:txBody>
      </p:sp>
      <p:pic>
        <p:nvPicPr>
          <p:cNvPr id="6" name="Grafik 5" descr="Ein Bild, das Cartoon, Screenshot, Kreis, Grafiken enthält.&#10;&#10;KI-generierte Inhalte können fehlerhaft sein.">
            <a:extLst>
              <a:ext uri="{FF2B5EF4-FFF2-40B4-BE49-F238E27FC236}">
                <a16:creationId xmlns:a16="http://schemas.microsoft.com/office/drawing/2014/main" id="{A89699B2-D418-33FA-9608-E952E38EC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4339" y="275054"/>
            <a:ext cx="3508332" cy="3508332"/>
          </a:xfrm>
          <a:prstGeom prst="rect">
            <a:avLst/>
          </a:prstGeom>
        </p:spPr>
      </p:pic>
    </p:spTree>
    <p:extLst>
      <p:ext uri="{BB962C8B-B14F-4D97-AF65-F5344CB8AC3E}">
        <p14:creationId xmlns:p14="http://schemas.microsoft.com/office/powerpoint/2010/main" val="15841537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04266A8-EC58-03F1-87AF-CB5215DDAA70}"/>
              </a:ext>
            </a:extLst>
          </p:cNvPr>
          <p:cNvSpPr>
            <a:spLocks noGrp="1"/>
          </p:cNvSpPr>
          <p:nvPr>
            <p:ph type="body" sz="quarter" idx="12"/>
          </p:nvPr>
        </p:nvSpPr>
        <p:spPr/>
        <p:txBody>
          <a:bodyPr/>
          <a:lstStyle/>
          <a:p>
            <a:r>
              <a:rPr lang="de-DE" dirty="0"/>
              <a:t>Netzwerke zur Vorbereitung und Durchführung einer kommunalen Wärmeplanung </a:t>
            </a:r>
          </a:p>
        </p:txBody>
      </p:sp>
      <p:sp>
        <p:nvSpPr>
          <p:cNvPr id="3" name="Textplatzhalter 2">
            <a:extLst>
              <a:ext uri="{FF2B5EF4-FFF2-40B4-BE49-F238E27FC236}">
                <a16:creationId xmlns:a16="http://schemas.microsoft.com/office/drawing/2014/main" id="{EB92BAB7-05A4-643C-C96F-5882F5973079}"/>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190320D0-25FB-6608-CFAD-8B06AF4BE6BF}"/>
              </a:ext>
            </a:extLst>
          </p:cNvPr>
          <p:cNvSpPr>
            <a:spLocks noGrp="1"/>
          </p:cNvSpPr>
          <p:nvPr>
            <p:ph type="body" sz="quarter" idx="13"/>
          </p:nvPr>
        </p:nvSpPr>
        <p:spPr>
          <a:xfrm>
            <a:off x="580960" y="2238375"/>
            <a:ext cx="10868358" cy="3881438"/>
          </a:xfrm>
        </p:spPr>
        <p:txBody>
          <a:bodyPr/>
          <a:lstStyle/>
          <a:p>
            <a:r>
              <a:rPr lang="de-DE" dirty="0">
                <a:solidFill>
                  <a:schemeClr val="accent6"/>
                </a:solidFill>
                <a:sym typeface="Wingdings" panose="05000000000000000000" pitchFamily="2" charset="2"/>
                <a:hlinkClick r:id="rId3">
                  <a:extLst>
                    <a:ext uri="{A12FA001-AC4F-418D-AE19-62706E023703}">
                      <ahyp:hlinkClr xmlns:ahyp="http://schemas.microsoft.com/office/drawing/2018/hyperlinkcolor" val="tx"/>
                    </a:ext>
                  </a:extLst>
                </a:hlinkClick>
              </a:rPr>
              <a:t>FRL Energie und Klima/2023 </a:t>
            </a:r>
            <a:r>
              <a:rPr lang="de-DE" dirty="0">
                <a:solidFill>
                  <a:schemeClr val="accent6"/>
                </a:solidFill>
                <a:sym typeface="Wingdings" panose="05000000000000000000" pitchFamily="2" charset="2"/>
              </a:rPr>
              <a:t> </a:t>
            </a:r>
            <a:r>
              <a:rPr lang="de-DE" dirty="0">
                <a:solidFill>
                  <a:schemeClr val="accent6"/>
                </a:solidFill>
                <a:sym typeface="Wingdings" panose="05000000000000000000" pitchFamily="2" charset="2"/>
                <a:hlinkClick r:id="rId4">
                  <a:extLst>
                    <a:ext uri="{A12FA001-AC4F-418D-AE19-62706E023703}">
                      <ahyp:hlinkClr xmlns:ahyp="http://schemas.microsoft.com/office/drawing/2018/hyperlinkcolor" val="tx"/>
                    </a:ext>
                  </a:extLst>
                </a:hlinkClick>
              </a:rPr>
              <a:t>Merkblatt Netzwerke KWP</a:t>
            </a:r>
            <a:endParaRPr lang="de-DE" dirty="0">
              <a:solidFill>
                <a:schemeClr val="accent6"/>
              </a:solidFill>
              <a:sym typeface="Wingdings" panose="05000000000000000000" pitchFamily="2" charset="2"/>
            </a:endParaRPr>
          </a:p>
          <a:p>
            <a:pPr marL="342900" indent="-342900">
              <a:buFont typeface="Wingdings" panose="05000000000000000000" pitchFamily="2" charset="2"/>
              <a:buChar char="v"/>
            </a:pPr>
            <a:r>
              <a:rPr lang="de-DE" dirty="0">
                <a:solidFill>
                  <a:schemeClr val="accent6"/>
                </a:solidFill>
                <a:sym typeface="Wingdings" panose="05000000000000000000" pitchFamily="2" charset="2"/>
              </a:rPr>
              <a:t>Förderbedingungen</a:t>
            </a:r>
          </a:p>
          <a:p>
            <a:pPr marL="800100" lvl="1" indent="-342900">
              <a:buFont typeface="Symbol" panose="05050102010706020507" pitchFamily="18" charset="2"/>
              <a:buChar char="-"/>
            </a:pPr>
            <a:r>
              <a:rPr lang="de-DE" dirty="0">
                <a:sym typeface="Wingdings" panose="05000000000000000000" pitchFamily="2" charset="2"/>
              </a:rPr>
              <a:t>Mindestteilnehmerzahl 5 (mind. Kommune(n), Wohnen, Energieversorgung, Netzbetreiber), max. 4 Jahre</a:t>
            </a:r>
          </a:p>
          <a:p>
            <a:pPr marL="800100" lvl="1" indent="-342900">
              <a:buFont typeface="Symbol" panose="05050102010706020507" pitchFamily="18" charset="2"/>
              <a:buChar char="-"/>
            </a:pPr>
            <a:r>
              <a:rPr lang="de-DE" dirty="0">
                <a:sym typeface="Wingdings" panose="05000000000000000000" pitchFamily="2" charset="2"/>
              </a:rPr>
              <a:t>Externes Netzwerkmanagement und –</a:t>
            </a:r>
            <a:r>
              <a:rPr lang="de-DE" dirty="0" err="1">
                <a:sym typeface="Wingdings" panose="05000000000000000000" pitchFamily="2" charset="2"/>
              </a:rPr>
              <a:t>moderation</a:t>
            </a:r>
            <a:r>
              <a:rPr lang="de-DE" dirty="0">
                <a:sym typeface="Wingdings" panose="05000000000000000000" pitchFamily="2" charset="2"/>
              </a:rPr>
              <a:t>, Sachausgaben NW-Treffen</a:t>
            </a:r>
          </a:p>
          <a:p>
            <a:pPr marL="800100" lvl="1" indent="-342900">
              <a:buFont typeface="Symbol" panose="05050102010706020507" pitchFamily="18" charset="2"/>
              <a:buChar char="-"/>
            </a:pPr>
            <a:r>
              <a:rPr lang="de-DE" dirty="0">
                <a:sym typeface="Wingdings" panose="05000000000000000000" pitchFamily="2" charset="2"/>
              </a:rPr>
              <a:t>Externe Fachbegleitung (u.a. fachliche und juristische Begleitung oder Schulung von Netzwerken) </a:t>
            </a:r>
          </a:p>
          <a:p>
            <a:pPr marL="800100" lvl="1" indent="-342900">
              <a:buFont typeface="Symbol" panose="05050102010706020507" pitchFamily="18" charset="2"/>
              <a:buChar char="-"/>
            </a:pPr>
            <a:r>
              <a:rPr lang="de-DE" dirty="0">
                <a:sym typeface="Wingdings" panose="05000000000000000000" pitchFamily="2" charset="2"/>
              </a:rPr>
              <a:t>Pauschale für Personalausgaben (20% der förderfähigen Ausgaben)</a:t>
            </a:r>
          </a:p>
          <a:p>
            <a:pPr marL="800100" lvl="1" indent="-342900">
              <a:buFont typeface="Symbol" panose="05050102010706020507" pitchFamily="18" charset="2"/>
              <a:buChar char="-"/>
            </a:pPr>
            <a:r>
              <a:rPr lang="de-DE" dirty="0">
                <a:sym typeface="Wingdings" panose="05000000000000000000" pitchFamily="2" charset="2"/>
              </a:rPr>
              <a:t>Mind. 4 Netzwerktreffen pro Jahr</a:t>
            </a:r>
          </a:p>
          <a:p>
            <a:pPr marL="800100" lvl="1" indent="-342900">
              <a:buFont typeface="Symbol" panose="05050102010706020507" pitchFamily="18" charset="2"/>
              <a:buChar char="-"/>
            </a:pPr>
            <a:r>
              <a:rPr lang="de-DE" dirty="0">
                <a:sym typeface="Wingdings" panose="05000000000000000000" pitchFamily="2" charset="2"/>
              </a:rPr>
              <a:t>Teilnahme an landesweiten Erfahrungsaustauschen der SAENA</a:t>
            </a:r>
          </a:p>
          <a:p>
            <a:pPr marL="342900" lvl="1" indent="-342900">
              <a:lnSpc>
                <a:spcPts val="2800"/>
              </a:lnSpc>
              <a:spcBef>
                <a:spcPts val="1000"/>
              </a:spcBef>
              <a:buFont typeface="Wingdings" panose="05000000000000000000" pitchFamily="2" charset="2"/>
              <a:buChar char="v"/>
            </a:pPr>
            <a:r>
              <a:rPr lang="de-DE" dirty="0">
                <a:solidFill>
                  <a:schemeClr val="accent6"/>
                </a:solidFill>
                <a:sym typeface="Wingdings" panose="05000000000000000000" pitchFamily="2" charset="2"/>
              </a:rPr>
              <a:t>Förderquote 80% </a:t>
            </a:r>
          </a:p>
          <a:p>
            <a:pPr marL="342900" indent="-342900">
              <a:buFont typeface="Wingdings" panose="05000000000000000000" pitchFamily="2" charset="2"/>
              <a:buChar char="à"/>
            </a:pPr>
            <a:endParaRPr lang="de-DE" dirty="0">
              <a:sym typeface="Wingdings" panose="05000000000000000000" pitchFamily="2" charset="2"/>
            </a:endParaRPr>
          </a:p>
        </p:txBody>
      </p:sp>
      <p:pic>
        <p:nvPicPr>
          <p:cNvPr id="6" name="Grafik 5" descr="Ein Bild, das Cartoon, Screenshot, Kreis, Grafiken enthält.&#10;&#10;KI-generierte Inhalte können fehlerhaft sein.">
            <a:extLst>
              <a:ext uri="{FF2B5EF4-FFF2-40B4-BE49-F238E27FC236}">
                <a16:creationId xmlns:a16="http://schemas.microsoft.com/office/drawing/2014/main" id="{167C10FD-D2AA-66F1-2A49-4480B8C285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4339" y="275054"/>
            <a:ext cx="3508332" cy="3508332"/>
          </a:xfrm>
          <a:prstGeom prst="rect">
            <a:avLst/>
          </a:prstGeom>
        </p:spPr>
      </p:pic>
    </p:spTree>
    <p:extLst>
      <p:ext uri="{BB962C8B-B14F-4D97-AF65-F5344CB8AC3E}">
        <p14:creationId xmlns:p14="http://schemas.microsoft.com/office/powerpoint/2010/main" val="1365558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87A5F33-6221-DE17-53B7-DB6FBC0CC94A}"/>
              </a:ext>
            </a:extLst>
          </p:cNvPr>
          <p:cNvSpPr>
            <a:spLocks noGrp="1"/>
          </p:cNvSpPr>
          <p:nvPr>
            <p:ph type="body" sz="quarter" idx="13"/>
          </p:nvPr>
        </p:nvSpPr>
        <p:spPr>
          <a:xfrm>
            <a:off x="580960" y="2022764"/>
            <a:ext cx="6087854" cy="4097049"/>
          </a:xfrm>
        </p:spPr>
        <p:txBody>
          <a:bodyPr/>
          <a:lstStyle/>
          <a:p>
            <a:pPr marL="342900" indent="-342900">
              <a:buFont typeface="Wingdings" panose="05000000000000000000" pitchFamily="2" charset="2"/>
              <a:buChar char="v"/>
            </a:pPr>
            <a:r>
              <a:rPr lang="de-DE" dirty="0">
                <a:solidFill>
                  <a:schemeClr val="accent6"/>
                </a:solidFill>
              </a:rPr>
              <a:t>Durchführung, Begleitung und Initiierung von Maßnahmen, der Umsetzungsstrategie des Wärmeplans gemäß § 20 WPG </a:t>
            </a:r>
          </a:p>
          <a:p>
            <a:pPr marL="800100" lvl="1" indent="-342900">
              <a:buFont typeface="Symbol" panose="05050102010706020507" pitchFamily="18" charset="2"/>
              <a:buChar char="-"/>
            </a:pPr>
            <a:r>
              <a:rPr lang="de-DE" dirty="0"/>
              <a:t>KWP beschlossen und veröffentlicht</a:t>
            </a:r>
          </a:p>
          <a:p>
            <a:pPr marL="800100" lvl="1" indent="-342900">
              <a:buFont typeface="Symbol" panose="05050102010706020507" pitchFamily="18" charset="2"/>
              <a:buChar char="-"/>
            </a:pPr>
            <a:r>
              <a:rPr lang="de-DE" dirty="0"/>
              <a:t>auch für Kommunen mit Bestandsschutz nach § 5 WPG </a:t>
            </a:r>
          </a:p>
          <a:p>
            <a:pPr marL="342900" indent="-342900">
              <a:buFont typeface="Wingdings" panose="05000000000000000000" pitchFamily="2" charset="2"/>
              <a:buChar char="v"/>
            </a:pPr>
            <a:r>
              <a:rPr lang="de-DE" dirty="0">
                <a:solidFill>
                  <a:schemeClr val="accent6"/>
                </a:solidFill>
                <a:sym typeface="Wingdings" panose="05000000000000000000" pitchFamily="2" charset="2"/>
              </a:rPr>
              <a:t>Fördersatz 80%, max. 4 Jahre</a:t>
            </a:r>
          </a:p>
          <a:p>
            <a:pPr marL="800100" lvl="1" indent="-342900">
              <a:buFont typeface="Wingdings" panose="05000000000000000000" pitchFamily="2" charset="2"/>
              <a:buChar char="Ø"/>
            </a:pPr>
            <a:r>
              <a:rPr lang="de-DE" dirty="0">
                <a:sym typeface="Wingdings" panose="05000000000000000000" pitchFamily="2" charset="2"/>
              </a:rPr>
              <a:t>Ende der Förderperiode 2028</a:t>
            </a:r>
          </a:p>
          <a:p>
            <a:pPr marL="342900" indent="-342900">
              <a:buFont typeface="Wingdings" panose="05000000000000000000" pitchFamily="2" charset="2"/>
              <a:buChar char="Ø"/>
            </a:pPr>
            <a:endParaRPr lang="de-DE" dirty="0"/>
          </a:p>
          <a:p>
            <a:pPr marL="342900" indent="-342900">
              <a:buFont typeface="Wingdings" panose="05000000000000000000" pitchFamily="2" charset="2"/>
              <a:buChar char="v"/>
            </a:pPr>
            <a:r>
              <a:rPr lang="de-DE" dirty="0"/>
              <a:t>Download Merkblatt </a:t>
            </a:r>
            <a:r>
              <a:rPr lang="de-DE" dirty="0">
                <a:solidFill>
                  <a:srgbClr val="62BADE"/>
                </a:solidFill>
                <a:hlinkClick r:id="rId3">
                  <a:extLst>
                    <a:ext uri="{A12FA001-AC4F-418D-AE19-62706E023703}">
                      <ahyp:hlinkClr xmlns:ahyp="http://schemas.microsoft.com/office/drawing/2018/hyperlinkcolor" val="tx"/>
                    </a:ext>
                  </a:extLst>
                </a:hlinkClick>
              </a:rPr>
              <a:t>hier</a:t>
            </a:r>
            <a:endParaRPr lang="de-DE" dirty="0">
              <a:solidFill>
                <a:srgbClr val="62BADE"/>
              </a:solidFill>
            </a:endParaRPr>
          </a:p>
        </p:txBody>
      </p:sp>
      <p:sp>
        <p:nvSpPr>
          <p:cNvPr id="3" name="Textplatzhalter 2">
            <a:extLst>
              <a:ext uri="{FF2B5EF4-FFF2-40B4-BE49-F238E27FC236}">
                <a16:creationId xmlns:a16="http://schemas.microsoft.com/office/drawing/2014/main" id="{F65EE27A-715B-2BBE-8722-8C2F7BDD18AE}"/>
              </a:ext>
            </a:extLst>
          </p:cNvPr>
          <p:cNvSpPr>
            <a:spLocks noGrp="1"/>
          </p:cNvSpPr>
          <p:nvPr>
            <p:ph type="body" sz="quarter" idx="12"/>
          </p:nvPr>
        </p:nvSpPr>
        <p:spPr/>
        <p:txBody>
          <a:bodyPr/>
          <a:lstStyle/>
          <a:p>
            <a:r>
              <a:rPr lang="de-DE" dirty="0">
                <a:solidFill>
                  <a:schemeClr val="accent6"/>
                </a:solidFill>
              </a:rPr>
              <a:t>Tipp für die Zukunft: </a:t>
            </a:r>
            <a:r>
              <a:rPr lang="de-DE" dirty="0"/>
              <a:t>Kommunales Management zur Umsetzung von KWP</a:t>
            </a:r>
          </a:p>
        </p:txBody>
      </p:sp>
      <p:pic>
        <p:nvPicPr>
          <p:cNvPr id="5" name="Grafik 4" descr="Ein Bild, das Clipart, Zeichnung, Design enthält.&#10;&#10;KI-generierte Inhalte können fehlerhaft sein.">
            <a:extLst>
              <a:ext uri="{FF2B5EF4-FFF2-40B4-BE49-F238E27FC236}">
                <a16:creationId xmlns:a16="http://schemas.microsoft.com/office/drawing/2014/main" id="{BA4CC959-F2D7-6C5C-BBF7-BC518BE24C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4596" y="1875476"/>
            <a:ext cx="4031977" cy="3583980"/>
          </a:xfrm>
          <a:prstGeom prst="rect">
            <a:avLst/>
          </a:prstGeom>
        </p:spPr>
      </p:pic>
    </p:spTree>
    <p:extLst>
      <p:ext uri="{BB962C8B-B14F-4D97-AF65-F5344CB8AC3E}">
        <p14:creationId xmlns:p14="http://schemas.microsoft.com/office/powerpoint/2010/main" val="21173441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7BE0F19-1691-8420-0C10-6920C5524245}"/>
              </a:ext>
            </a:extLst>
          </p:cNvPr>
          <p:cNvSpPr>
            <a:spLocks noGrp="1"/>
          </p:cNvSpPr>
          <p:nvPr>
            <p:ph type="body" sz="quarter" idx="12"/>
          </p:nvPr>
        </p:nvSpPr>
        <p:spPr/>
        <p:txBody>
          <a:bodyPr/>
          <a:lstStyle/>
          <a:p>
            <a:r>
              <a:rPr lang="de-DE" dirty="0"/>
              <a:t>Erste Schritte</a:t>
            </a:r>
          </a:p>
        </p:txBody>
      </p:sp>
      <p:sp>
        <p:nvSpPr>
          <p:cNvPr id="4" name="Textplatzhalter 3">
            <a:extLst>
              <a:ext uri="{FF2B5EF4-FFF2-40B4-BE49-F238E27FC236}">
                <a16:creationId xmlns:a16="http://schemas.microsoft.com/office/drawing/2014/main" id="{F32A7524-BFA8-5D62-3F6E-CA69A4EE3CF5}"/>
              </a:ext>
            </a:extLst>
          </p:cNvPr>
          <p:cNvSpPr>
            <a:spLocks noGrp="1"/>
          </p:cNvSpPr>
          <p:nvPr>
            <p:ph type="body" sz="quarter" idx="13"/>
          </p:nvPr>
        </p:nvSpPr>
        <p:spPr>
          <a:xfrm>
            <a:off x="302665" y="1743902"/>
            <a:ext cx="4885818" cy="3881438"/>
          </a:xfrm>
        </p:spPr>
        <p:txBody>
          <a:bodyPr/>
          <a:lstStyle/>
          <a:p>
            <a:pPr marL="342900" indent="-342900">
              <a:buBlip>
                <a:blip r:embed="rId2">
                  <a:extLst>
                    <a:ext uri="{96DAC541-7B7A-43D3-8B79-37D633B846F1}">
                      <asvg:svgBlip xmlns:asvg="http://schemas.microsoft.com/office/drawing/2016/SVG/main" r:embed="rId3"/>
                    </a:ext>
                  </a:extLst>
                </a:blip>
              </a:buBlip>
            </a:pPr>
            <a:r>
              <a:rPr lang="de-DE" dirty="0"/>
              <a:t>Politischer Beschluss</a:t>
            </a:r>
          </a:p>
          <a:p>
            <a:pPr marL="342900" indent="-342900">
              <a:buBlip>
                <a:blip r:embed="rId2">
                  <a:extLst>
                    <a:ext uri="{96DAC541-7B7A-43D3-8B79-37D633B846F1}">
                      <asvg:svgBlip xmlns:asvg="http://schemas.microsoft.com/office/drawing/2016/SVG/main" r:embed="rId3"/>
                    </a:ext>
                  </a:extLst>
                </a:blip>
              </a:buBlip>
            </a:pPr>
            <a:r>
              <a:rPr lang="de-DE" dirty="0"/>
              <a:t>Prüfung Interkommunaler Zusammenarbeit (IKZ)</a:t>
            </a:r>
          </a:p>
          <a:p>
            <a:pPr marL="800100" lvl="1" indent="-342900">
              <a:buBlip>
                <a:blip r:embed="rId2">
                  <a:extLst>
                    <a:ext uri="{96DAC541-7B7A-43D3-8B79-37D633B846F1}">
                      <asvg:svgBlip xmlns:asvg="http://schemas.microsoft.com/office/drawing/2016/SVG/main" r:embed="rId3"/>
                    </a:ext>
                  </a:extLst>
                </a:blip>
              </a:buBlip>
            </a:pPr>
            <a:r>
              <a:rPr lang="de-DE" dirty="0">
                <a:solidFill>
                  <a:schemeClr val="accent6"/>
                </a:solidFill>
              </a:rPr>
              <a:t>Prüfung Fördermittelanträge zu IKZ</a:t>
            </a:r>
          </a:p>
          <a:p>
            <a:pPr marL="342900" indent="-342900">
              <a:buBlip>
                <a:blip r:embed="rId2">
                  <a:extLst>
                    <a:ext uri="{96DAC541-7B7A-43D3-8B79-37D633B846F1}">
                      <asvg:svgBlip xmlns:asvg="http://schemas.microsoft.com/office/drawing/2016/SVG/main" r:embed="rId3"/>
                    </a:ext>
                  </a:extLst>
                </a:blip>
              </a:buBlip>
            </a:pPr>
            <a:r>
              <a:rPr lang="de-DE" dirty="0"/>
              <a:t>Vorbereitung in der Verwaltung, Planung Projektstruktur</a:t>
            </a:r>
          </a:p>
          <a:p>
            <a:pPr marL="342900" indent="-342900">
              <a:buBlip>
                <a:blip r:embed="rId2">
                  <a:extLst>
                    <a:ext uri="{96DAC541-7B7A-43D3-8B79-37D633B846F1}">
                      <asvg:svgBlip xmlns:asvg="http://schemas.microsoft.com/office/drawing/2016/SVG/main" r:embed="rId3"/>
                    </a:ext>
                  </a:extLst>
                </a:blip>
              </a:buBlip>
            </a:pPr>
            <a:r>
              <a:rPr lang="de-DE" dirty="0" err="1"/>
              <a:t>Akteursanalyse</a:t>
            </a:r>
            <a:r>
              <a:rPr lang="de-DE" dirty="0"/>
              <a:t> und Akteursbeteiligung planen</a:t>
            </a:r>
          </a:p>
          <a:p>
            <a:pPr marL="800100" lvl="1" indent="-342900">
              <a:buBlip>
                <a:blip r:embed="rId2">
                  <a:extLst>
                    <a:ext uri="{96DAC541-7B7A-43D3-8B79-37D633B846F1}">
                      <asvg:svgBlip xmlns:asvg="http://schemas.microsoft.com/office/drawing/2016/SVG/main" r:embed="rId3"/>
                    </a:ext>
                  </a:extLst>
                </a:blip>
              </a:buBlip>
            </a:pPr>
            <a:r>
              <a:rPr lang="de-DE" dirty="0">
                <a:solidFill>
                  <a:schemeClr val="accent6"/>
                </a:solidFill>
              </a:rPr>
              <a:t>Prüfung Fördermittelanträge Netzwerkbildung</a:t>
            </a:r>
          </a:p>
          <a:p>
            <a:pPr marL="342900" indent="-342900">
              <a:buBlip>
                <a:blip r:embed="rId2">
                  <a:extLst>
                    <a:ext uri="{96DAC541-7B7A-43D3-8B79-37D633B846F1}">
                      <asvg:svgBlip xmlns:asvg="http://schemas.microsoft.com/office/drawing/2016/SVG/main" r:embed="rId3"/>
                    </a:ext>
                  </a:extLst>
                </a:blip>
              </a:buBlip>
            </a:pPr>
            <a:r>
              <a:rPr lang="de-DE" dirty="0"/>
              <a:t>Ausschreibung und Beauftragung Dienstleister</a:t>
            </a:r>
          </a:p>
          <a:p>
            <a:pPr marL="342900" indent="-342900">
              <a:buBlip>
                <a:blip r:embed="rId2">
                  <a:extLst>
                    <a:ext uri="{96DAC541-7B7A-43D3-8B79-37D633B846F1}">
                      <asvg:svgBlip xmlns:asvg="http://schemas.microsoft.com/office/drawing/2016/SVG/main" r:embed="rId3"/>
                    </a:ext>
                  </a:extLst>
                </a:blip>
              </a:buBlip>
            </a:pPr>
            <a:endParaRPr lang="de-DE" dirty="0"/>
          </a:p>
          <a:p>
            <a:pPr marL="342900" indent="-342900">
              <a:buBlip>
                <a:blip r:embed="rId2">
                  <a:extLst>
                    <a:ext uri="{96DAC541-7B7A-43D3-8B79-37D633B846F1}">
                      <asvg:svgBlip xmlns:asvg="http://schemas.microsoft.com/office/drawing/2016/SVG/main" r:embed="rId3"/>
                    </a:ext>
                  </a:extLst>
                </a:blip>
              </a:buBlip>
            </a:pPr>
            <a:endParaRPr lang="de-DE" dirty="0"/>
          </a:p>
          <a:p>
            <a:pPr marL="342900" indent="-342900">
              <a:buBlip>
                <a:blip r:embed="rId2">
                  <a:extLst>
                    <a:ext uri="{96DAC541-7B7A-43D3-8B79-37D633B846F1}">
                      <asvg:svgBlip xmlns:asvg="http://schemas.microsoft.com/office/drawing/2016/SVG/main" r:embed="rId3"/>
                    </a:ext>
                  </a:extLst>
                </a:blip>
              </a:buBlip>
            </a:pPr>
            <a:endParaRPr lang="de-DE" dirty="0"/>
          </a:p>
        </p:txBody>
      </p:sp>
      <p:cxnSp>
        <p:nvCxnSpPr>
          <p:cNvPr id="6" name="Gerader Verbinder 5">
            <a:extLst>
              <a:ext uri="{FF2B5EF4-FFF2-40B4-BE49-F238E27FC236}">
                <a16:creationId xmlns:a16="http://schemas.microsoft.com/office/drawing/2014/main" id="{18539F98-9299-8FE5-F28B-172503B7AD06}"/>
              </a:ext>
            </a:extLst>
          </p:cNvPr>
          <p:cNvCxnSpPr>
            <a:cxnSpLocks/>
          </p:cNvCxnSpPr>
          <p:nvPr/>
        </p:nvCxnSpPr>
        <p:spPr>
          <a:xfrm>
            <a:off x="5188483" y="1743902"/>
            <a:ext cx="0" cy="455012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7" name="Textplatzhalter 3">
            <a:extLst>
              <a:ext uri="{FF2B5EF4-FFF2-40B4-BE49-F238E27FC236}">
                <a16:creationId xmlns:a16="http://schemas.microsoft.com/office/drawing/2014/main" id="{EF52ED22-B073-A58C-6631-05E9B2F28A61}"/>
              </a:ext>
            </a:extLst>
          </p:cNvPr>
          <p:cNvSpPr txBox="1">
            <a:spLocks/>
          </p:cNvSpPr>
          <p:nvPr/>
        </p:nvSpPr>
        <p:spPr>
          <a:xfrm>
            <a:off x="5642424" y="2132522"/>
            <a:ext cx="4885818" cy="3881438"/>
          </a:xfrm>
          <a:prstGeom prst="rect">
            <a:avLst/>
          </a:prstGeom>
        </p:spPr>
        <p:txBody>
          <a:bodyPr/>
          <a:lstStyle>
            <a:lvl1pPr marL="0" indent="0" algn="l" defTabSz="914400" rtl="0" eaLnBrk="1" latinLnBrk="0" hangingPunct="1">
              <a:lnSpc>
                <a:spcPts val="2800"/>
              </a:lnSpc>
              <a:spcBef>
                <a:spcPts val="10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chemeClr val="accent6"/>
                </a:solidFill>
              </a:rPr>
              <a:t>TIPP: </a:t>
            </a:r>
            <a:r>
              <a:rPr lang="de-DE" dirty="0" err="1">
                <a:solidFill>
                  <a:schemeClr val="accent6"/>
                </a:solidFill>
              </a:rPr>
              <a:t>www.saena.de</a:t>
            </a:r>
            <a:r>
              <a:rPr lang="de-DE" dirty="0">
                <a:solidFill>
                  <a:schemeClr val="accent6"/>
                </a:solidFill>
              </a:rPr>
              <a:t>/</a:t>
            </a:r>
            <a:r>
              <a:rPr lang="de-DE" dirty="0" err="1">
                <a:solidFill>
                  <a:schemeClr val="accent6"/>
                </a:solidFill>
              </a:rPr>
              <a:t>kwp</a:t>
            </a:r>
            <a:br>
              <a:rPr lang="de-DE" dirty="0"/>
            </a:br>
            <a:br>
              <a:rPr lang="de-DE" dirty="0"/>
            </a:br>
            <a:r>
              <a:rPr lang="de-DE" dirty="0">
                <a:solidFill>
                  <a:schemeClr val="accent6"/>
                </a:solidFill>
              </a:rPr>
              <a:t>Materialien und Angebote der Servicestelle der SAENA </a:t>
            </a:r>
          </a:p>
          <a:p>
            <a:pPr marL="800100" lvl="1" indent="-342900">
              <a:spcBef>
                <a:spcPts val="1200"/>
              </a:spcBef>
              <a:buFont typeface="Wingdings" panose="05000000000000000000" pitchFamily="2" charset="2"/>
              <a:buChar char="v"/>
            </a:pPr>
            <a:r>
              <a:rPr lang="de-DE" u="sng" dirty="0">
                <a:solidFill>
                  <a:schemeClr val="accent6"/>
                </a:solidFill>
              </a:rPr>
              <a:t>Starterpaket</a:t>
            </a:r>
          </a:p>
          <a:p>
            <a:pPr marL="800100" lvl="1" indent="-342900">
              <a:spcBef>
                <a:spcPts val="1200"/>
              </a:spcBef>
              <a:buFont typeface="Wingdings" panose="05000000000000000000" pitchFamily="2" charset="2"/>
              <a:buChar char="v"/>
            </a:pPr>
            <a:r>
              <a:rPr lang="de-DE" u="sng" dirty="0">
                <a:solidFill>
                  <a:schemeClr val="accent6"/>
                </a:solidFill>
              </a:rPr>
              <a:t>Datenkatalog</a:t>
            </a:r>
          </a:p>
          <a:p>
            <a:pPr marL="800100" lvl="1" indent="-342900">
              <a:spcBef>
                <a:spcPts val="1200"/>
              </a:spcBef>
              <a:buFont typeface="Wingdings" panose="05000000000000000000" pitchFamily="2" charset="2"/>
              <a:buChar char="v"/>
            </a:pPr>
            <a:r>
              <a:rPr lang="de-DE" u="sng" dirty="0">
                <a:solidFill>
                  <a:schemeClr val="accent6"/>
                </a:solidFill>
              </a:rPr>
              <a:t>Schulung kommunale MA</a:t>
            </a:r>
          </a:p>
          <a:p>
            <a:pPr marL="800100" lvl="1" indent="-342900">
              <a:spcBef>
                <a:spcPts val="1200"/>
              </a:spcBef>
              <a:buFont typeface="Wingdings" panose="05000000000000000000" pitchFamily="2" charset="2"/>
              <a:buChar char="v"/>
            </a:pPr>
            <a:r>
              <a:rPr lang="de-DE" u="sng" dirty="0">
                <a:solidFill>
                  <a:schemeClr val="accent6"/>
                </a:solidFill>
              </a:rPr>
              <a:t>Kurzüberblick Akteursbeteiligung</a:t>
            </a:r>
          </a:p>
          <a:p>
            <a:pPr marL="800100" lvl="1" indent="-342900">
              <a:spcBef>
                <a:spcPts val="1200"/>
              </a:spcBef>
              <a:buFont typeface="Wingdings" panose="05000000000000000000" pitchFamily="2" charset="2"/>
              <a:buChar char="v"/>
            </a:pPr>
            <a:r>
              <a:rPr lang="de-DE" u="sng" dirty="0">
                <a:solidFill>
                  <a:schemeClr val="accent6"/>
                </a:solidFill>
              </a:rPr>
              <a:t>Monatliche Webinare</a:t>
            </a:r>
          </a:p>
          <a:p>
            <a:endParaRPr lang="de-DE" u="sng" dirty="0">
              <a:solidFill>
                <a:schemeClr val="accent6"/>
              </a:solidFill>
            </a:endParaRPr>
          </a:p>
          <a:p>
            <a:endParaRPr lang="de-DE" u="sng" dirty="0"/>
          </a:p>
          <a:p>
            <a:endParaRPr lang="de-DE" u="sng" dirty="0"/>
          </a:p>
          <a:p>
            <a:pPr marL="342900" indent="-342900">
              <a:buFont typeface="Arial" panose="020B0604020202020204" pitchFamily="34" charset="0"/>
              <a:buBlip>
                <a:blip r:embed="rId2">
                  <a:extLst>
                    <a:ext uri="{96DAC541-7B7A-43D3-8B79-37D633B846F1}">
                      <asvg:svgBlip xmlns:asvg="http://schemas.microsoft.com/office/drawing/2016/SVG/main" r:embed="rId3"/>
                    </a:ext>
                  </a:extLst>
                </a:blip>
              </a:buBlip>
            </a:pPr>
            <a:endParaRPr lang="de-DE" dirty="0"/>
          </a:p>
          <a:p>
            <a:pPr marL="342900" indent="-342900">
              <a:buFont typeface="Arial" panose="020B0604020202020204" pitchFamily="34" charset="0"/>
              <a:buBlip>
                <a:blip r:embed="rId2">
                  <a:extLst>
                    <a:ext uri="{96DAC541-7B7A-43D3-8B79-37D633B846F1}">
                      <asvg:svgBlip xmlns:asvg="http://schemas.microsoft.com/office/drawing/2016/SVG/main" r:embed="rId3"/>
                    </a:ext>
                  </a:extLst>
                </a:blip>
              </a:buBlip>
            </a:pPr>
            <a:endParaRPr lang="de-DE" dirty="0"/>
          </a:p>
        </p:txBody>
      </p:sp>
    </p:spTree>
    <p:extLst>
      <p:ext uri="{BB962C8B-B14F-4D97-AF65-F5344CB8AC3E}">
        <p14:creationId xmlns:p14="http://schemas.microsoft.com/office/powerpoint/2010/main" val="1960345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1F81ED1-3FCF-A171-8CE7-B29A18B831C9}"/>
              </a:ext>
            </a:extLst>
          </p:cNvPr>
          <p:cNvSpPr>
            <a:spLocks noGrp="1"/>
          </p:cNvSpPr>
          <p:nvPr>
            <p:ph type="body" sz="quarter" idx="13"/>
          </p:nvPr>
        </p:nvSpPr>
        <p:spPr>
          <a:xfrm>
            <a:off x="580960" y="2022764"/>
            <a:ext cx="4543699" cy="4097049"/>
          </a:xfrm>
        </p:spPr>
        <p:txBody>
          <a:bodyPr/>
          <a:lstStyle/>
          <a:p>
            <a:r>
              <a:rPr lang="de-DE" dirty="0"/>
              <a:t>Servicestelle Kommunale Wärmeplanung</a:t>
            </a:r>
            <a:br>
              <a:rPr lang="de-DE" dirty="0"/>
            </a:br>
            <a:r>
              <a:rPr lang="de-DE" dirty="0"/>
              <a:t>der Sächsischen Energieagentur</a:t>
            </a:r>
          </a:p>
        </p:txBody>
      </p:sp>
      <p:sp>
        <p:nvSpPr>
          <p:cNvPr id="3" name="Textplatzhalter 2">
            <a:extLst>
              <a:ext uri="{FF2B5EF4-FFF2-40B4-BE49-F238E27FC236}">
                <a16:creationId xmlns:a16="http://schemas.microsoft.com/office/drawing/2014/main" id="{77DFD66D-72E7-84FE-9ED3-86B257703949}"/>
              </a:ext>
            </a:extLst>
          </p:cNvPr>
          <p:cNvSpPr>
            <a:spLocks noGrp="1"/>
          </p:cNvSpPr>
          <p:nvPr>
            <p:ph type="body" sz="quarter" idx="12"/>
          </p:nvPr>
        </p:nvSpPr>
        <p:spPr/>
        <p:txBody>
          <a:bodyPr/>
          <a:lstStyle/>
          <a:p>
            <a:r>
              <a:rPr lang="de-DE" dirty="0"/>
              <a:t>Unterstützungsangebote</a:t>
            </a:r>
          </a:p>
        </p:txBody>
      </p:sp>
      <p:sp>
        <p:nvSpPr>
          <p:cNvPr id="4" name="Textplatzhalter 3">
            <a:extLst>
              <a:ext uri="{FF2B5EF4-FFF2-40B4-BE49-F238E27FC236}">
                <a16:creationId xmlns:a16="http://schemas.microsoft.com/office/drawing/2014/main" id="{20727390-827E-FDAC-B73E-D19FE8DECE42}"/>
              </a:ext>
            </a:extLst>
          </p:cNvPr>
          <p:cNvSpPr>
            <a:spLocks noGrp="1"/>
          </p:cNvSpPr>
          <p:nvPr>
            <p:ph type="body" sz="quarter" idx="14"/>
          </p:nvPr>
        </p:nvSpPr>
        <p:spPr>
          <a:xfrm>
            <a:off x="5723157" y="6094127"/>
            <a:ext cx="2701472" cy="231775"/>
          </a:xfrm>
        </p:spPr>
        <p:txBody>
          <a:bodyPr/>
          <a:lstStyle/>
          <a:p>
            <a:r>
              <a:rPr lang="de-DE" dirty="0">
                <a:hlinkClick r:id="rId3"/>
              </a:rPr>
              <a:t>https://www.kww-halle.de</a:t>
            </a:r>
            <a:endParaRPr lang="de-DE" dirty="0"/>
          </a:p>
        </p:txBody>
      </p:sp>
      <p:sp>
        <p:nvSpPr>
          <p:cNvPr id="7" name="Textplatzhalter 1">
            <a:extLst>
              <a:ext uri="{FF2B5EF4-FFF2-40B4-BE49-F238E27FC236}">
                <a16:creationId xmlns:a16="http://schemas.microsoft.com/office/drawing/2014/main" id="{B7D49FA6-CFF2-E189-D29B-9D535A3DD40E}"/>
              </a:ext>
            </a:extLst>
          </p:cNvPr>
          <p:cNvSpPr txBox="1">
            <a:spLocks/>
          </p:cNvSpPr>
          <p:nvPr/>
        </p:nvSpPr>
        <p:spPr>
          <a:xfrm>
            <a:off x="5532238" y="2022763"/>
            <a:ext cx="4543699" cy="4097049"/>
          </a:xfrm>
          <a:prstGeom prst="rect">
            <a:avLst/>
          </a:prstGeom>
        </p:spPr>
        <p:txBody>
          <a:bodyPr/>
          <a:lstStyle>
            <a:lvl1pPr marL="0" indent="0" algn="l" defTabSz="914400" rtl="0" eaLnBrk="1" latinLnBrk="0" hangingPunct="1">
              <a:lnSpc>
                <a:spcPts val="2800"/>
              </a:lnSpc>
              <a:spcBef>
                <a:spcPts val="0"/>
              </a:spcBef>
              <a:spcAft>
                <a:spcPts val="1000"/>
              </a:spcAft>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2000" kern="1200">
                <a:solidFill>
                  <a:schemeClr val="tx2"/>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Kompetenzzentrum Kommunale Wärmeplanung des Bundes	</a:t>
            </a:r>
          </a:p>
        </p:txBody>
      </p:sp>
      <p:cxnSp>
        <p:nvCxnSpPr>
          <p:cNvPr id="9" name="Gerader Verbinder 8">
            <a:extLst>
              <a:ext uri="{FF2B5EF4-FFF2-40B4-BE49-F238E27FC236}">
                <a16:creationId xmlns:a16="http://schemas.microsoft.com/office/drawing/2014/main" id="{7959B92B-59B4-AC96-1499-B7506E3A3933}"/>
              </a:ext>
            </a:extLst>
          </p:cNvPr>
          <p:cNvCxnSpPr>
            <a:cxnSpLocks/>
          </p:cNvCxnSpPr>
          <p:nvPr/>
        </p:nvCxnSpPr>
        <p:spPr>
          <a:xfrm>
            <a:off x="5188483" y="2022764"/>
            <a:ext cx="0" cy="427126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6" name="Grafik 15" descr="Ein Bild, das Schrift, Text, Grafiken, Logo enthält.&#10;&#10;KI-generierte Inhalte können fehlerhaft sein.">
            <a:hlinkClick r:id="rId3"/>
            <a:extLst>
              <a:ext uri="{FF2B5EF4-FFF2-40B4-BE49-F238E27FC236}">
                <a16:creationId xmlns:a16="http://schemas.microsoft.com/office/drawing/2014/main" id="{3AB3CDFB-A4DA-707D-5DD0-6F1766749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7591" y="3262372"/>
            <a:ext cx="4543699" cy="2701864"/>
          </a:xfrm>
          <a:prstGeom prst="rect">
            <a:avLst/>
          </a:prstGeom>
        </p:spPr>
      </p:pic>
      <p:sp>
        <p:nvSpPr>
          <p:cNvPr id="18" name="Textplatzhalter 3">
            <a:extLst>
              <a:ext uri="{FF2B5EF4-FFF2-40B4-BE49-F238E27FC236}">
                <a16:creationId xmlns:a16="http://schemas.microsoft.com/office/drawing/2014/main" id="{40BED463-4B63-2968-4FEB-950EF14C5095}"/>
              </a:ext>
            </a:extLst>
          </p:cNvPr>
          <p:cNvSpPr txBox="1">
            <a:spLocks/>
          </p:cNvSpPr>
          <p:nvPr/>
        </p:nvSpPr>
        <p:spPr>
          <a:xfrm>
            <a:off x="517136" y="6085847"/>
            <a:ext cx="2951949" cy="24453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0" i="1" kern="1200" baseline="0">
                <a:solidFill>
                  <a:schemeClr val="accent1"/>
                </a:solidFill>
                <a:latin typeface="Verdana" panose="020B0604030504040204" pitchFamily="34" charset="0"/>
                <a:ea typeface="Verdana" panose="020B060403050404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200" kern="1200">
                <a:solidFill>
                  <a:schemeClr val="accent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hlinkClick r:id="rId5"/>
              </a:rPr>
              <a:t>https://www.saena.de/kwp</a:t>
            </a:r>
            <a:endParaRPr lang="de-DE" dirty="0"/>
          </a:p>
        </p:txBody>
      </p:sp>
      <p:pic>
        <p:nvPicPr>
          <p:cNvPr id="11" name="Grafik 10" descr="Ein Bild, das Clipart, Zeichnung, Design enthält.&#10;&#10;KI-generierte Inhalte können fehlerhaft sein.">
            <a:hlinkClick r:id="rId5"/>
            <a:extLst>
              <a:ext uri="{FF2B5EF4-FFF2-40B4-BE49-F238E27FC236}">
                <a16:creationId xmlns:a16="http://schemas.microsoft.com/office/drawing/2014/main" id="{95CD287F-0FFA-B627-B428-FCE748900A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9441" y="2751579"/>
            <a:ext cx="4021114" cy="3574323"/>
          </a:xfrm>
          <a:prstGeom prst="rect">
            <a:avLst/>
          </a:prstGeom>
        </p:spPr>
      </p:pic>
    </p:spTree>
    <p:extLst>
      <p:ext uri="{BB962C8B-B14F-4D97-AF65-F5344CB8AC3E}">
        <p14:creationId xmlns:p14="http://schemas.microsoft.com/office/powerpoint/2010/main" val="1973534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0D05331-C915-D3E9-807A-B174158E6C25}"/>
              </a:ext>
            </a:extLst>
          </p:cNvPr>
          <p:cNvSpPr>
            <a:spLocks noGrp="1"/>
          </p:cNvSpPr>
          <p:nvPr>
            <p:ph type="body" sz="quarter" idx="13"/>
          </p:nvPr>
        </p:nvSpPr>
        <p:spPr>
          <a:xfrm>
            <a:off x="580959" y="1761507"/>
            <a:ext cx="7136174" cy="4328407"/>
          </a:xfrm>
        </p:spPr>
        <p:txBody>
          <a:bodyPr/>
          <a:lstStyle/>
          <a:p>
            <a:pPr marL="342900" indent="-342900">
              <a:buFont typeface="Wingdings" panose="05000000000000000000" pitchFamily="2" charset="2"/>
              <a:buChar char="v"/>
            </a:pPr>
            <a:r>
              <a:rPr lang="de-DE" b="1" dirty="0"/>
              <a:t>kommunales Planungsinstrument </a:t>
            </a:r>
            <a:r>
              <a:rPr lang="de-DE" dirty="0"/>
              <a:t>zur Umstellung der Wärmeversorgung auf erneuerbare Energien und Abwärme</a:t>
            </a:r>
          </a:p>
          <a:p>
            <a:pPr marL="342900" indent="-342900">
              <a:buFont typeface="Wingdings" panose="05000000000000000000" pitchFamily="2" charset="2"/>
              <a:buChar char="v"/>
            </a:pPr>
            <a:endParaRPr lang="de-DE" dirty="0"/>
          </a:p>
          <a:p>
            <a:pPr marL="342900" indent="-342900">
              <a:buFont typeface="Wingdings" panose="05000000000000000000" pitchFamily="2" charset="2"/>
              <a:buChar char="v"/>
            </a:pPr>
            <a:r>
              <a:rPr lang="de-DE" dirty="0"/>
              <a:t>Gesetzlicher Rahmen = </a:t>
            </a:r>
            <a:r>
              <a:rPr lang="de-DE" b="1" dirty="0"/>
              <a:t>Wärmeplanungsgesetz</a:t>
            </a:r>
          </a:p>
          <a:p>
            <a:endParaRPr lang="de-DE" dirty="0"/>
          </a:p>
          <a:p>
            <a:pPr marL="342900" indent="-342900">
              <a:buFont typeface="Wingdings" panose="05000000000000000000" pitchFamily="2" charset="2"/>
              <a:buChar char="v"/>
            </a:pPr>
            <a:r>
              <a:rPr lang="de-DE" dirty="0"/>
              <a:t>Ziel: Erstellung eines </a:t>
            </a:r>
            <a:r>
              <a:rPr lang="de-DE" b="1" dirty="0"/>
              <a:t>Wärmeplans </a:t>
            </a:r>
            <a:r>
              <a:rPr lang="de-DE" dirty="0"/>
              <a:t>mit einer </a:t>
            </a:r>
            <a:r>
              <a:rPr lang="de-DE" b="1" dirty="0"/>
              <a:t>Umsetzungsstrategie</a:t>
            </a:r>
            <a:r>
              <a:rPr lang="de-DE" dirty="0"/>
              <a:t>, nach dem das Gemeindegebiet in Versorgungsgebiete eingeteilt ist</a:t>
            </a:r>
          </a:p>
        </p:txBody>
      </p:sp>
      <p:sp>
        <p:nvSpPr>
          <p:cNvPr id="3" name="Textplatzhalter 2">
            <a:extLst>
              <a:ext uri="{FF2B5EF4-FFF2-40B4-BE49-F238E27FC236}">
                <a16:creationId xmlns:a16="http://schemas.microsoft.com/office/drawing/2014/main" id="{40411F57-2ED8-F15F-F150-C4695C21B0D1}"/>
              </a:ext>
            </a:extLst>
          </p:cNvPr>
          <p:cNvSpPr>
            <a:spLocks noGrp="1"/>
          </p:cNvSpPr>
          <p:nvPr>
            <p:ph type="body" sz="quarter" idx="12"/>
          </p:nvPr>
        </p:nvSpPr>
        <p:spPr/>
        <p:txBody>
          <a:bodyPr/>
          <a:lstStyle/>
          <a:p>
            <a:r>
              <a:rPr lang="de-DE" dirty="0"/>
              <a:t>Was ist die Kommunale Wärmeplanung?</a:t>
            </a:r>
          </a:p>
        </p:txBody>
      </p:sp>
      <p:sp>
        <p:nvSpPr>
          <p:cNvPr id="4" name="Textplatzhalter 3">
            <a:extLst>
              <a:ext uri="{FF2B5EF4-FFF2-40B4-BE49-F238E27FC236}">
                <a16:creationId xmlns:a16="http://schemas.microsoft.com/office/drawing/2014/main" id="{E8E7E9A7-FA91-5274-1A6E-AC2A69311C9B}"/>
              </a:ext>
            </a:extLst>
          </p:cNvPr>
          <p:cNvSpPr>
            <a:spLocks noGrp="1"/>
          </p:cNvSpPr>
          <p:nvPr>
            <p:ph type="body" sz="quarter" idx="14"/>
          </p:nvPr>
        </p:nvSpPr>
        <p:spPr/>
        <p:txBody>
          <a:bodyPr/>
          <a:lstStyle/>
          <a:p>
            <a:endParaRPr lang="de-DE" dirty="0"/>
          </a:p>
        </p:txBody>
      </p:sp>
      <p:pic>
        <p:nvPicPr>
          <p:cNvPr id="7" name="Grafik 6" descr="Ein Bild, das Clipart, Zeichnung, Design enthält.&#10;&#10;KI-generierte Inhalte können fehlerhaft sein.">
            <a:extLst>
              <a:ext uri="{FF2B5EF4-FFF2-40B4-BE49-F238E27FC236}">
                <a16:creationId xmlns:a16="http://schemas.microsoft.com/office/drawing/2014/main" id="{B12258A0-E3B7-B117-31D2-5BDED85F2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4264" y="2766663"/>
            <a:ext cx="3738658" cy="3323251"/>
          </a:xfrm>
          <a:prstGeom prst="rect">
            <a:avLst/>
          </a:prstGeom>
        </p:spPr>
      </p:pic>
    </p:spTree>
    <p:extLst>
      <p:ext uri="{BB962C8B-B14F-4D97-AF65-F5344CB8AC3E}">
        <p14:creationId xmlns:p14="http://schemas.microsoft.com/office/powerpoint/2010/main" val="17803306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ctrTitle"/>
          </p:nvPr>
        </p:nvSpPr>
        <p:spPr>
          <a:xfrm>
            <a:off x="569500" y="481321"/>
            <a:ext cx="10659332" cy="1959650"/>
          </a:xfrm>
        </p:spPr>
        <p:txBody>
          <a:bodyPr/>
          <a:lstStyle/>
          <a:p>
            <a:r>
              <a:rPr lang="de-DE" dirty="0"/>
              <a:t>Vielen Dank für Ihre Aufmerksamkeit</a:t>
            </a:r>
          </a:p>
        </p:txBody>
      </p:sp>
      <p:sp>
        <p:nvSpPr>
          <p:cNvPr id="3" name="Textplatzhalter 2">
            <a:extLst>
              <a:ext uri="{FF2B5EF4-FFF2-40B4-BE49-F238E27FC236}">
                <a16:creationId xmlns:a16="http://schemas.microsoft.com/office/drawing/2014/main" id="{395C98D1-0BC3-339E-06D7-BC14E0B5625D}"/>
              </a:ext>
            </a:extLst>
          </p:cNvPr>
          <p:cNvSpPr>
            <a:spLocks noGrp="1"/>
          </p:cNvSpPr>
          <p:nvPr>
            <p:ph type="body" sz="quarter" idx="10"/>
          </p:nvPr>
        </p:nvSpPr>
        <p:spPr/>
        <p:txBody>
          <a:bodyPr/>
          <a:lstStyle/>
          <a:p>
            <a:endParaRPr lang="de-DE" dirty="0"/>
          </a:p>
        </p:txBody>
      </p:sp>
    </p:spTree>
    <p:extLst>
      <p:ext uri="{BB962C8B-B14F-4D97-AF65-F5344CB8AC3E}">
        <p14:creationId xmlns:p14="http://schemas.microsoft.com/office/powerpoint/2010/main" val="1841670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73F1975-EE59-6130-9367-1D77B9C8AD06}"/>
              </a:ext>
            </a:extLst>
          </p:cNvPr>
          <p:cNvSpPr>
            <a:spLocks noGrp="1"/>
          </p:cNvSpPr>
          <p:nvPr>
            <p:ph type="body" sz="quarter" idx="12"/>
          </p:nvPr>
        </p:nvSpPr>
        <p:spPr/>
        <p:txBody>
          <a:bodyPr/>
          <a:lstStyle/>
          <a:p>
            <a:r>
              <a:rPr lang="de-DE" dirty="0"/>
              <a:t>Chancen der KWP für die Kommune</a:t>
            </a:r>
          </a:p>
        </p:txBody>
      </p:sp>
      <p:sp>
        <p:nvSpPr>
          <p:cNvPr id="4" name="Textplatzhalter 3">
            <a:extLst>
              <a:ext uri="{FF2B5EF4-FFF2-40B4-BE49-F238E27FC236}">
                <a16:creationId xmlns:a16="http://schemas.microsoft.com/office/drawing/2014/main" id="{2D39CCA2-59D3-D640-BAAA-CBC194045475}"/>
              </a:ext>
            </a:extLst>
          </p:cNvPr>
          <p:cNvSpPr>
            <a:spLocks noGrp="1"/>
          </p:cNvSpPr>
          <p:nvPr>
            <p:ph type="body" sz="quarter" idx="14"/>
          </p:nvPr>
        </p:nvSpPr>
        <p:spPr/>
        <p:txBody>
          <a:bodyPr/>
          <a:lstStyle/>
          <a:p>
            <a:endParaRPr lang="de-DE" dirty="0"/>
          </a:p>
        </p:txBody>
      </p:sp>
      <p:graphicFrame>
        <p:nvGraphicFramePr>
          <p:cNvPr id="8" name="Textplatzhalter 1">
            <a:extLst>
              <a:ext uri="{FF2B5EF4-FFF2-40B4-BE49-F238E27FC236}">
                <a16:creationId xmlns:a16="http://schemas.microsoft.com/office/drawing/2014/main" id="{E9F714B2-30CF-8E76-3A9A-5ECDE3790408}"/>
              </a:ext>
            </a:extLst>
          </p:cNvPr>
          <p:cNvGraphicFramePr/>
          <p:nvPr>
            <p:extLst>
              <p:ext uri="{D42A27DB-BD31-4B8C-83A1-F6EECF244321}">
                <p14:modId xmlns:p14="http://schemas.microsoft.com/office/powerpoint/2010/main" val="1047947814"/>
              </p:ext>
            </p:extLst>
          </p:nvPr>
        </p:nvGraphicFramePr>
        <p:xfrm>
          <a:off x="120579" y="1482381"/>
          <a:ext cx="8169309" cy="46672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uppieren 4">
            <a:extLst>
              <a:ext uri="{FF2B5EF4-FFF2-40B4-BE49-F238E27FC236}">
                <a16:creationId xmlns:a16="http://schemas.microsoft.com/office/drawing/2014/main" id="{6BBD14D4-357E-3BE0-C3F8-3039E846EF53}"/>
              </a:ext>
            </a:extLst>
          </p:cNvPr>
          <p:cNvGrpSpPr/>
          <p:nvPr/>
        </p:nvGrpSpPr>
        <p:grpSpPr>
          <a:xfrm>
            <a:off x="7889690" y="4667211"/>
            <a:ext cx="2321164" cy="1482379"/>
            <a:chOff x="5355131" y="3184688"/>
            <a:chExt cx="2321164" cy="1482379"/>
          </a:xfrm>
        </p:grpSpPr>
        <p:sp>
          <p:nvSpPr>
            <p:cNvPr id="7" name="Rechteck: abgerundete Ecken 6">
              <a:extLst>
                <a:ext uri="{FF2B5EF4-FFF2-40B4-BE49-F238E27FC236}">
                  <a16:creationId xmlns:a16="http://schemas.microsoft.com/office/drawing/2014/main" id="{23657AA9-529A-928F-3082-3637F23F9298}"/>
                </a:ext>
              </a:extLst>
            </p:cNvPr>
            <p:cNvSpPr/>
            <p:nvPr/>
          </p:nvSpPr>
          <p:spPr>
            <a:xfrm>
              <a:off x="5355131" y="3184688"/>
              <a:ext cx="2321164" cy="1482379"/>
            </a:xfrm>
            <a:prstGeom prst="roundRect">
              <a:avLst/>
            </a:prstGeom>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a:lstStyle/>
            <a:p>
              <a:endParaRPr lang="de-DE"/>
            </a:p>
          </p:txBody>
        </p:sp>
        <p:sp>
          <p:nvSpPr>
            <p:cNvPr id="9" name="Rechteck: abgerundete Ecken 4">
              <a:extLst>
                <a:ext uri="{FF2B5EF4-FFF2-40B4-BE49-F238E27FC236}">
                  <a16:creationId xmlns:a16="http://schemas.microsoft.com/office/drawing/2014/main" id="{4F5E8254-D6FE-E06C-D36B-0C0396C14B1F}"/>
                </a:ext>
              </a:extLst>
            </p:cNvPr>
            <p:cNvSpPr txBox="1"/>
            <p:nvPr/>
          </p:nvSpPr>
          <p:spPr>
            <a:xfrm>
              <a:off x="5427495" y="3257052"/>
              <a:ext cx="2176436" cy="13376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bg1"/>
                  </a:solidFill>
                </a:rPr>
                <a:t>Verzahnung mit Stadtplanung: Entwicklung strategisch steuern</a:t>
              </a:r>
              <a:endParaRPr lang="en-US" sz="2000" kern="1200" dirty="0">
                <a:solidFill>
                  <a:schemeClr val="bg1"/>
                </a:solidFill>
              </a:endParaRPr>
            </a:p>
          </p:txBody>
        </p:sp>
      </p:grpSp>
      <p:grpSp>
        <p:nvGrpSpPr>
          <p:cNvPr id="10" name="Gruppieren 9">
            <a:extLst>
              <a:ext uri="{FF2B5EF4-FFF2-40B4-BE49-F238E27FC236}">
                <a16:creationId xmlns:a16="http://schemas.microsoft.com/office/drawing/2014/main" id="{D68BFEC7-C871-2C71-B9CD-457F73FACBB8}"/>
              </a:ext>
            </a:extLst>
          </p:cNvPr>
          <p:cNvGrpSpPr/>
          <p:nvPr/>
        </p:nvGrpSpPr>
        <p:grpSpPr>
          <a:xfrm>
            <a:off x="7889690" y="3084041"/>
            <a:ext cx="2321164" cy="1482379"/>
            <a:chOff x="5355131" y="3184688"/>
            <a:chExt cx="2321164" cy="1482379"/>
          </a:xfrm>
        </p:grpSpPr>
        <p:sp>
          <p:nvSpPr>
            <p:cNvPr id="11" name="Rechteck: abgerundete Ecken 10">
              <a:extLst>
                <a:ext uri="{FF2B5EF4-FFF2-40B4-BE49-F238E27FC236}">
                  <a16:creationId xmlns:a16="http://schemas.microsoft.com/office/drawing/2014/main" id="{C837B6D9-06AB-E2BA-35B4-E51ACBD25928}"/>
                </a:ext>
              </a:extLst>
            </p:cNvPr>
            <p:cNvSpPr/>
            <p:nvPr/>
          </p:nvSpPr>
          <p:spPr>
            <a:xfrm>
              <a:off x="5355131" y="3184688"/>
              <a:ext cx="2321164" cy="1482379"/>
            </a:xfrm>
            <a:prstGeom prst="roundRect">
              <a:avLst/>
            </a:prstGeom>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a:lstStyle/>
            <a:p>
              <a:endParaRPr lang="de-DE"/>
            </a:p>
          </p:txBody>
        </p:sp>
        <p:sp>
          <p:nvSpPr>
            <p:cNvPr id="12" name="Rechteck: abgerundete Ecken 4">
              <a:extLst>
                <a:ext uri="{FF2B5EF4-FFF2-40B4-BE49-F238E27FC236}">
                  <a16:creationId xmlns:a16="http://schemas.microsoft.com/office/drawing/2014/main" id="{0B9278CE-8410-2C8B-7B03-C60ABE89CB41}"/>
                </a:ext>
              </a:extLst>
            </p:cNvPr>
            <p:cNvSpPr txBox="1"/>
            <p:nvPr/>
          </p:nvSpPr>
          <p:spPr>
            <a:xfrm>
              <a:off x="5427495" y="3257052"/>
              <a:ext cx="2176436" cy="13376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dirty="0">
                  <a:solidFill>
                    <a:schemeClr val="bg1"/>
                  </a:solidFill>
                </a:rPr>
                <a:t>re</a:t>
              </a:r>
              <a:r>
                <a:rPr lang="de-DE" sz="2000" kern="1200" dirty="0">
                  <a:solidFill>
                    <a:schemeClr val="bg1"/>
                  </a:solidFill>
                </a:rPr>
                <a:t>gionale Potentiale nutzen, Sektorenkopplung</a:t>
              </a:r>
              <a:endParaRPr lang="en-US" sz="2000" kern="1200" dirty="0">
                <a:solidFill>
                  <a:schemeClr val="bg1"/>
                </a:solidFill>
              </a:endParaRPr>
            </a:p>
          </p:txBody>
        </p:sp>
      </p:grpSp>
      <p:pic>
        <p:nvPicPr>
          <p:cNvPr id="13" name="Grafik 12" descr="Ein Bild, das Diagramm, Design enthält.&#10;&#10;KI-generierte Inhalte können fehlerhaft sein.">
            <a:extLst>
              <a:ext uri="{FF2B5EF4-FFF2-40B4-BE49-F238E27FC236}">
                <a16:creationId xmlns:a16="http://schemas.microsoft.com/office/drawing/2014/main" id="{B41D0EB0-B611-75C1-CAD2-7C46B0E656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277783" y="-78991"/>
            <a:ext cx="4024185" cy="4024185"/>
          </a:xfrm>
          <a:prstGeom prst="rect">
            <a:avLst/>
          </a:prstGeom>
        </p:spPr>
      </p:pic>
    </p:spTree>
    <p:extLst>
      <p:ext uri="{BB962C8B-B14F-4D97-AF65-F5344CB8AC3E}">
        <p14:creationId xmlns:p14="http://schemas.microsoft.com/office/powerpoint/2010/main" val="407537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773F1975-EE59-6130-9367-1D77B9C8AD06}"/>
              </a:ext>
            </a:extLst>
          </p:cNvPr>
          <p:cNvSpPr>
            <a:spLocks noGrp="1"/>
          </p:cNvSpPr>
          <p:nvPr>
            <p:ph type="body" sz="quarter" idx="12"/>
          </p:nvPr>
        </p:nvSpPr>
        <p:spPr/>
        <p:txBody>
          <a:bodyPr/>
          <a:lstStyle/>
          <a:p>
            <a:r>
              <a:rPr lang="de-DE" dirty="0"/>
              <a:t>Was passiert ohne KWP?</a:t>
            </a:r>
          </a:p>
        </p:txBody>
      </p:sp>
      <p:sp>
        <p:nvSpPr>
          <p:cNvPr id="18" name="Freihandform: Form 17">
            <a:extLst>
              <a:ext uri="{FF2B5EF4-FFF2-40B4-BE49-F238E27FC236}">
                <a16:creationId xmlns:a16="http://schemas.microsoft.com/office/drawing/2014/main" id="{836F0CC9-B332-55F9-02A8-BBF08D34422D}"/>
              </a:ext>
            </a:extLst>
          </p:cNvPr>
          <p:cNvSpPr/>
          <p:nvPr/>
        </p:nvSpPr>
        <p:spPr>
          <a:xfrm>
            <a:off x="615724" y="1482521"/>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Unzureichende Planungssicherheit für Unternehmen und Eigentümer</a:t>
            </a:r>
            <a:endParaRPr lang="en-US" sz="2000" kern="1200" dirty="0">
              <a:solidFill>
                <a:srgbClr val="FFFFFF"/>
              </a:solidFill>
            </a:endParaRPr>
          </a:p>
        </p:txBody>
      </p:sp>
      <p:sp>
        <p:nvSpPr>
          <p:cNvPr id="19" name="Freihandform: Form 18">
            <a:extLst>
              <a:ext uri="{FF2B5EF4-FFF2-40B4-BE49-F238E27FC236}">
                <a16:creationId xmlns:a16="http://schemas.microsoft.com/office/drawing/2014/main" id="{6BE6FFBA-3F4B-B489-569E-B283DEAC46A1}"/>
              </a:ext>
            </a:extLst>
          </p:cNvPr>
          <p:cNvSpPr/>
          <p:nvPr/>
        </p:nvSpPr>
        <p:spPr>
          <a:xfrm>
            <a:off x="3046783" y="1482521"/>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FFFFFF"/>
                </a:solidFill>
              </a:rPr>
              <a:t>fehlende</a:t>
            </a:r>
            <a:r>
              <a:rPr lang="en-US" sz="2000" kern="1200" dirty="0">
                <a:solidFill>
                  <a:srgbClr val="FFFFFF"/>
                </a:solidFill>
              </a:rPr>
              <a:t> </a:t>
            </a:r>
            <a:r>
              <a:rPr lang="en-US" sz="2000" kern="1200" dirty="0" err="1">
                <a:solidFill>
                  <a:srgbClr val="FFFFFF"/>
                </a:solidFill>
              </a:rPr>
              <a:t>Akzeptanz</a:t>
            </a:r>
            <a:r>
              <a:rPr lang="en-US" sz="2000" kern="1200" dirty="0">
                <a:solidFill>
                  <a:srgbClr val="FFFFFF"/>
                </a:solidFill>
              </a:rPr>
              <a:t> da </a:t>
            </a:r>
            <a:r>
              <a:rPr lang="en-US" sz="2000" kern="1200" dirty="0" err="1">
                <a:solidFill>
                  <a:srgbClr val="FFFFFF"/>
                </a:solidFill>
              </a:rPr>
              <a:t>ohne</a:t>
            </a:r>
            <a:r>
              <a:rPr lang="en-US" sz="2000" kern="1200" dirty="0">
                <a:solidFill>
                  <a:srgbClr val="FFFFFF"/>
                </a:solidFill>
              </a:rPr>
              <a:t> </a:t>
            </a:r>
            <a:r>
              <a:rPr lang="en-US" sz="2000" kern="1200" dirty="0" err="1">
                <a:solidFill>
                  <a:srgbClr val="FFFFFF"/>
                </a:solidFill>
              </a:rPr>
              <a:t>Akteurs</a:t>
            </a:r>
            <a:r>
              <a:rPr lang="en-US" sz="2000" kern="1200" dirty="0">
                <a:solidFill>
                  <a:srgbClr val="FFFFFF"/>
                </a:solidFill>
              </a:rPr>
              <a:t>- und </a:t>
            </a:r>
            <a:r>
              <a:rPr lang="en-US" sz="2000" kern="1200" dirty="0" err="1">
                <a:solidFill>
                  <a:srgbClr val="FFFFFF"/>
                </a:solidFill>
              </a:rPr>
              <a:t>Öffentlichkeits-beteiligung</a:t>
            </a:r>
            <a:endParaRPr lang="en-US" sz="2000" kern="1200" dirty="0">
              <a:solidFill>
                <a:srgbClr val="FFFFFF"/>
              </a:solidFill>
            </a:endParaRPr>
          </a:p>
        </p:txBody>
      </p:sp>
      <p:sp>
        <p:nvSpPr>
          <p:cNvPr id="20" name="Freihandform: Form 19">
            <a:extLst>
              <a:ext uri="{FF2B5EF4-FFF2-40B4-BE49-F238E27FC236}">
                <a16:creationId xmlns:a16="http://schemas.microsoft.com/office/drawing/2014/main" id="{D84EA667-FF41-8DF7-FC6F-CB3BD147193E}"/>
              </a:ext>
            </a:extLst>
          </p:cNvPr>
          <p:cNvSpPr/>
          <p:nvPr/>
        </p:nvSpPr>
        <p:spPr>
          <a:xfrm>
            <a:off x="5477842" y="1482521"/>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unklare Wärmeversorgung, Versorgungssicher-</a:t>
            </a:r>
            <a:r>
              <a:rPr lang="de-DE" sz="2000" kern="1200" dirty="0" err="1">
                <a:solidFill>
                  <a:srgbClr val="FFFFFF"/>
                </a:solidFill>
              </a:rPr>
              <a:t>heit</a:t>
            </a:r>
            <a:endParaRPr lang="en-US" sz="2000" kern="1200" dirty="0">
              <a:solidFill>
                <a:srgbClr val="FFFFFF"/>
              </a:solidFill>
            </a:endParaRPr>
          </a:p>
        </p:txBody>
      </p:sp>
      <p:sp>
        <p:nvSpPr>
          <p:cNvPr id="21" name="Freihandform: Form 20">
            <a:extLst>
              <a:ext uri="{FF2B5EF4-FFF2-40B4-BE49-F238E27FC236}">
                <a16:creationId xmlns:a16="http://schemas.microsoft.com/office/drawing/2014/main" id="{96039B49-A211-E941-BE8B-4E57835723B0}"/>
              </a:ext>
            </a:extLst>
          </p:cNvPr>
          <p:cNvSpPr/>
          <p:nvPr/>
        </p:nvSpPr>
        <p:spPr>
          <a:xfrm>
            <a:off x="614647" y="3074795"/>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Chance zur regionalen Wertschöpfung vertan</a:t>
            </a:r>
            <a:endParaRPr lang="en-US" sz="2000" kern="1200" dirty="0">
              <a:solidFill>
                <a:srgbClr val="FFFFFF"/>
              </a:solidFill>
            </a:endParaRPr>
          </a:p>
        </p:txBody>
      </p:sp>
      <p:sp>
        <p:nvSpPr>
          <p:cNvPr id="22" name="Freihandform: Form 21">
            <a:extLst>
              <a:ext uri="{FF2B5EF4-FFF2-40B4-BE49-F238E27FC236}">
                <a16:creationId xmlns:a16="http://schemas.microsoft.com/office/drawing/2014/main" id="{FAAD458F-BE95-067E-1183-C388E0446B34}"/>
              </a:ext>
            </a:extLst>
          </p:cNvPr>
          <p:cNvSpPr/>
          <p:nvPr/>
        </p:nvSpPr>
        <p:spPr>
          <a:xfrm>
            <a:off x="3045706" y="3074795"/>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Unklare Standortfaktoren für Ansiedlungen</a:t>
            </a:r>
            <a:endParaRPr lang="en-US" sz="2000" kern="1200" dirty="0">
              <a:solidFill>
                <a:srgbClr val="FFFFFF"/>
              </a:solidFill>
            </a:endParaRPr>
          </a:p>
        </p:txBody>
      </p:sp>
      <p:sp>
        <p:nvSpPr>
          <p:cNvPr id="23" name="Freihandform: Form 22">
            <a:extLst>
              <a:ext uri="{FF2B5EF4-FFF2-40B4-BE49-F238E27FC236}">
                <a16:creationId xmlns:a16="http://schemas.microsoft.com/office/drawing/2014/main" id="{4308375D-5760-24E2-9F35-39AC812CFA18}"/>
              </a:ext>
            </a:extLst>
          </p:cNvPr>
          <p:cNvSpPr/>
          <p:nvPr/>
        </p:nvSpPr>
        <p:spPr>
          <a:xfrm>
            <a:off x="5500425" y="3093423"/>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rgbClr val="FFFFFF"/>
                </a:solidFill>
              </a:rPr>
              <a:t>Fehlende</a:t>
            </a:r>
            <a:r>
              <a:rPr lang="en-US" sz="2000" kern="1200" dirty="0">
                <a:solidFill>
                  <a:srgbClr val="FFFFFF"/>
                </a:solidFill>
              </a:rPr>
              <a:t> </a:t>
            </a:r>
            <a:r>
              <a:rPr lang="en-US" sz="2000" kern="1200" dirty="0" err="1">
                <a:solidFill>
                  <a:srgbClr val="FFFFFF"/>
                </a:solidFill>
              </a:rPr>
              <a:t>Rahmendaten</a:t>
            </a:r>
            <a:r>
              <a:rPr lang="en-US" sz="2000" kern="1200" dirty="0">
                <a:solidFill>
                  <a:srgbClr val="FFFFFF"/>
                </a:solidFill>
              </a:rPr>
              <a:t> für </a:t>
            </a:r>
            <a:r>
              <a:rPr lang="en-US" sz="2000" kern="1200" dirty="0" err="1">
                <a:solidFill>
                  <a:srgbClr val="FFFFFF"/>
                </a:solidFill>
              </a:rPr>
              <a:t>Netzbetreiber</a:t>
            </a:r>
            <a:r>
              <a:rPr lang="en-US" sz="2000" kern="1200" dirty="0">
                <a:solidFill>
                  <a:srgbClr val="FFFFFF"/>
                </a:solidFill>
              </a:rPr>
              <a:t> </a:t>
            </a:r>
            <a:r>
              <a:rPr lang="en-US" sz="2000" kern="1200" dirty="0" err="1">
                <a:solidFill>
                  <a:srgbClr val="FFFFFF"/>
                </a:solidFill>
              </a:rPr>
              <a:t>bei</a:t>
            </a:r>
            <a:r>
              <a:rPr lang="en-US" sz="2000" kern="1200" dirty="0">
                <a:solidFill>
                  <a:srgbClr val="FFFFFF"/>
                </a:solidFill>
              </a:rPr>
              <a:t> </a:t>
            </a:r>
            <a:r>
              <a:rPr lang="en-US" sz="2000" kern="1200" dirty="0" err="1">
                <a:solidFill>
                  <a:srgbClr val="FFFFFF"/>
                </a:solidFill>
              </a:rPr>
              <a:t>Ausbauplanungen</a:t>
            </a:r>
            <a:endParaRPr lang="en-US" sz="2000" kern="1200" dirty="0">
              <a:solidFill>
                <a:srgbClr val="FFFFFF"/>
              </a:solidFill>
            </a:endParaRPr>
          </a:p>
        </p:txBody>
      </p:sp>
      <p:sp>
        <p:nvSpPr>
          <p:cNvPr id="24" name="Freihandform: Form 23">
            <a:extLst>
              <a:ext uri="{FF2B5EF4-FFF2-40B4-BE49-F238E27FC236}">
                <a16:creationId xmlns:a16="http://schemas.microsoft.com/office/drawing/2014/main" id="{1309DB51-BEFB-C0CD-7580-320D865CC1C3}"/>
              </a:ext>
            </a:extLst>
          </p:cNvPr>
          <p:cNvSpPr/>
          <p:nvPr/>
        </p:nvSpPr>
        <p:spPr>
          <a:xfrm>
            <a:off x="638307" y="4667208"/>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Nichterfüllung kommender gesetzlicher Pflichten</a:t>
            </a:r>
            <a:endParaRPr lang="en-US" sz="2000" kern="1200" dirty="0">
              <a:solidFill>
                <a:srgbClr val="FFFFFF"/>
              </a:solidFill>
            </a:endParaRPr>
          </a:p>
        </p:txBody>
      </p:sp>
      <p:sp>
        <p:nvSpPr>
          <p:cNvPr id="25" name="Freihandform: Form 24">
            <a:extLst>
              <a:ext uri="{FF2B5EF4-FFF2-40B4-BE49-F238E27FC236}">
                <a16:creationId xmlns:a16="http://schemas.microsoft.com/office/drawing/2014/main" id="{A649031A-77B9-0C3F-B9CA-BCBAE81CDC96}"/>
              </a:ext>
            </a:extLst>
          </p:cNvPr>
          <p:cNvSpPr/>
          <p:nvPr/>
        </p:nvSpPr>
        <p:spPr>
          <a:xfrm>
            <a:off x="3069366" y="4667208"/>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Keine Abstimmung mit Trafo-Plänen Netzbetreiber und Unternehmen</a:t>
            </a:r>
            <a:endParaRPr lang="en-US" sz="2000" kern="1200" dirty="0">
              <a:solidFill>
                <a:srgbClr val="FFFFFF"/>
              </a:solidFill>
            </a:endParaRPr>
          </a:p>
        </p:txBody>
      </p:sp>
      <p:sp>
        <p:nvSpPr>
          <p:cNvPr id="26" name="Freihandform: Form 25">
            <a:extLst>
              <a:ext uri="{FF2B5EF4-FFF2-40B4-BE49-F238E27FC236}">
                <a16:creationId xmlns:a16="http://schemas.microsoft.com/office/drawing/2014/main" id="{3D3A5C95-5524-7529-579D-26AB942DA9FE}"/>
              </a:ext>
            </a:extLst>
          </p:cNvPr>
          <p:cNvSpPr/>
          <p:nvPr/>
        </p:nvSpPr>
        <p:spPr>
          <a:xfrm>
            <a:off x="5474633" y="4667069"/>
            <a:ext cx="2321164" cy="1482379"/>
          </a:xfrm>
          <a:custGeom>
            <a:avLst/>
            <a:gdLst>
              <a:gd name="connsiteX0" fmla="*/ 0 w 2321164"/>
              <a:gd name="connsiteY0" fmla="*/ 247068 h 1482379"/>
              <a:gd name="connsiteX1" fmla="*/ 247068 w 2321164"/>
              <a:gd name="connsiteY1" fmla="*/ 0 h 1482379"/>
              <a:gd name="connsiteX2" fmla="*/ 2074096 w 2321164"/>
              <a:gd name="connsiteY2" fmla="*/ 0 h 1482379"/>
              <a:gd name="connsiteX3" fmla="*/ 2321164 w 2321164"/>
              <a:gd name="connsiteY3" fmla="*/ 247068 h 1482379"/>
              <a:gd name="connsiteX4" fmla="*/ 2321164 w 2321164"/>
              <a:gd name="connsiteY4" fmla="*/ 1235311 h 1482379"/>
              <a:gd name="connsiteX5" fmla="*/ 2074096 w 2321164"/>
              <a:gd name="connsiteY5" fmla="*/ 1482379 h 1482379"/>
              <a:gd name="connsiteX6" fmla="*/ 247068 w 2321164"/>
              <a:gd name="connsiteY6" fmla="*/ 1482379 h 1482379"/>
              <a:gd name="connsiteX7" fmla="*/ 0 w 2321164"/>
              <a:gd name="connsiteY7" fmla="*/ 1235311 h 1482379"/>
              <a:gd name="connsiteX8" fmla="*/ 0 w 2321164"/>
              <a:gd name="connsiteY8" fmla="*/ 247068 h 148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1164" h="1482379">
                <a:moveTo>
                  <a:pt x="0" y="247068"/>
                </a:moveTo>
                <a:cubicBezTo>
                  <a:pt x="0" y="110616"/>
                  <a:pt x="110616" y="0"/>
                  <a:pt x="247068" y="0"/>
                </a:cubicBezTo>
                <a:lnTo>
                  <a:pt x="2074096" y="0"/>
                </a:lnTo>
                <a:cubicBezTo>
                  <a:pt x="2210548" y="0"/>
                  <a:pt x="2321164" y="110616"/>
                  <a:pt x="2321164" y="247068"/>
                </a:cubicBezTo>
                <a:lnTo>
                  <a:pt x="2321164" y="1235311"/>
                </a:lnTo>
                <a:cubicBezTo>
                  <a:pt x="2321164" y="1371763"/>
                  <a:pt x="2210548" y="1482379"/>
                  <a:pt x="2074096" y="1482379"/>
                </a:cubicBezTo>
                <a:lnTo>
                  <a:pt x="247068" y="1482379"/>
                </a:lnTo>
                <a:cubicBezTo>
                  <a:pt x="110616" y="1482379"/>
                  <a:pt x="0" y="1371763"/>
                  <a:pt x="0" y="1235311"/>
                </a:cubicBezTo>
                <a:lnTo>
                  <a:pt x="0" y="247068"/>
                </a:lnTo>
                <a:close/>
              </a:path>
            </a:pathLst>
          </a:custGeom>
          <a:solidFill>
            <a:schemeClr val="tx2"/>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148564" tIns="148564" rIns="148564" bIns="148564"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Akteure agieren einzeln, ineffizientere Lösungen</a:t>
            </a:r>
            <a:endParaRPr lang="en-US" sz="2000" kern="1200" dirty="0">
              <a:solidFill>
                <a:srgbClr val="FFFFFF"/>
              </a:solidFill>
            </a:endParaRPr>
          </a:p>
        </p:txBody>
      </p:sp>
      <p:grpSp>
        <p:nvGrpSpPr>
          <p:cNvPr id="5" name="Gruppieren 4">
            <a:extLst>
              <a:ext uri="{FF2B5EF4-FFF2-40B4-BE49-F238E27FC236}">
                <a16:creationId xmlns:a16="http://schemas.microsoft.com/office/drawing/2014/main" id="{6BBD14D4-357E-3BE0-C3F8-3039E846EF53}"/>
              </a:ext>
            </a:extLst>
          </p:cNvPr>
          <p:cNvGrpSpPr/>
          <p:nvPr/>
        </p:nvGrpSpPr>
        <p:grpSpPr>
          <a:xfrm>
            <a:off x="7889690" y="4667211"/>
            <a:ext cx="2321164" cy="1482379"/>
            <a:chOff x="5355131" y="3184688"/>
            <a:chExt cx="2321164" cy="1482379"/>
          </a:xfrm>
          <a:solidFill>
            <a:schemeClr val="tx2"/>
          </a:solidFill>
        </p:grpSpPr>
        <p:sp>
          <p:nvSpPr>
            <p:cNvPr id="7" name="Rechteck: abgerundete Ecken 6">
              <a:extLst>
                <a:ext uri="{FF2B5EF4-FFF2-40B4-BE49-F238E27FC236}">
                  <a16:creationId xmlns:a16="http://schemas.microsoft.com/office/drawing/2014/main" id="{23657AA9-529A-928F-3082-3637F23F9298}"/>
                </a:ext>
              </a:extLst>
            </p:cNvPr>
            <p:cNvSpPr/>
            <p:nvPr/>
          </p:nvSpPr>
          <p:spPr>
            <a:xfrm>
              <a:off x="5355131" y="3184688"/>
              <a:ext cx="2321164" cy="1482379"/>
            </a:xfrm>
            <a:prstGeom prst="roundRect">
              <a:avLst/>
            </a:prstGeom>
            <a:grp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a:lstStyle/>
            <a:p>
              <a:endParaRPr lang="de-DE">
                <a:solidFill>
                  <a:srgbClr val="FFFFFF"/>
                </a:solidFill>
              </a:endParaRPr>
            </a:p>
          </p:txBody>
        </p:sp>
        <p:sp>
          <p:nvSpPr>
            <p:cNvPr id="9" name="Rechteck: abgerundete Ecken 4">
              <a:extLst>
                <a:ext uri="{FF2B5EF4-FFF2-40B4-BE49-F238E27FC236}">
                  <a16:creationId xmlns:a16="http://schemas.microsoft.com/office/drawing/2014/main" id="{4F5E8254-D6FE-E06C-D36B-0C0396C14B1F}"/>
                </a:ext>
              </a:extLst>
            </p:cNvPr>
            <p:cNvSpPr txBox="1"/>
            <p:nvPr/>
          </p:nvSpPr>
          <p:spPr>
            <a:xfrm>
              <a:off x="5427495" y="3257052"/>
              <a:ext cx="2176436" cy="13376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rgbClr val="FFFFFF"/>
                  </a:solidFill>
                </a:rPr>
                <a:t>Kommune verspielt Chance auf strategische Rahmensetzung</a:t>
              </a:r>
              <a:endParaRPr lang="en-US" sz="2000" kern="1200" dirty="0">
                <a:solidFill>
                  <a:srgbClr val="FFFFFF"/>
                </a:solidFill>
              </a:endParaRPr>
            </a:p>
          </p:txBody>
        </p:sp>
      </p:grpSp>
      <p:grpSp>
        <p:nvGrpSpPr>
          <p:cNvPr id="10" name="Gruppieren 9">
            <a:extLst>
              <a:ext uri="{FF2B5EF4-FFF2-40B4-BE49-F238E27FC236}">
                <a16:creationId xmlns:a16="http://schemas.microsoft.com/office/drawing/2014/main" id="{D68BFEC7-C871-2C71-B9CD-457F73FACBB8}"/>
              </a:ext>
            </a:extLst>
          </p:cNvPr>
          <p:cNvGrpSpPr/>
          <p:nvPr/>
        </p:nvGrpSpPr>
        <p:grpSpPr>
          <a:xfrm>
            <a:off x="7889690" y="3084041"/>
            <a:ext cx="2321164" cy="1482379"/>
            <a:chOff x="5355131" y="3184688"/>
            <a:chExt cx="2321164" cy="1482379"/>
          </a:xfrm>
          <a:solidFill>
            <a:schemeClr val="tx2"/>
          </a:solidFill>
        </p:grpSpPr>
        <p:sp>
          <p:nvSpPr>
            <p:cNvPr id="11" name="Rechteck: abgerundete Ecken 10">
              <a:extLst>
                <a:ext uri="{FF2B5EF4-FFF2-40B4-BE49-F238E27FC236}">
                  <a16:creationId xmlns:a16="http://schemas.microsoft.com/office/drawing/2014/main" id="{C837B6D9-06AB-E2BA-35B4-E51ACBD25928}"/>
                </a:ext>
              </a:extLst>
            </p:cNvPr>
            <p:cNvSpPr/>
            <p:nvPr/>
          </p:nvSpPr>
          <p:spPr>
            <a:xfrm>
              <a:off x="5355131" y="3184688"/>
              <a:ext cx="2321164" cy="1482379"/>
            </a:xfrm>
            <a:prstGeom prst="roundRect">
              <a:avLst/>
            </a:prstGeom>
            <a:grp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a:lstStyle/>
            <a:p>
              <a:endParaRPr lang="de-DE">
                <a:solidFill>
                  <a:srgbClr val="FFFFFF"/>
                </a:solidFill>
              </a:endParaRPr>
            </a:p>
          </p:txBody>
        </p:sp>
        <p:sp>
          <p:nvSpPr>
            <p:cNvPr id="12" name="Rechteck: abgerundete Ecken 4">
              <a:extLst>
                <a:ext uri="{FF2B5EF4-FFF2-40B4-BE49-F238E27FC236}">
                  <a16:creationId xmlns:a16="http://schemas.microsoft.com/office/drawing/2014/main" id="{0B9278CE-8410-2C8B-7B03-C60ABE89CB41}"/>
                </a:ext>
              </a:extLst>
            </p:cNvPr>
            <p:cNvSpPr txBox="1"/>
            <p:nvPr/>
          </p:nvSpPr>
          <p:spPr>
            <a:xfrm>
              <a:off x="5427495" y="3257052"/>
              <a:ext cx="2176436" cy="13376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dirty="0">
                  <a:solidFill>
                    <a:srgbClr val="FFFFFF"/>
                  </a:solidFill>
                </a:rPr>
                <a:t>re</a:t>
              </a:r>
              <a:r>
                <a:rPr lang="de-DE" sz="2000" kern="1200" dirty="0">
                  <a:solidFill>
                    <a:srgbClr val="FFFFFF"/>
                  </a:solidFill>
                </a:rPr>
                <a:t>gionale </a:t>
              </a:r>
              <a:r>
                <a:rPr lang="de-DE" sz="2000" dirty="0">
                  <a:solidFill>
                    <a:srgbClr val="FFFFFF"/>
                  </a:solidFill>
                </a:rPr>
                <a:t>EE-</a:t>
              </a:r>
              <a:r>
                <a:rPr lang="de-DE" sz="2000" kern="1200" dirty="0">
                  <a:solidFill>
                    <a:srgbClr val="FFFFFF"/>
                  </a:solidFill>
                </a:rPr>
                <a:t>Potentiale und Abwärme bleiben ungenutzt</a:t>
              </a:r>
              <a:endParaRPr lang="en-US" sz="2000" kern="1200" dirty="0">
                <a:solidFill>
                  <a:srgbClr val="FFFFFF"/>
                </a:solidFill>
              </a:endParaRPr>
            </a:p>
          </p:txBody>
        </p:sp>
      </p:grpSp>
      <p:pic>
        <p:nvPicPr>
          <p:cNvPr id="15" name="Grafik 14" descr="Schwebendes Paar von Würfeln">
            <a:extLst>
              <a:ext uri="{FF2B5EF4-FFF2-40B4-BE49-F238E27FC236}">
                <a16:creationId xmlns:a16="http://schemas.microsoft.com/office/drawing/2014/main" id="{65B10345-6498-5399-412A-FEE0382AC6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1275" y="640823"/>
            <a:ext cx="2370854" cy="2370854"/>
          </a:xfrm>
          <a:prstGeom prst="rect">
            <a:avLst/>
          </a:prstGeom>
        </p:spPr>
      </p:pic>
    </p:spTree>
    <p:extLst>
      <p:ext uri="{BB962C8B-B14F-4D97-AF65-F5344CB8AC3E}">
        <p14:creationId xmlns:p14="http://schemas.microsoft.com/office/powerpoint/2010/main" val="2792936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516DAB9C-1F3C-AF54-3A7D-8F00B800CAF2}"/>
              </a:ext>
            </a:extLst>
          </p:cNvPr>
          <p:cNvSpPr>
            <a:spLocks noGrp="1"/>
          </p:cNvSpPr>
          <p:nvPr>
            <p:ph type="body" sz="quarter" idx="14"/>
          </p:nvPr>
        </p:nvSpPr>
        <p:spPr/>
        <p:txBody>
          <a:bodyPr/>
          <a:lstStyle/>
          <a:p>
            <a:endParaRPr lang="de-DE" dirty="0"/>
          </a:p>
        </p:txBody>
      </p:sp>
      <p:sp>
        <p:nvSpPr>
          <p:cNvPr id="20" name="Textplatzhalter 24">
            <a:extLst>
              <a:ext uri="{FF2B5EF4-FFF2-40B4-BE49-F238E27FC236}">
                <a16:creationId xmlns:a16="http://schemas.microsoft.com/office/drawing/2014/main" id="{3F47967A-1B19-4A13-A484-44FC42DAD500}"/>
              </a:ext>
            </a:extLst>
          </p:cNvPr>
          <p:cNvSpPr>
            <a:spLocks noGrp="1"/>
          </p:cNvSpPr>
          <p:nvPr>
            <p:ph type="body" sz="quarter" idx="12"/>
          </p:nvPr>
        </p:nvSpPr>
        <p:spPr>
          <a:xfrm>
            <a:off x="580960" y="893763"/>
            <a:ext cx="9902556" cy="599873"/>
          </a:xfrm>
        </p:spPr>
        <p:txBody>
          <a:bodyPr/>
          <a:lstStyle/>
          <a:p>
            <a:r>
              <a:rPr lang="de-DE" dirty="0"/>
              <a:t>Rechtlicher Rahmen: Gesetzgebung zur Wärmeplanung</a:t>
            </a:r>
          </a:p>
        </p:txBody>
      </p:sp>
      <p:sp>
        <p:nvSpPr>
          <p:cNvPr id="21" name="Rechteck 20">
            <a:extLst>
              <a:ext uri="{FF2B5EF4-FFF2-40B4-BE49-F238E27FC236}">
                <a16:creationId xmlns:a16="http://schemas.microsoft.com/office/drawing/2014/main" id="{8F47EAFA-C808-A7C5-F0F2-15BD90D8AF95}"/>
              </a:ext>
            </a:extLst>
          </p:cNvPr>
          <p:cNvSpPr/>
          <p:nvPr/>
        </p:nvSpPr>
        <p:spPr>
          <a:xfrm>
            <a:off x="2119529" y="1655972"/>
            <a:ext cx="4385388"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rPr>
              <a:t>Energie-Effizienz-Richtlinie </a:t>
            </a:r>
            <a:br>
              <a:rPr lang="de-DE" sz="2000" dirty="0">
                <a:latin typeface="Verdana" panose="020B0604030504040204" pitchFamily="34" charset="0"/>
                <a:ea typeface="Verdana" panose="020B0604030504040204" pitchFamily="34" charset="0"/>
              </a:rPr>
            </a:br>
            <a:r>
              <a:rPr lang="de-DE" sz="2000" dirty="0">
                <a:latin typeface="Verdana" panose="020B0604030504040204" pitchFamily="34" charset="0"/>
                <a:ea typeface="Verdana" panose="020B0604030504040204" pitchFamily="34" charset="0"/>
              </a:rPr>
              <a:t>Art. 25 (EED)</a:t>
            </a:r>
          </a:p>
        </p:txBody>
      </p:sp>
      <p:sp>
        <p:nvSpPr>
          <p:cNvPr id="22" name="Rechteck 21">
            <a:extLst>
              <a:ext uri="{FF2B5EF4-FFF2-40B4-BE49-F238E27FC236}">
                <a16:creationId xmlns:a16="http://schemas.microsoft.com/office/drawing/2014/main" id="{73036558-17C3-14B5-E348-F7D28FFFACF0}"/>
              </a:ext>
            </a:extLst>
          </p:cNvPr>
          <p:cNvSpPr/>
          <p:nvPr/>
        </p:nvSpPr>
        <p:spPr>
          <a:xfrm>
            <a:off x="2119529" y="3323781"/>
            <a:ext cx="4385388"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rPr>
              <a:t>Wärmeplanungsgesetz (WPG)</a:t>
            </a:r>
          </a:p>
        </p:txBody>
      </p:sp>
      <p:sp>
        <p:nvSpPr>
          <p:cNvPr id="23" name="Rechteck 22">
            <a:extLst>
              <a:ext uri="{FF2B5EF4-FFF2-40B4-BE49-F238E27FC236}">
                <a16:creationId xmlns:a16="http://schemas.microsoft.com/office/drawing/2014/main" id="{406C1BB8-E310-CCF7-F80B-B4300FD34CE4}"/>
              </a:ext>
            </a:extLst>
          </p:cNvPr>
          <p:cNvSpPr/>
          <p:nvPr/>
        </p:nvSpPr>
        <p:spPr>
          <a:xfrm>
            <a:off x="2119529" y="5102417"/>
            <a:ext cx="4385388"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br>
              <a:rPr lang="de-DE" sz="2400" dirty="0"/>
            </a:br>
            <a:r>
              <a:rPr lang="de-DE" sz="2400" dirty="0"/>
              <a:t>Sächsische Wärmeplanungsverordnung (</a:t>
            </a:r>
            <a:r>
              <a:rPr lang="de-DE" sz="2400" dirty="0" err="1"/>
              <a:t>SächsWPVO</a:t>
            </a:r>
            <a:r>
              <a:rPr lang="de-DE" sz="2400" dirty="0"/>
              <a:t>)</a:t>
            </a:r>
          </a:p>
          <a:p>
            <a:pPr algn="ctr"/>
            <a:endParaRPr lang="de-DE" sz="2000" dirty="0">
              <a:latin typeface="Verdana" panose="020B0604030504040204" pitchFamily="34" charset="0"/>
              <a:ea typeface="Verdana" panose="020B0604030504040204" pitchFamily="34" charset="0"/>
            </a:endParaRPr>
          </a:p>
        </p:txBody>
      </p:sp>
      <p:sp>
        <p:nvSpPr>
          <p:cNvPr id="24" name="Rechteck 23">
            <a:extLst>
              <a:ext uri="{FF2B5EF4-FFF2-40B4-BE49-F238E27FC236}">
                <a16:creationId xmlns:a16="http://schemas.microsoft.com/office/drawing/2014/main" id="{5CA73625-AF94-D1E7-72DB-BA85B7275983}"/>
              </a:ext>
            </a:extLst>
          </p:cNvPr>
          <p:cNvSpPr/>
          <p:nvPr/>
        </p:nvSpPr>
        <p:spPr>
          <a:xfrm>
            <a:off x="657085" y="1655972"/>
            <a:ext cx="1194319"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rPr>
              <a:t>EU- Ebene</a:t>
            </a:r>
          </a:p>
        </p:txBody>
      </p:sp>
      <p:sp>
        <p:nvSpPr>
          <p:cNvPr id="25" name="Rechteck 24">
            <a:extLst>
              <a:ext uri="{FF2B5EF4-FFF2-40B4-BE49-F238E27FC236}">
                <a16:creationId xmlns:a16="http://schemas.microsoft.com/office/drawing/2014/main" id="{DF9660D1-3B46-EEEA-FF6F-486988A625FB}"/>
              </a:ext>
            </a:extLst>
          </p:cNvPr>
          <p:cNvSpPr/>
          <p:nvPr/>
        </p:nvSpPr>
        <p:spPr>
          <a:xfrm>
            <a:off x="657083" y="3323781"/>
            <a:ext cx="1194319"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rPr>
              <a:t>Bundes- Ebene</a:t>
            </a:r>
          </a:p>
        </p:txBody>
      </p:sp>
      <p:sp>
        <p:nvSpPr>
          <p:cNvPr id="26" name="Rechteck 25">
            <a:extLst>
              <a:ext uri="{FF2B5EF4-FFF2-40B4-BE49-F238E27FC236}">
                <a16:creationId xmlns:a16="http://schemas.microsoft.com/office/drawing/2014/main" id="{E02D3F5F-5849-E89F-CF26-A9737090A773}"/>
              </a:ext>
            </a:extLst>
          </p:cNvPr>
          <p:cNvSpPr/>
          <p:nvPr/>
        </p:nvSpPr>
        <p:spPr>
          <a:xfrm>
            <a:off x="660325" y="5102417"/>
            <a:ext cx="1194319" cy="1035698"/>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2000" dirty="0">
                <a:latin typeface="Verdana" panose="020B0604030504040204" pitchFamily="34" charset="0"/>
                <a:ea typeface="Verdana" panose="020B0604030504040204" pitchFamily="34" charset="0"/>
              </a:rPr>
              <a:t>Landes-</a:t>
            </a:r>
          </a:p>
          <a:p>
            <a:pPr algn="ctr"/>
            <a:r>
              <a:rPr lang="de-DE" sz="2000" dirty="0">
                <a:latin typeface="Verdana" panose="020B0604030504040204" pitchFamily="34" charset="0"/>
                <a:ea typeface="Verdana" panose="020B0604030504040204" pitchFamily="34" charset="0"/>
              </a:rPr>
              <a:t>Ebene</a:t>
            </a:r>
          </a:p>
        </p:txBody>
      </p:sp>
      <p:sp>
        <p:nvSpPr>
          <p:cNvPr id="27" name="Textfeld 26">
            <a:extLst>
              <a:ext uri="{FF2B5EF4-FFF2-40B4-BE49-F238E27FC236}">
                <a16:creationId xmlns:a16="http://schemas.microsoft.com/office/drawing/2014/main" id="{6B30AE9E-FEB6-1ECD-CF5F-94B28A42F3B6}"/>
              </a:ext>
            </a:extLst>
          </p:cNvPr>
          <p:cNvSpPr txBox="1"/>
          <p:nvPr/>
        </p:nvSpPr>
        <p:spPr>
          <a:xfrm>
            <a:off x="6717060" y="1600107"/>
            <a:ext cx="5383762" cy="1323439"/>
          </a:xfrm>
          <a:prstGeom prst="rect">
            <a:avLst/>
          </a:prstGeom>
          <a:noFill/>
        </p:spPr>
        <p:txBody>
          <a:bodyPr wrap="square" rtlCol="0">
            <a:spAutoFit/>
          </a:bodyPr>
          <a:lstStyle/>
          <a:p>
            <a:r>
              <a:rPr lang="de-DE" sz="1600" dirty="0">
                <a:solidFill>
                  <a:srgbClr val="077979"/>
                </a:solidFill>
                <a:latin typeface="Verdana" panose="020B0604030504040204" pitchFamily="34" charset="0"/>
                <a:ea typeface="Verdana" panose="020B0604030504040204" pitchFamily="34" charset="0"/>
              </a:rPr>
              <a:t>„Die Mitgliedstaaten stellen sicher, dass […] Gemeinden mit einer</a:t>
            </a:r>
          </a:p>
          <a:p>
            <a:r>
              <a:rPr lang="de-DE" sz="1600" dirty="0">
                <a:solidFill>
                  <a:srgbClr val="077979"/>
                </a:solidFill>
                <a:latin typeface="Verdana" panose="020B0604030504040204" pitchFamily="34" charset="0"/>
                <a:ea typeface="Verdana" panose="020B0604030504040204" pitchFamily="34" charset="0"/>
              </a:rPr>
              <a:t>Gesamtbevölkerung von mehr als 45 000 Einwohnern lokale Pläne für die Wärme- und Kälteversorgung ausarbeiten.“</a:t>
            </a:r>
          </a:p>
        </p:txBody>
      </p:sp>
      <p:sp>
        <p:nvSpPr>
          <p:cNvPr id="28" name="Textfeld 27">
            <a:extLst>
              <a:ext uri="{FF2B5EF4-FFF2-40B4-BE49-F238E27FC236}">
                <a16:creationId xmlns:a16="http://schemas.microsoft.com/office/drawing/2014/main" id="{5F666010-30A3-5EDE-BE13-BA17876680F3}"/>
              </a:ext>
            </a:extLst>
          </p:cNvPr>
          <p:cNvSpPr txBox="1"/>
          <p:nvPr/>
        </p:nvSpPr>
        <p:spPr>
          <a:xfrm>
            <a:off x="6644494" y="3298051"/>
            <a:ext cx="5383762" cy="1461939"/>
          </a:xfrm>
          <a:prstGeom prst="rect">
            <a:avLst/>
          </a:prstGeom>
          <a:noFill/>
        </p:spPr>
        <p:txBody>
          <a:bodyPr wrap="square" rtlCol="0">
            <a:spAutoFit/>
          </a:bodyPr>
          <a:lstStyle/>
          <a:p>
            <a:pPr>
              <a:spcBef>
                <a:spcPts val="600"/>
              </a:spcBef>
            </a:pPr>
            <a:r>
              <a:rPr lang="de-DE" sz="1600" dirty="0">
                <a:solidFill>
                  <a:srgbClr val="077979"/>
                </a:solidFill>
                <a:latin typeface="Verdana" panose="020B0604030504040204" pitchFamily="34" charset="0"/>
                <a:ea typeface="Verdana" panose="020B0604030504040204" pitchFamily="34" charset="0"/>
              </a:rPr>
              <a:t>„Die Länder sind verpflichtet sicherzustellen, dass auf ihrem Hoheitsgebiet Wärmepläne nach Maßgabe dieses Gesetzes […] erstellt werden.“</a:t>
            </a:r>
          </a:p>
          <a:p>
            <a:pPr>
              <a:spcBef>
                <a:spcPts val="600"/>
              </a:spcBef>
            </a:pPr>
            <a:r>
              <a:rPr lang="de-DE" dirty="0">
                <a:solidFill>
                  <a:srgbClr val="077979"/>
                </a:solidFill>
                <a:latin typeface="Verdana" panose="020B0604030504040204" pitchFamily="34" charset="0"/>
                <a:ea typeface="Verdana" panose="020B0604030504040204" pitchFamily="34" charset="0"/>
                <a:sym typeface="Wingdings" panose="05000000000000000000" pitchFamily="2" charset="2"/>
              </a:rPr>
              <a:t> auch für Gemeinden &lt; 45.000 Einwohnern</a:t>
            </a:r>
            <a:endParaRPr lang="de-DE" dirty="0">
              <a:solidFill>
                <a:srgbClr val="077979"/>
              </a:solidFill>
              <a:latin typeface="Verdana" panose="020B0604030504040204" pitchFamily="34" charset="0"/>
              <a:ea typeface="Verdana" panose="020B0604030504040204" pitchFamily="34" charset="0"/>
            </a:endParaRPr>
          </a:p>
        </p:txBody>
      </p:sp>
      <p:sp>
        <p:nvSpPr>
          <p:cNvPr id="29" name="Textfeld 28">
            <a:extLst>
              <a:ext uri="{FF2B5EF4-FFF2-40B4-BE49-F238E27FC236}">
                <a16:creationId xmlns:a16="http://schemas.microsoft.com/office/drawing/2014/main" id="{789E52F1-460A-C950-B480-5A46CD73FACA}"/>
              </a:ext>
            </a:extLst>
          </p:cNvPr>
          <p:cNvSpPr txBox="1"/>
          <p:nvPr/>
        </p:nvSpPr>
        <p:spPr>
          <a:xfrm>
            <a:off x="6644494" y="5102417"/>
            <a:ext cx="4385388" cy="646331"/>
          </a:xfrm>
          <a:prstGeom prst="rect">
            <a:avLst/>
          </a:prstGeom>
          <a:noFill/>
        </p:spPr>
        <p:txBody>
          <a:bodyPr wrap="square" rtlCol="0">
            <a:spAutoFit/>
          </a:bodyPr>
          <a:lstStyle/>
          <a:p>
            <a:pPr marL="285750" indent="-285750">
              <a:buFont typeface="Wingdings" panose="05000000000000000000" pitchFamily="2" charset="2"/>
              <a:buChar char="à"/>
            </a:pPr>
            <a:r>
              <a:rPr lang="de-DE" dirty="0">
                <a:solidFill>
                  <a:srgbClr val="077979"/>
                </a:solidFill>
                <a:latin typeface="Verdana" panose="020B0604030504040204" pitchFamily="34" charset="0"/>
                <a:ea typeface="Verdana" panose="020B0604030504040204" pitchFamily="34" charset="0"/>
                <a:sym typeface="Wingdings" panose="05000000000000000000" pitchFamily="2" charset="2"/>
              </a:rPr>
              <a:t>Verpflichtung der Kommunen als planungsverantwortliche Stellen</a:t>
            </a:r>
          </a:p>
        </p:txBody>
      </p:sp>
      <p:sp>
        <p:nvSpPr>
          <p:cNvPr id="30" name="Rechteck 29">
            <a:extLst>
              <a:ext uri="{FF2B5EF4-FFF2-40B4-BE49-F238E27FC236}">
                <a16:creationId xmlns:a16="http://schemas.microsoft.com/office/drawing/2014/main" id="{80F7B170-7C2E-7DDC-8F63-6798C8E53AB5}"/>
              </a:ext>
            </a:extLst>
          </p:cNvPr>
          <p:cNvSpPr/>
          <p:nvPr/>
        </p:nvSpPr>
        <p:spPr>
          <a:xfrm>
            <a:off x="1851402" y="1655972"/>
            <a:ext cx="268127" cy="103569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Verdana" panose="020B0604030504040204" pitchFamily="34" charset="0"/>
              <a:ea typeface="Verdana" panose="020B0604030504040204" pitchFamily="34" charset="0"/>
            </a:endParaRPr>
          </a:p>
        </p:txBody>
      </p:sp>
      <p:sp>
        <p:nvSpPr>
          <p:cNvPr id="31" name="Rechteck 30">
            <a:extLst>
              <a:ext uri="{FF2B5EF4-FFF2-40B4-BE49-F238E27FC236}">
                <a16:creationId xmlns:a16="http://schemas.microsoft.com/office/drawing/2014/main" id="{64416BA5-E179-9110-6AC7-CC5396FE5CCD}"/>
              </a:ext>
            </a:extLst>
          </p:cNvPr>
          <p:cNvSpPr/>
          <p:nvPr/>
        </p:nvSpPr>
        <p:spPr>
          <a:xfrm>
            <a:off x="1851402" y="3323781"/>
            <a:ext cx="268127" cy="103569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Verdana" panose="020B0604030504040204" pitchFamily="34" charset="0"/>
              <a:ea typeface="Verdana" panose="020B0604030504040204" pitchFamily="34" charset="0"/>
            </a:endParaRPr>
          </a:p>
        </p:txBody>
      </p:sp>
      <p:sp>
        <p:nvSpPr>
          <p:cNvPr id="32" name="Rechteck 31">
            <a:extLst>
              <a:ext uri="{FF2B5EF4-FFF2-40B4-BE49-F238E27FC236}">
                <a16:creationId xmlns:a16="http://schemas.microsoft.com/office/drawing/2014/main" id="{56220C2B-AB45-DD34-688D-DD22A41CB584}"/>
              </a:ext>
            </a:extLst>
          </p:cNvPr>
          <p:cNvSpPr/>
          <p:nvPr/>
        </p:nvSpPr>
        <p:spPr>
          <a:xfrm>
            <a:off x="1854644" y="5102417"/>
            <a:ext cx="268127" cy="1035698"/>
          </a:xfrm>
          <a:prstGeom prst="rec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Verdana" panose="020B0604030504040204" pitchFamily="34" charset="0"/>
              <a:ea typeface="Verdana" panose="020B0604030504040204" pitchFamily="34" charset="0"/>
            </a:endParaRPr>
          </a:p>
        </p:txBody>
      </p:sp>
      <p:sp>
        <p:nvSpPr>
          <p:cNvPr id="33" name="Pfeil: nach unten 32">
            <a:extLst>
              <a:ext uri="{FF2B5EF4-FFF2-40B4-BE49-F238E27FC236}">
                <a16:creationId xmlns:a16="http://schemas.microsoft.com/office/drawing/2014/main" id="{BF2756F2-6235-B8E8-B8DD-5A9871945245}"/>
              </a:ext>
            </a:extLst>
          </p:cNvPr>
          <p:cNvSpPr/>
          <p:nvPr/>
        </p:nvSpPr>
        <p:spPr>
          <a:xfrm>
            <a:off x="3888247" y="2731953"/>
            <a:ext cx="841465" cy="571207"/>
          </a:xfrm>
          <a:prstGeom prst="downArrow">
            <a:avLst/>
          </a:prstGeom>
          <a:solidFill>
            <a:srgbClr val="C0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latin typeface="Verdana" panose="020B0604030504040204" pitchFamily="34" charset="0"/>
              <a:ea typeface="Verdana" panose="020B0604030504040204" pitchFamily="34" charset="0"/>
            </a:endParaRPr>
          </a:p>
        </p:txBody>
      </p:sp>
      <p:sp>
        <p:nvSpPr>
          <p:cNvPr id="34" name="Pfeil: nach unten 33">
            <a:extLst>
              <a:ext uri="{FF2B5EF4-FFF2-40B4-BE49-F238E27FC236}">
                <a16:creationId xmlns:a16="http://schemas.microsoft.com/office/drawing/2014/main" id="{4225A99B-A3B6-3B7F-5D95-4DFC145B5720}"/>
              </a:ext>
            </a:extLst>
          </p:cNvPr>
          <p:cNvSpPr/>
          <p:nvPr/>
        </p:nvSpPr>
        <p:spPr>
          <a:xfrm>
            <a:off x="3888247" y="4414892"/>
            <a:ext cx="841465" cy="632111"/>
          </a:xfrm>
          <a:prstGeom prst="downArrow">
            <a:avLst/>
          </a:prstGeom>
          <a:solidFill>
            <a:srgbClr val="C0E3F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190547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8A06031-ED09-4839-A47A-023B9CA2A6FA}"/>
              </a:ext>
            </a:extLst>
          </p:cNvPr>
          <p:cNvSpPr>
            <a:spLocks noGrp="1"/>
          </p:cNvSpPr>
          <p:nvPr>
            <p:ph type="body" sz="quarter" idx="12"/>
          </p:nvPr>
        </p:nvSpPr>
        <p:spPr>
          <a:xfrm>
            <a:off x="580959" y="893763"/>
            <a:ext cx="10924404" cy="1274250"/>
          </a:xfrm>
        </p:spPr>
        <p:txBody>
          <a:bodyPr/>
          <a:lstStyle/>
          <a:p>
            <a:r>
              <a:rPr lang="de-DE" dirty="0"/>
              <a:t>Rechtlicher Rahmen: Das Wärmeplanungsgesetz</a:t>
            </a:r>
            <a:endParaRPr lang="de-DE" sz="2000" b="0" dirty="0"/>
          </a:p>
          <a:p>
            <a:r>
              <a:rPr lang="de-DE" sz="2000" b="0" dirty="0"/>
              <a:t>„Gesetz für die Wärmeplanung und zur Dekarbonisierung der Wärmenetze“</a:t>
            </a:r>
          </a:p>
        </p:txBody>
      </p:sp>
      <p:sp>
        <p:nvSpPr>
          <p:cNvPr id="4" name="Textplatzhalter 1">
            <a:extLst>
              <a:ext uri="{FF2B5EF4-FFF2-40B4-BE49-F238E27FC236}">
                <a16:creationId xmlns:a16="http://schemas.microsoft.com/office/drawing/2014/main" id="{5B4659A1-0807-5AAE-46FE-D3660B5D54ED}"/>
              </a:ext>
            </a:extLst>
          </p:cNvPr>
          <p:cNvSpPr>
            <a:spLocks noGrp="1"/>
          </p:cNvSpPr>
          <p:nvPr>
            <p:ph type="body" sz="quarter" idx="13"/>
          </p:nvPr>
        </p:nvSpPr>
        <p:spPr>
          <a:xfrm>
            <a:off x="456180" y="2168013"/>
            <a:ext cx="8341976" cy="4433120"/>
          </a:xfrm>
        </p:spPr>
        <p:txBody>
          <a:bodyPr/>
          <a:lstStyle/>
          <a:p>
            <a:pPr marL="800100" lvl="1" indent="-342900">
              <a:buFont typeface="Wingdings" panose="05000000000000000000" pitchFamily="2" charset="2"/>
              <a:buChar char="v"/>
            </a:pPr>
            <a:r>
              <a:rPr lang="de-DE" dirty="0"/>
              <a:t>Wärmepläne sind zu erstellen (§4 WPG):</a:t>
            </a:r>
          </a:p>
          <a:p>
            <a:pPr marL="1257300" lvl="2" indent="-342900">
              <a:buFont typeface="Wingdings" panose="05000000000000000000" pitchFamily="2" charset="2"/>
              <a:buChar char="v"/>
            </a:pPr>
            <a:r>
              <a:rPr lang="de-DE" dirty="0">
                <a:solidFill>
                  <a:schemeClr val="accent6"/>
                </a:solidFill>
              </a:rPr>
              <a:t>bis zum 30. Juni 2026 für Gemeindegebiete mit </a:t>
            </a:r>
          </a:p>
          <a:p>
            <a:pPr lvl="2"/>
            <a:r>
              <a:rPr lang="de-DE" dirty="0">
                <a:solidFill>
                  <a:schemeClr val="accent6"/>
                </a:solidFill>
              </a:rPr>
              <a:t>&gt; 100.000 Einwohner </a:t>
            </a:r>
          </a:p>
          <a:p>
            <a:pPr marL="1257300" lvl="2" indent="-342900">
              <a:buFont typeface="Wingdings" panose="05000000000000000000" pitchFamily="2" charset="2"/>
              <a:buChar char="v"/>
            </a:pPr>
            <a:r>
              <a:rPr lang="de-DE" dirty="0">
                <a:solidFill>
                  <a:schemeClr val="accent6"/>
                </a:solidFill>
              </a:rPr>
              <a:t>bis zum 30. Juni 2028 für Gemeindegebiete mit</a:t>
            </a:r>
          </a:p>
          <a:p>
            <a:pPr lvl="2"/>
            <a:r>
              <a:rPr lang="de-DE" dirty="0">
                <a:solidFill>
                  <a:schemeClr val="accent6"/>
                </a:solidFill>
              </a:rPr>
              <a:t>≤ 100.000 Einwohner</a:t>
            </a:r>
          </a:p>
          <a:p>
            <a:pPr marL="1257300" lvl="2" indent="-342900">
              <a:buFont typeface="Wingdings" panose="05000000000000000000" pitchFamily="2" charset="2"/>
              <a:buChar char="v"/>
            </a:pPr>
            <a:endParaRPr lang="de-DE" dirty="0">
              <a:solidFill>
                <a:schemeClr val="accent6"/>
              </a:solidFill>
            </a:endParaRPr>
          </a:p>
          <a:p>
            <a:pPr marL="800100" lvl="1" indent="-342900">
              <a:buFont typeface="Wingdings" panose="05000000000000000000" pitchFamily="2" charset="2"/>
              <a:buChar char="v"/>
            </a:pPr>
            <a:r>
              <a:rPr lang="de-DE" dirty="0"/>
              <a:t>für Gemeindegebiete mit weniger als 10.000 Einwohnern ist ein vereinfachtes Verfahren möglich (§ 22 WPG) </a:t>
            </a:r>
          </a:p>
          <a:p>
            <a:pPr marL="800100" lvl="1" indent="-342900">
              <a:buFont typeface="Wingdings" panose="05000000000000000000" pitchFamily="2" charset="2"/>
              <a:buChar char="v"/>
            </a:pPr>
            <a:endParaRPr lang="de-DE" dirty="0"/>
          </a:p>
          <a:p>
            <a:pPr marL="800100" lvl="1" indent="-342900">
              <a:buFont typeface="Wingdings" panose="05000000000000000000" pitchFamily="2" charset="2"/>
              <a:buChar char="v"/>
            </a:pPr>
            <a:r>
              <a:rPr lang="de-DE" dirty="0"/>
              <a:t>Konvoi-Verfahren für die Erstellung der Wärmepläne in interkommunaler Zusammenarbeit sind möglich (§4 WPG)</a:t>
            </a:r>
          </a:p>
        </p:txBody>
      </p:sp>
      <p:pic>
        <p:nvPicPr>
          <p:cNvPr id="5" name="Grafik 4" descr="Ein Bild, das Clipart, Grafiken, Cartoon, Design enthält.&#10;&#10;KI-generierte Inhalte können fehlerhaft sein.">
            <a:extLst>
              <a:ext uri="{FF2B5EF4-FFF2-40B4-BE49-F238E27FC236}">
                <a16:creationId xmlns:a16="http://schemas.microsoft.com/office/drawing/2014/main" id="{A686EC5F-061C-15AD-D162-6DD0BEE0DA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66734" y="1613452"/>
            <a:ext cx="4433119" cy="4433119"/>
          </a:xfrm>
          <a:prstGeom prst="rect">
            <a:avLst/>
          </a:prstGeom>
        </p:spPr>
      </p:pic>
    </p:spTree>
    <p:extLst>
      <p:ext uri="{BB962C8B-B14F-4D97-AF65-F5344CB8AC3E}">
        <p14:creationId xmlns:p14="http://schemas.microsoft.com/office/powerpoint/2010/main" val="3345955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7DC6C78-80DC-F6CC-8862-B47A5626DB4F}"/>
              </a:ext>
            </a:extLst>
          </p:cNvPr>
          <p:cNvSpPr>
            <a:spLocks noGrp="1"/>
          </p:cNvSpPr>
          <p:nvPr>
            <p:ph type="body" sz="quarter" idx="12"/>
          </p:nvPr>
        </p:nvSpPr>
        <p:spPr/>
        <p:txBody>
          <a:bodyPr/>
          <a:lstStyle/>
          <a:p>
            <a:r>
              <a:rPr lang="de-DE" dirty="0"/>
              <a:t>Rechtlicher Rahmen in Sachsen - </a:t>
            </a:r>
            <a:r>
              <a:rPr lang="de-DE" dirty="0" err="1"/>
              <a:t>SächsWPVO</a:t>
            </a:r>
            <a:endParaRPr lang="de-DE" dirty="0"/>
          </a:p>
        </p:txBody>
      </p:sp>
      <p:sp>
        <p:nvSpPr>
          <p:cNvPr id="4" name="Textplatzhalter 3">
            <a:extLst>
              <a:ext uri="{FF2B5EF4-FFF2-40B4-BE49-F238E27FC236}">
                <a16:creationId xmlns:a16="http://schemas.microsoft.com/office/drawing/2014/main" id="{10B376EA-2C5C-A426-93DB-1BD06E668688}"/>
              </a:ext>
            </a:extLst>
          </p:cNvPr>
          <p:cNvSpPr>
            <a:spLocks noGrp="1"/>
          </p:cNvSpPr>
          <p:nvPr>
            <p:ph type="body" sz="quarter" idx="13"/>
          </p:nvPr>
        </p:nvSpPr>
        <p:spPr>
          <a:xfrm>
            <a:off x="580959" y="2081296"/>
            <a:ext cx="7202074" cy="3881438"/>
          </a:xfrm>
        </p:spPr>
        <p:txBody>
          <a:bodyPr/>
          <a:lstStyle/>
          <a:p>
            <a:pPr marL="342900" indent="-342900">
              <a:buFont typeface="Arial" panose="020B0604020202020204" pitchFamily="34" charset="0"/>
              <a:buChar char="•"/>
            </a:pPr>
            <a:r>
              <a:rPr lang="de-DE" dirty="0"/>
              <a:t>Die Sächsische Wärmeplanungsverordnung (</a:t>
            </a:r>
            <a:r>
              <a:rPr lang="de-DE" dirty="0" err="1"/>
              <a:t>SächsWPVO</a:t>
            </a:r>
            <a:r>
              <a:rPr lang="de-DE" dirty="0"/>
              <a:t>) trat am 3.Juli 2025 in Kraft. (</a:t>
            </a:r>
            <a:r>
              <a:rPr lang="de-DE" dirty="0" err="1"/>
              <a:t>SächsGVBl</a:t>
            </a:r>
            <a:r>
              <a:rPr lang="de-DE" dirty="0"/>
              <a:t> (Heft 9 2025))</a:t>
            </a:r>
          </a:p>
          <a:p>
            <a:pPr marL="800100" lvl="1" indent="-342900">
              <a:buFont typeface="Wingdings" panose="05000000000000000000" pitchFamily="2" charset="2"/>
              <a:buChar char="Ø"/>
            </a:pPr>
            <a:r>
              <a:rPr lang="de-DE" dirty="0">
                <a:solidFill>
                  <a:schemeClr val="accent6"/>
                </a:solidFill>
              </a:rPr>
              <a:t>Link </a:t>
            </a:r>
            <a:r>
              <a:rPr lang="de-DE" dirty="0" err="1">
                <a:solidFill>
                  <a:schemeClr val="accent6"/>
                </a:solidFill>
                <a:hlinkClick r:id="rId3">
                  <a:extLst>
                    <a:ext uri="{A12FA001-AC4F-418D-AE19-62706E023703}">
                      <ahyp:hlinkClr xmlns:ahyp="http://schemas.microsoft.com/office/drawing/2018/hyperlinkcolor" val="tx"/>
                    </a:ext>
                  </a:extLst>
                </a:hlinkClick>
              </a:rPr>
              <a:t>REVOSax</a:t>
            </a:r>
            <a:r>
              <a:rPr lang="de-DE" dirty="0">
                <a:solidFill>
                  <a:schemeClr val="accent6"/>
                </a:solidFill>
                <a:hlinkClick r:id="rId3">
                  <a:extLst>
                    <a:ext uri="{A12FA001-AC4F-418D-AE19-62706E023703}">
                      <ahyp:hlinkClr xmlns:ahyp="http://schemas.microsoft.com/office/drawing/2018/hyperlinkcolor" val="tx"/>
                    </a:ext>
                  </a:extLst>
                </a:hlinkClick>
              </a:rPr>
              <a:t> </a:t>
            </a:r>
            <a:r>
              <a:rPr lang="de-DE" dirty="0" err="1">
                <a:solidFill>
                  <a:schemeClr val="accent6"/>
                </a:solidFill>
                <a:hlinkClick r:id="rId3">
                  <a:extLst>
                    <a:ext uri="{A12FA001-AC4F-418D-AE19-62706E023703}">
                      <ahyp:hlinkClr xmlns:ahyp="http://schemas.microsoft.com/office/drawing/2018/hyperlinkcolor" val="tx"/>
                    </a:ext>
                  </a:extLst>
                </a:hlinkClick>
              </a:rPr>
              <a:t>SächsWPVO</a:t>
            </a:r>
            <a:endParaRPr lang="de-DE" dirty="0">
              <a:solidFill>
                <a:schemeClr val="accent6"/>
              </a:solidFill>
            </a:endParaRPr>
          </a:p>
          <a:p>
            <a:pPr marL="342900" indent="-342900">
              <a:buFont typeface="Arial" panose="020B0604020202020204" pitchFamily="34" charset="0"/>
              <a:buChar char="•"/>
            </a:pPr>
            <a:r>
              <a:rPr lang="de-DE" dirty="0"/>
              <a:t>§1 </a:t>
            </a:r>
            <a:r>
              <a:rPr lang="de-DE" dirty="0" err="1"/>
              <a:t>SächsWPVO</a:t>
            </a:r>
            <a:r>
              <a:rPr lang="de-DE" dirty="0"/>
              <a:t> benennt die Gemeinden als sogenannte „Planungsverantwortliche Stelle“ </a:t>
            </a:r>
            <a:r>
              <a:rPr lang="de-DE" b="1" dirty="0">
                <a:sym typeface="Wingdings" panose="05000000000000000000" pitchFamily="2" charset="2"/>
              </a:rPr>
              <a:t> Verpflichtung zur Erstellung von KWP</a:t>
            </a:r>
          </a:p>
          <a:p>
            <a:pPr marL="342900" indent="-342900">
              <a:buFont typeface="Arial" panose="020B0604020202020204" pitchFamily="34" charset="0"/>
              <a:buChar char="•"/>
            </a:pPr>
            <a:r>
              <a:rPr lang="de-DE" dirty="0">
                <a:sym typeface="Wingdings" panose="05000000000000000000" pitchFamily="2" charset="2"/>
              </a:rPr>
              <a:t>Ausführliche Erläuterungen zu den einzelnen Punkten im Vortrag des SMWA vom 03.07.2025 </a:t>
            </a:r>
            <a:r>
              <a:rPr lang="de-DE" dirty="0">
                <a:solidFill>
                  <a:schemeClr val="accent6"/>
                </a:solidFill>
                <a:sym typeface="Wingdings" panose="05000000000000000000" pitchFamily="2" charset="2"/>
                <a:hlinkClick r:id="rId4">
                  <a:extLst>
                    <a:ext uri="{A12FA001-AC4F-418D-AE19-62706E023703}">
                      <ahyp:hlinkClr xmlns:ahyp="http://schemas.microsoft.com/office/drawing/2018/hyperlinkcolor" val="tx"/>
                    </a:ext>
                  </a:extLst>
                </a:hlinkClick>
              </a:rPr>
              <a:t>Link</a:t>
            </a:r>
            <a:endParaRPr lang="de-DE" dirty="0">
              <a:solidFill>
                <a:schemeClr val="accent6"/>
              </a:solidFill>
            </a:endParaRPr>
          </a:p>
        </p:txBody>
      </p:sp>
      <p:pic>
        <p:nvPicPr>
          <p:cNvPr id="6" name="Grafik 5" descr="Ein Bild, das Clipart, Grafiken, Cartoon, Design enthält.&#10;&#10;Automatisch generierte Beschreibung">
            <a:extLst>
              <a:ext uri="{FF2B5EF4-FFF2-40B4-BE49-F238E27FC236}">
                <a16:creationId xmlns:a16="http://schemas.microsoft.com/office/drawing/2014/main" id="{B20936D0-1C03-EC36-B407-D17790D339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2642" y="1050591"/>
            <a:ext cx="5532355" cy="5532355"/>
          </a:xfrm>
          <a:prstGeom prst="rect">
            <a:avLst/>
          </a:prstGeom>
        </p:spPr>
      </p:pic>
    </p:spTree>
    <p:extLst>
      <p:ext uri="{BB962C8B-B14F-4D97-AF65-F5344CB8AC3E}">
        <p14:creationId xmlns:p14="http://schemas.microsoft.com/office/powerpoint/2010/main" val="96116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7DC6C78-80DC-F6CC-8862-B47A5626DB4F}"/>
              </a:ext>
            </a:extLst>
          </p:cNvPr>
          <p:cNvSpPr>
            <a:spLocks noGrp="1"/>
          </p:cNvSpPr>
          <p:nvPr>
            <p:ph type="body" sz="quarter" idx="12"/>
          </p:nvPr>
        </p:nvSpPr>
        <p:spPr/>
        <p:txBody>
          <a:bodyPr/>
          <a:lstStyle/>
          <a:p>
            <a:r>
              <a:rPr lang="de-DE" dirty="0"/>
              <a:t>Key Facts zur </a:t>
            </a:r>
            <a:r>
              <a:rPr lang="de-DE" dirty="0" err="1"/>
              <a:t>SächsWPVO</a:t>
            </a:r>
            <a:r>
              <a:rPr lang="de-DE" dirty="0"/>
              <a:t> in Sachsen</a:t>
            </a:r>
          </a:p>
        </p:txBody>
      </p:sp>
      <p:sp>
        <p:nvSpPr>
          <p:cNvPr id="4" name="Textplatzhalter 3">
            <a:extLst>
              <a:ext uri="{FF2B5EF4-FFF2-40B4-BE49-F238E27FC236}">
                <a16:creationId xmlns:a16="http://schemas.microsoft.com/office/drawing/2014/main" id="{10B376EA-2C5C-A426-93DB-1BD06E668688}"/>
              </a:ext>
            </a:extLst>
          </p:cNvPr>
          <p:cNvSpPr>
            <a:spLocks noGrp="1"/>
          </p:cNvSpPr>
          <p:nvPr>
            <p:ph type="body" sz="quarter" idx="13"/>
          </p:nvPr>
        </p:nvSpPr>
        <p:spPr>
          <a:xfrm>
            <a:off x="580958" y="2081296"/>
            <a:ext cx="8014402" cy="3881438"/>
          </a:xfrm>
        </p:spPr>
        <p:txBody>
          <a:bodyPr/>
          <a:lstStyle/>
          <a:p>
            <a:pPr marL="342900" indent="-342900">
              <a:buFont typeface="Arial" panose="020B0604020202020204" pitchFamily="34" charset="0"/>
              <a:buChar char="•"/>
            </a:pPr>
            <a:r>
              <a:rPr lang="de-DE" dirty="0"/>
              <a:t>Gemeinden bis 10.000 Einwohner erhalten die Möglichkeit zum vereinfachten Verfahren (§2 </a:t>
            </a:r>
            <a:r>
              <a:rPr lang="de-DE" dirty="0" err="1"/>
              <a:t>SächsWPVO</a:t>
            </a:r>
            <a:r>
              <a:rPr lang="de-DE" dirty="0"/>
              <a:t>)</a:t>
            </a:r>
          </a:p>
          <a:p>
            <a:pPr marL="342900" indent="-342900">
              <a:buFont typeface="Arial" panose="020B0604020202020204" pitchFamily="34" charset="0"/>
              <a:buChar char="•"/>
            </a:pPr>
            <a:r>
              <a:rPr lang="de-DE" dirty="0"/>
              <a:t>Gemeinden können KWP gemeinsam durchführen </a:t>
            </a:r>
            <a:br>
              <a:rPr lang="de-DE" dirty="0"/>
            </a:br>
            <a:r>
              <a:rPr lang="de-DE" dirty="0"/>
              <a:t>(§3 </a:t>
            </a:r>
            <a:r>
              <a:rPr lang="de-DE" dirty="0" err="1"/>
              <a:t>SächsWPVO</a:t>
            </a:r>
            <a:r>
              <a:rPr lang="de-DE" dirty="0"/>
              <a:t>)</a:t>
            </a:r>
          </a:p>
          <a:p>
            <a:pPr marL="800100" lvl="1" indent="-342900">
              <a:buFont typeface="Wingdings" panose="05000000000000000000" pitchFamily="2" charset="2"/>
              <a:buChar char="Ø"/>
            </a:pPr>
            <a:r>
              <a:rPr lang="de-DE" dirty="0">
                <a:solidFill>
                  <a:schemeClr val="accent6"/>
                </a:solidFill>
              </a:rPr>
              <a:t>Pflicht zur Vorlage eigener KWP bleibt davon unberührt</a:t>
            </a:r>
          </a:p>
          <a:p>
            <a:pPr marL="342900" indent="-342900">
              <a:buFont typeface="Arial" panose="020B0604020202020204" pitchFamily="34" charset="0"/>
              <a:buChar char="•"/>
            </a:pPr>
            <a:r>
              <a:rPr lang="de-DE" dirty="0"/>
              <a:t>Veröffentlichung des KWP im Internet und Anzeige des beschlossenen KWP beim SMWA </a:t>
            </a:r>
            <a:br>
              <a:rPr lang="de-DE" dirty="0"/>
            </a:br>
            <a:r>
              <a:rPr lang="de-DE" dirty="0"/>
              <a:t>(§4 </a:t>
            </a:r>
            <a:r>
              <a:rPr lang="de-DE" dirty="0" err="1"/>
              <a:t>SächsWPVO</a:t>
            </a:r>
            <a:r>
              <a:rPr lang="de-DE" dirty="0"/>
              <a:t>)</a:t>
            </a:r>
          </a:p>
          <a:p>
            <a:pPr marL="800100" lvl="1" indent="-342900">
              <a:buFont typeface="Arial" panose="020B0604020202020204" pitchFamily="34" charset="0"/>
              <a:buChar char="•"/>
            </a:pPr>
            <a:r>
              <a:rPr lang="de-DE" dirty="0">
                <a:solidFill>
                  <a:schemeClr val="accent6"/>
                </a:solidFill>
              </a:rPr>
              <a:t>Link </a:t>
            </a:r>
            <a:r>
              <a:rPr lang="x-none" dirty="0">
                <a:solidFill>
                  <a:schemeClr val="accent6"/>
                </a:solidFill>
                <a:hlinkClick r:id="rId3">
                  <a:extLst>
                    <a:ext uri="{A12FA001-AC4F-418D-AE19-62706E023703}">
                      <ahyp:hlinkClr xmlns:ahyp="http://schemas.microsoft.com/office/drawing/2018/hyperlinkcolor" val="tx"/>
                    </a:ext>
                  </a:extLst>
                </a:hlinkClick>
              </a:rPr>
              <a:t>Wärmeplan anzeigen - Energie - sachsen.de</a:t>
            </a:r>
            <a:endParaRPr lang="x-none" dirty="0">
              <a:solidFill>
                <a:schemeClr val="accent6"/>
              </a:solidFill>
            </a:endParaRPr>
          </a:p>
          <a:p>
            <a:pPr marL="800100" lvl="1" indent="-342900">
              <a:buFont typeface="Arial" panose="020B0604020202020204" pitchFamily="34" charset="0"/>
              <a:buChar char="•"/>
            </a:pPr>
            <a:endParaRPr lang="de-DE" dirty="0"/>
          </a:p>
        </p:txBody>
      </p:sp>
      <p:pic>
        <p:nvPicPr>
          <p:cNvPr id="6" name="Grafik 5" descr="Ein Bild, das Clipart, Grafiken, Cartoon, Design enthält.&#10;&#10;Automatisch generierte Beschreibung">
            <a:extLst>
              <a:ext uri="{FF2B5EF4-FFF2-40B4-BE49-F238E27FC236}">
                <a16:creationId xmlns:a16="http://schemas.microsoft.com/office/drawing/2014/main" id="{B20936D0-1C03-EC36-B407-D17790D339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0414" y="262801"/>
            <a:ext cx="5532355" cy="5532355"/>
          </a:xfrm>
          <a:prstGeom prst="rect">
            <a:avLst/>
          </a:prstGeom>
        </p:spPr>
      </p:pic>
    </p:spTree>
    <p:extLst>
      <p:ext uri="{BB962C8B-B14F-4D97-AF65-F5344CB8AC3E}">
        <p14:creationId xmlns:p14="http://schemas.microsoft.com/office/powerpoint/2010/main" val="62445968"/>
      </p:ext>
    </p:extLst>
  </p:cSld>
  <p:clrMapOvr>
    <a:masterClrMapping/>
  </p:clrMapOvr>
</p:sld>
</file>

<file path=ppt/theme/theme1.xml><?xml version="1.0" encoding="utf-8"?>
<a:theme xmlns:a="http://schemas.openxmlformats.org/drawingml/2006/main" name="Office">
  <a:themeElements>
    <a:clrScheme name="Benutzerdefiniert 9">
      <a:dk1>
        <a:sysClr val="windowText" lastClr="000000"/>
      </a:dk1>
      <a:lt1>
        <a:sysClr val="window" lastClr="FFFFFF"/>
      </a:lt1>
      <a:dk2>
        <a:srgbClr val="077979"/>
      </a:dk2>
      <a:lt2>
        <a:srgbClr val="E7E6E6"/>
      </a:lt2>
      <a:accent1>
        <a:srgbClr val="62BADE"/>
      </a:accent1>
      <a:accent2>
        <a:srgbClr val="077979"/>
      </a:accent2>
      <a:accent3>
        <a:srgbClr val="BFCE00"/>
      </a:accent3>
      <a:accent4>
        <a:srgbClr val="4AA023"/>
      </a:accent4>
      <a:accent5>
        <a:srgbClr val="FABD00"/>
      </a:accent5>
      <a:accent6>
        <a:srgbClr val="D87800"/>
      </a:accent6>
      <a:hlink>
        <a:srgbClr val="62BADE"/>
      </a:hlink>
      <a:folHlink>
        <a:srgbClr val="62BAD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2275</Words>
  <Application>Microsoft Office PowerPoint</Application>
  <PresentationFormat>Breitbild</PresentationFormat>
  <Paragraphs>315</Paragraphs>
  <Slides>30</Slides>
  <Notes>27</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0</vt:i4>
      </vt:variant>
      <vt:variant>
        <vt:lpstr>Folientitel</vt:lpstr>
      </vt:variant>
      <vt:variant>
        <vt:i4>30</vt:i4>
      </vt:variant>
    </vt:vector>
  </HeadingPairs>
  <TitlesOfParts>
    <vt:vector size="39" baseType="lpstr">
      <vt:lpstr>Aptos</vt:lpstr>
      <vt:lpstr>Arial</vt:lpstr>
      <vt:lpstr>Calibri</vt:lpstr>
      <vt:lpstr>DINOT</vt:lpstr>
      <vt:lpstr>Source Sans Pro</vt:lpstr>
      <vt:lpstr>Symbol</vt:lpstr>
      <vt:lpstr>Verdana</vt:lpstr>
      <vt:lpstr>Wingdings</vt:lpstr>
      <vt:lpstr>Office</vt:lpstr>
      <vt:lpstr>Kommunale Wärmeplanung   Wissenswertes für Kommunen zusammengefasst  Datum, Ort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Vielen Dank für Ihre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Sebastian Sollfrank</dc:creator>
  <cp:lastModifiedBy>Scheffel, Moritz</cp:lastModifiedBy>
  <cp:revision>181</cp:revision>
  <dcterms:created xsi:type="dcterms:W3CDTF">2019-01-17T14:34:45Z</dcterms:created>
  <dcterms:modified xsi:type="dcterms:W3CDTF">2025-07-22T15:41:59Z</dcterms:modified>
</cp:coreProperties>
</file>