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4" r:id="rId3"/>
    <p:sldId id="266" r:id="rId4"/>
    <p:sldId id="267" r:id="rId5"/>
    <p:sldId id="268" r:id="rId6"/>
    <p:sldId id="269" r:id="rId7"/>
    <p:sldId id="271" r:id="rId8"/>
    <p:sldId id="273" r:id="rId9"/>
    <p:sldId id="274" r:id="rId10"/>
    <p:sldId id="276" r:id="rId11"/>
    <p:sldId id="310" r:id="rId12"/>
    <p:sldId id="347" r:id="rId13"/>
    <p:sldId id="348" r:id="rId14"/>
    <p:sldId id="349" r:id="rId15"/>
    <p:sldId id="346" r:id="rId16"/>
    <p:sldId id="309" r:id="rId17"/>
    <p:sldId id="313" r:id="rId18"/>
    <p:sldId id="311" r:id="rId19"/>
    <p:sldId id="345" r:id="rId20"/>
    <p:sldId id="312"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44" r:id="rId37"/>
    <p:sldId id="351" r:id="rId38"/>
    <p:sldId id="333" r:id="rId39"/>
    <p:sldId id="334" r:id="rId40"/>
    <p:sldId id="335" r:id="rId41"/>
    <p:sldId id="336" r:id="rId42"/>
    <p:sldId id="337" r:id="rId43"/>
    <p:sldId id="338" r:id="rId44"/>
    <p:sldId id="352" r:id="rId45"/>
    <p:sldId id="339" r:id="rId46"/>
    <p:sldId id="263" r:id="rId4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öblehner, Dennis" initials="GD" lastIdx="1" clrIdx="0">
    <p:extLst>
      <p:ext uri="{19B8F6BF-5375-455C-9EA6-DF929625EA0E}">
        <p15:presenceInfo xmlns:p15="http://schemas.microsoft.com/office/powerpoint/2012/main" userId="S-1-5-21-1143099508-1257914023-1050887974-378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7979"/>
    <a:srgbClr val="62BADE"/>
    <a:srgbClr val="82C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4362" autoAdjust="0"/>
  </p:normalViewPr>
  <p:slideViewPr>
    <p:cSldViewPr snapToGrid="0">
      <p:cViewPr varScale="1">
        <p:scale>
          <a:sx n="72" d="100"/>
          <a:sy n="72" d="100"/>
        </p:scale>
        <p:origin x="1308"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Spalte1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
                  <c:y val="-2.9117195853550829E-2"/>
                </c:manualLayout>
              </c:layout>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0"/>
              <c:showCatName val="1"/>
              <c:showSerName val="0"/>
              <c:showPercent val="0"/>
              <c:showBubbleSize val="0"/>
              <c:extLst>
                <c:ext xmlns:c15="http://schemas.microsoft.com/office/drawing/2012/chart" uri="{CE6537A1-D6FC-4f65-9D91-7224C49458BB}">
                  <c15:layout>
                    <c:manualLayout>
                      <c:w val="0.24759422299956721"/>
                      <c:h val="0.18784230975021973"/>
                    </c:manualLayout>
                  </c15:layout>
                </c:ext>
              </c:extLst>
            </c:dLbl>
            <c:dLbl>
              <c:idx val="1"/>
              <c:layout>
                <c:manualLayout>
                  <c:x val="6.9457889377099458E-3"/>
                  <c:y val="2.9117339146837503E-2"/>
                </c:manualLayout>
              </c:layout>
              <c:spPr>
                <a:noFill/>
                <a:ln>
                  <a:noFill/>
                </a:ln>
                <a:effectLst/>
              </c:spPr>
              <c:txPr>
                <a:bodyPr rot="0" spcFirstLastPara="1" vertOverflow="ellipsis" vert="horz" wrap="square" anchor="ctr" anchorCtr="1"/>
                <a:lstStyle/>
                <a:p>
                  <a:pPr>
                    <a:defRPr sz="2000" b="1" i="0" u="none" strike="noStrike" kern="1200" spc="0" baseline="0">
                      <a:solidFill>
                        <a:schemeClr val="accent2"/>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0"/>
              <c:showCatName val="1"/>
              <c:showSerName val="0"/>
              <c:showPercent val="0"/>
              <c:showBubbleSize val="0"/>
              <c:extLst>
                <c:ext xmlns:c15="http://schemas.microsoft.com/office/drawing/2012/chart" uri="{CE6537A1-D6FC-4f65-9D91-7224C49458BB}">
                  <c15:layout>
                    <c:manualLayout>
                      <c:w val="0.22761350348875492"/>
                      <c:h val="6.2984277573998798E-2"/>
                    </c:manualLayout>
                  </c15:layout>
                </c:ext>
              </c:extLst>
            </c:dLbl>
            <c:dLbl>
              <c:idx val="2"/>
              <c:tx>
                <c:rich>
                  <a:bodyPr rot="0" spcFirstLastPara="1" vertOverflow="ellipsis" vert="horz" wrap="square" anchor="ctr" anchorCtr="1"/>
                  <a:lstStyle/>
                  <a:p>
                    <a:pPr>
                      <a:defRPr sz="1800" b="1" i="0" u="none" strike="noStrike" kern="1200" spc="0" baseline="0">
                        <a:solidFill>
                          <a:schemeClr val="accent6"/>
                        </a:solidFill>
                        <a:latin typeface="Verdana" panose="020B0604030504040204" pitchFamily="34" charset="0"/>
                        <a:ea typeface="Verdana" panose="020B0604030504040204" pitchFamily="34" charset="0"/>
                        <a:cs typeface="Verdana" panose="020B0604030504040204" pitchFamily="34" charset="0"/>
                      </a:defRPr>
                    </a:pPr>
                    <a:fld id="{6FEFD818-8CE5-4707-9594-7CD3A71F6060}" type="CATEGORYNAME">
                      <a:rPr lang="en-US" sz="2000" baseline="0" dirty="0">
                        <a:solidFill>
                          <a:schemeClr val="accent6"/>
                        </a:solidFill>
                      </a:rPr>
                      <a:pPr>
                        <a:defRPr sz="1800">
                          <a:solidFill>
                            <a:schemeClr val="accent6"/>
                          </a:solidFill>
                        </a:defRPr>
                      </a:pPr>
                      <a:t>[RUBRIKENNAME]</a:t>
                    </a:fld>
                    <a:endParaRPr lang="de-DE"/>
                  </a:p>
                </c:rich>
              </c:tx>
              <c:spPr>
                <a:noFill/>
                <a:ln>
                  <a:noFill/>
                </a:ln>
                <a:effectLst/>
              </c:spPr>
              <c:txPr>
                <a:bodyPr rot="0" spcFirstLastPara="1" vertOverflow="ellipsis" vert="horz" wrap="square" anchor="ctr" anchorCtr="1"/>
                <a:lstStyle/>
                <a:p>
                  <a:pPr>
                    <a:defRPr sz="1800" b="1" i="0" u="none" strike="noStrike" kern="1200" spc="0" baseline="0">
                      <a:solidFill>
                        <a:schemeClr val="accent6"/>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Wasser</c:v>
                </c:pt>
                <c:pt idx="1">
                  <c:v>Wärme</c:v>
                </c:pt>
                <c:pt idx="2">
                  <c:v>Strom</c:v>
                </c:pt>
              </c:strCache>
            </c:strRef>
          </c:cat>
          <c:val>
            <c:numRef>
              <c:f>Tabelle1!$B$2:$B$4</c:f>
              <c:numCache>
                <c:formatCode>General</c:formatCode>
                <c:ptCount val="3"/>
                <c:pt idx="0">
                  <c:v>33.33</c:v>
                </c:pt>
                <c:pt idx="1">
                  <c:v>33.33</c:v>
                </c:pt>
                <c:pt idx="2">
                  <c:v>33.33</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Spalte1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9.2535825985274583E-3"/>
                  <c:y val="0"/>
                </c:manualLayout>
              </c:layout>
              <c:spPr>
                <a:noFill/>
                <a:ln>
                  <a:noFill/>
                </a:ln>
                <a:effectLst/>
              </c:spPr>
              <c:txPr>
                <a:bodyPr rot="0" spcFirstLastPara="1" vertOverflow="ellipsis" vert="horz" wrap="square" anchor="ctr" anchorCtr="1"/>
                <a:lstStyle/>
                <a:p>
                  <a:pPr>
                    <a:defRPr sz="1800" b="1" i="0" u="none" strike="noStrike" kern="1200" spc="0" baseline="0">
                      <a:solidFill>
                        <a:schemeClr val="accent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2.9252753386620527E-2"/>
                  <c:y val="9.3931952067037111E-2"/>
                </c:manualLayout>
              </c:layout>
              <c:spPr>
                <a:noFill/>
                <a:ln>
                  <a:noFill/>
                </a:ln>
                <a:effectLst/>
              </c:spPr>
              <c:txPr>
                <a:bodyPr rot="0" spcFirstLastPara="1" vertOverflow="ellipsis" vert="horz" wrap="square" anchor="ctr" anchorCtr="1"/>
                <a:lstStyle/>
                <a:p>
                  <a:pPr>
                    <a:defRPr sz="1800" b="1" i="0" u="none" strike="noStrike" kern="1200" spc="0" baseline="0">
                      <a:solidFill>
                        <a:schemeClr val="accent2"/>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6.0943236222125906E-2"/>
                  <c:y val="-9.3931952067037111E-2"/>
                </c:manualLayout>
              </c:layout>
              <c:spPr>
                <a:noFill/>
                <a:ln>
                  <a:noFill/>
                </a:ln>
                <a:effectLst/>
              </c:spPr>
              <c:txPr>
                <a:bodyPr rot="0" spcFirstLastPara="1" vertOverflow="ellipsis" vert="horz" wrap="square" anchor="ctr" anchorCtr="1"/>
                <a:lstStyle/>
                <a:p>
                  <a:pPr>
                    <a:defRPr sz="1800" b="1" i="0" u="none" strike="noStrike" kern="1200" spc="0" baseline="0">
                      <a:solidFill>
                        <a:schemeClr val="accent6"/>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Wasser</c:v>
                </c:pt>
                <c:pt idx="1">
                  <c:v>Wärme</c:v>
                </c:pt>
                <c:pt idx="2">
                  <c:v>Strom</c:v>
                </c:pt>
              </c:strCache>
            </c:strRef>
          </c:cat>
          <c:val>
            <c:numRef>
              <c:f>Tabelle1!$B$2:$B$4</c:f>
              <c:numCache>
                <c:formatCode>General</c:formatCode>
                <c:ptCount val="3"/>
                <c:pt idx="0">
                  <c:v>5</c:v>
                </c:pt>
                <c:pt idx="1">
                  <c:v>62</c:v>
                </c:pt>
                <c:pt idx="2">
                  <c:v>33</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de-DE" sz="1800" b="0" dirty="0">
                <a:solidFill>
                  <a:srgbClr val="077979"/>
                </a:solidFill>
                <a:latin typeface="Verdana" panose="020B0604030504040204" pitchFamily="34" charset="0"/>
                <a:ea typeface="Verdana" panose="020B0604030504040204" pitchFamily="34" charset="0"/>
                <a:cs typeface="Verdana" panose="020B0604030504040204" pitchFamily="34" charset="0"/>
              </a:rPr>
              <a:t>Typische Anteile Verwaltungsgebäude ohne Kühlung</a:t>
            </a:r>
          </a:p>
        </c:rich>
      </c:tx>
      <c:layout>
        <c:manualLayout>
          <c:xMode val="edge"/>
          <c:yMode val="edge"/>
          <c:x val="0.12358057734420268"/>
          <c:y val="2.4368708148262801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de-D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Typische Anteile Verwaltungsgebäude ohne Kühlung</c:v>
                </c:pt>
              </c:strCache>
            </c:strRef>
          </c:tx>
          <c:spPr>
            <a:solidFill>
              <a:schemeClr val="accent6"/>
            </a:solidFill>
          </c:spPr>
          <c:explosion val="21"/>
          <c:dPt>
            <c:idx val="0"/>
            <c:bubble3D val="0"/>
            <c:explosion val="7"/>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tx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4.7999329565127584E-2"/>
                  <c:y val="9.8057589220987337E-3"/>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Verdana" panose="020B0604030504040204" pitchFamily="34" charset="0"/>
                        <a:ea typeface="Verdana" panose="020B0604030504040204" pitchFamily="34" charset="0"/>
                        <a:cs typeface="Verdana" panose="020B0604030504040204" pitchFamily="34" charset="0"/>
                      </a:defRPr>
                    </a:pPr>
                    <a:fld id="{1E110715-EB81-4BBE-AAC1-B8D93BB5FFEE}" type="CATEGORYNAME">
                      <a:rPr lang="de-DE" sz="1600">
                        <a:solidFill>
                          <a:schemeClr val="accent6"/>
                        </a:solidFill>
                      </a:rPr>
                      <a:pPr>
                        <a:defRPr sz="1600">
                          <a:latin typeface="Verdana" panose="020B0604030504040204" pitchFamily="34" charset="0"/>
                          <a:ea typeface="Verdana" panose="020B0604030504040204" pitchFamily="34" charset="0"/>
                          <a:cs typeface="Verdana" panose="020B0604030504040204" pitchFamily="34" charset="0"/>
                        </a:defRPr>
                      </a:pPr>
                      <a:t>[RUBRIKENNAME]</a:t>
                    </a:fld>
                    <a:r>
                      <a:rPr lang="de-DE" sz="1600" baseline="0" dirty="0">
                        <a:solidFill>
                          <a:schemeClr val="accent6"/>
                        </a:solidFill>
                      </a:rPr>
                      <a:t>
</a:t>
                    </a:r>
                    <a:fld id="{CDF020B6-D5F7-490C-BDF8-3CBE702C0F9C}" type="VALUE">
                      <a:rPr lang="de-DE" sz="1600" baseline="0">
                        <a:solidFill>
                          <a:schemeClr val="accent6"/>
                        </a:solidFill>
                      </a:rPr>
                      <a:pPr>
                        <a:defRPr sz="1600">
                          <a:latin typeface="Verdana" panose="020B0604030504040204" pitchFamily="34" charset="0"/>
                          <a:ea typeface="Verdana" panose="020B0604030504040204" pitchFamily="34" charset="0"/>
                          <a:cs typeface="Verdana" panose="020B0604030504040204" pitchFamily="34" charset="0"/>
                        </a:defRPr>
                      </a:pPr>
                      <a:t>[WERT]</a:t>
                    </a:fld>
                    <a:endParaRPr lang="de-DE" sz="1600" baseline="0" dirty="0">
                      <a:solidFill>
                        <a:schemeClr val="accent6"/>
                      </a:solidFill>
                    </a:endParaRPr>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761123879909883"/>
                      <c:h val="0.48603388401710151"/>
                    </c:manualLayout>
                  </c15:layout>
                  <c15:dlblFieldTable/>
                  <c15:showDataLabelsRange val="0"/>
                </c:ext>
              </c:extLst>
            </c:dLbl>
            <c:dLbl>
              <c:idx val="1"/>
              <c:layout>
                <c:manualLayout>
                  <c:x val="4.2127845920179159E-2"/>
                  <c:y val="-7.582441866080346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2.1963440243813727E-2"/>
                  <c:y val="-1.581338216804582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197265395932928"/>
                      <c:h val="0.24910927894527626"/>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Pumpen und Sonstige Verbraucher</c:v>
                </c:pt>
                <c:pt idx="1">
                  <c:v>EDV</c:v>
                </c:pt>
                <c:pt idx="2">
                  <c:v>Beleuchtung</c:v>
                </c:pt>
              </c:strCache>
            </c:strRef>
          </c:cat>
          <c:val>
            <c:numRef>
              <c:f>Tabelle1!$B$2:$B$4</c:f>
              <c:numCache>
                <c:formatCode>0%</c:formatCode>
                <c:ptCount val="3"/>
                <c:pt idx="0">
                  <c:v>0.3</c:v>
                </c:pt>
                <c:pt idx="1">
                  <c:v>0.3</c:v>
                </c:pt>
                <c:pt idx="2">
                  <c:v>0.4</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de-DE" sz="1800" b="0" dirty="0">
                <a:solidFill>
                  <a:srgbClr val="077979"/>
                </a:solidFill>
                <a:latin typeface="Verdana" panose="020B0604030504040204" pitchFamily="34" charset="0"/>
                <a:ea typeface="Verdana" panose="020B0604030504040204" pitchFamily="34" charset="0"/>
                <a:cs typeface="Verdana" panose="020B0604030504040204" pitchFamily="34" charset="0"/>
              </a:rPr>
              <a:t>Typische Anteile Verwaltungsgebäude </a:t>
            </a:r>
            <a:r>
              <a:rPr lang="de-DE" sz="1800" b="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Mit Kühlung</a:t>
            </a:r>
            <a:endParaRPr lang="de-DE" sz="1800" b="0" dirty="0">
              <a:solidFill>
                <a:srgbClr val="077979"/>
              </a:solidFill>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de-D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Typische Anteile Verwaltungsgebäude mit Kühlung</c:v>
                </c:pt>
              </c:strCache>
            </c:strRef>
          </c:tx>
          <c:explosion val="21"/>
          <c:dPt>
            <c:idx val="0"/>
            <c:bubble3D val="0"/>
            <c:explosion val="2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1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14"/>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1496657181031776"/>
                  <c:y val="0.10278692009982345"/>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Verdana" panose="020B0604030504040204" pitchFamily="34" charset="0"/>
                        <a:ea typeface="Verdana" panose="020B0604030504040204" pitchFamily="34" charset="0"/>
                        <a:cs typeface="Verdana" panose="020B0604030504040204" pitchFamily="34" charset="0"/>
                      </a:defRPr>
                    </a:pPr>
                    <a:fld id="{DD2E47C3-8088-4024-AA38-9C0E71986937}" type="CATEGORYNAME">
                      <a:rPr lang="de-DE" sz="1600">
                        <a:solidFill>
                          <a:schemeClr val="accent6"/>
                        </a:solidFill>
                      </a:rPr>
                      <a:pPr>
                        <a:defRPr sz="1600">
                          <a:latin typeface="Verdana" panose="020B0604030504040204" pitchFamily="34" charset="0"/>
                          <a:ea typeface="Verdana" panose="020B0604030504040204" pitchFamily="34" charset="0"/>
                          <a:cs typeface="Verdana" panose="020B0604030504040204" pitchFamily="34" charset="0"/>
                        </a:defRPr>
                      </a:pPr>
                      <a:t>[RUBRIKENNAME]</a:t>
                    </a:fld>
                    <a:r>
                      <a:rPr lang="de-DE" sz="1600" baseline="0" dirty="0">
                        <a:solidFill>
                          <a:schemeClr val="accent6"/>
                        </a:solidFill>
                      </a:rPr>
                      <a:t>
</a:t>
                    </a:r>
                    <a:fld id="{E9163577-2493-4AB5-9179-B4908567100F}" type="VALUE">
                      <a:rPr lang="de-DE" sz="1600" baseline="0">
                        <a:solidFill>
                          <a:schemeClr val="accent6"/>
                        </a:solidFill>
                      </a:rPr>
                      <a:pPr>
                        <a:defRPr sz="1600">
                          <a:latin typeface="Verdana" panose="020B0604030504040204" pitchFamily="34" charset="0"/>
                          <a:ea typeface="Verdana" panose="020B0604030504040204" pitchFamily="34" charset="0"/>
                          <a:cs typeface="Verdana" panose="020B0604030504040204" pitchFamily="34" charset="0"/>
                        </a:defRPr>
                      </a:pPr>
                      <a:t>[WERT]</a:t>
                    </a:fld>
                    <a:endParaRPr lang="de-DE" sz="1600" baseline="0" dirty="0">
                      <a:solidFill>
                        <a:schemeClr val="accent6"/>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36158264278305"/>
                      <c:h val="0.47309656647484127"/>
                    </c:manualLayout>
                  </c15:layout>
                  <c15:dlblFieldTable/>
                  <c15:showDataLabelsRange val="0"/>
                </c:ext>
              </c:extLst>
            </c:dLbl>
            <c:dLbl>
              <c:idx val="1"/>
              <c:layout>
                <c:manualLayout>
                  <c:x val="8.7810881635080103E-3"/>
                  <c:y val="-1.976672771005728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1.8934986043688352E-2"/>
                  <c:y val="-1.581338216804582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143341397392253"/>
                      <c:h val="0.24247845350199271"/>
                    </c:manualLayout>
                  </c15:layout>
                </c:ext>
              </c:extLst>
            </c:dLbl>
            <c:dLbl>
              <c:idx val="3"/>
              <c:layout>
                <c:manualLayout>
                  <c:x val="-5.3732186933855251E-3"/>
                  <c:y val="-2.970290547520293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Pumpen und Sonstige Verbraucher</c:v>
                </c:pt>
                <c:pt idx="1">
                  <c:v>EDV</c:v>
                </c:pt>
                <c:pt idx="2">
                  <c:v>Beleuchtung</c:v>
                </c:pt>
                <c:pt idx="3">
                  <c:v>Kühlung</c:v>
                </c:pt>
              </c:strCache>
            </c:strRef>
          </c:cat>
          <c:val>
            <c:numRef>
              <c:f>Tabelle1!$B$2:$B$5</c:f>
              <c:numCache>
                <c:formatCode>0%</c:formatCode>
                <c:ptCount val="4"/>
                <c:pt idx="0">
                  <c:v>0.25</c:v>
                </c:pt>
                <c:pt idx="1">
                  <c:v>0.2</c:v>
                </c:pt>
                <c:pt idx="2">
                  <c:v>0.35</c:v>
                </c:pt>
                <c:pt idx="3">
                  <c:v>0.2</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sng"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de-DE" sz="2400" u="sng" dirty="0" smtClean="0">
                <a:solidFill>
                  <a:srgbClr val="077979"/>
                </a:solidFill>
                <a:latin typeface="Verdana" panose="020B0604030504040204" pitchFamily="34" charset="0"/>
                <a:ea typeface="Verdana" panose="020B0604030504040204" pitchFamily="34" charset="0"/>
                <a:cs typeface="Verdana" panose="020B0604030504040204" pitchFamily="34" charset="0"/>
              </a:rPr>
              <a:t>Beispiele für Stromverbräuche</a:t>
            </a:r>
          </a:p>
        </c:rich>
      </c:tx>
      <c:layout>
        <c:manualLayout>
          <c:xMode val="edge"/>
          <c:yMode val="edge"/>
          <c:x val="0.20877991160780562"/>
          <c:y val="1.8207976670850678E-2"/>
        </c:manualLayout>
      </c:layout>
      <c:overlay val="0"/>
      <c:spPr>
        <a:noFill/>
        <a:ln>
          <a:noFill/>
        </a:ln>
        <a:effectLst/>
      </c:spPr>
      <c:txPr>
        <a:bodyPr rot="0" spcFirstLastPara="1" vertOverflow="ellipsis" vert="horz" wrap="square" anchor="ctr" anchorCtr="1"/>
        <a:lstStyle/>
        <a:p>
          <a:pPr>
            <a:defRPr sz="1862" b="0" i="0" u="sng"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8.0329548486628807E-2"/>
          <c:y val="0.16326390168266078"/>
          <c:w val="0.91883913724150745"/>
          <c:h val="0.73826947518733066"/>
        </c:manualLayout>
      </c:layout>
      <c:barChart>
        <c:barDir val="col"/>
        <c:grouping val="percentStacked"/>
        <c:varyColors val="0"/>
        <c:ser>
          <c:idx val="0"/>
          <c:order val="0"/>
          <c:tx>
            <c:strRef>
              <c:f>Tabelle1!$B$1</c:f>
              <c:strCache>
                <c:ptCount val="1"/>
                <c:pt idx="0">
                  <c:v>Normalbetrieb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Computer</c:v>
                </c:pt>
                <c:pt idx="1">
                  <c:v>Drucker</c:v>
                </c:pt>
                <c:pt idx="2">
                  <c:v>Kopierer</c:v>
                </c:pt>
                <c:pt idx="3">
                  <c:v>Kaffeemaschine</c:v>
                </c:pt>
              </c:strCache>
            </c:strRef>
          </c:cat>
          <c:val>
            <c:numRef>
              <c:f>Tabelle1!$B$2:$B$5</c:f>
              <c:numCache>
                <c:formatCode>General</c:formatCode>
                <c:ptCount val="4"/>
                <c:pt idx="0">
                  <c:v>51</c:v>
                </c:pt>
                <c:pt idx="1">
                  <c:v>52</c:v>
                </c:pt>
                <c:pt idx="2">
                  <c:v>24</c:v>
                </c:pt>
                <c:pt idx="3">
                  <c:v>30</c:v>
                </c:pt>
              </c:numCache>
            </c:numRef>
          </c:val>
        </c:ser>
        <c:ser>
          <c:idx val="1"/>
          <c:order val="1"/>
          <c:tx>
            <c:strRef>
              <c:f>Tabelle1!$C$1</c:f>
              <c:strCache>
                <c:ptCount val="1"/>
                <c:pt idx="0">
                  <c:v>Stand-By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Computer</c:v>
                </c:pt>
                <c:pt idx="1">
                  <c:v>Drucker</c:v>
                </c:pt>
                <c:pt idx="2">
                  <c:v>Kopierer</c:v>
                </c:pt>
                <c:pt idx="3">
                  <c:v>Kaffeemaschine</c:v>
                </c:pt>
              </c:strCache>
            </c:strRef>
          </c:cat>
          <c:val>
            <c:numRef>
              <c:f>Tabelle1!$C$2:$C$5</c:f>
              <c:numCache>
                <c:formatCode>General</c:formatCode>
                <c:ptCount val="4"/>
                <c:pt idx="0">
                  <c:v>40</c:v>
                </c:pt>
                <c:pt idx="1">
                  <c:v>43</c:v>
                </c:pt>
                <c:pt idx="2">
                  <c:v>33</c:v>
                </c:pt>
                <c:pt idx="3">
                  <c:v>60</c:v>
                </c:pt>
              </c:numCache>
            </c:numRef>
          </c:val>
        </c:ser>
        <c:ser>
          <c:idx val="2"/>
          <c:order val="2"/>
          <c:tx>
            <c:strRef>
              <c:f>Tabelle1!$D$1</c:f>
              <c:strCache>
                <c:ptCount val="1"/>
                <c:pt idx="0">
                  <c:v>Schein-Aus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Computer</c:v>
                </c:pt>
                <c:pt idx="1">
                  <c:v>Drucker</c:v>
                </c:pt>
                <c:pt idx="2">
                  <c:v>Kopierer</c:v>
                </c:pt>
                <c:pt idx="3">
                  <c:v>Kaffeemaschine</c:v>
                </c:pt>
              </c:strCache>
            </c:strRef>
          </c:cat>
          <c:val>
            <c:numRef>
              <c:f>Tabelle1!$D$2:$D$5</c:f>
              <c:numCache>
                <c:formatCode>General</c:formatCode>
                <c:ptCount val="4"/>
                <c:pt idx="0">
                  <c:v>9</c:v>
                </c:pt>
                <c:pt idx="1">
                  <c:v>5</c:v>
                </c:pt>
                <c:pt idx="2">
                  <c:v>43</c:v>
                </c:pt>
                <c:pt idx="3">
                  <c:v>10</c:v>
                </c:pt>
              </c:numCache>
            </c:numRef>
          </c:val>
        </c:ser>
        <c:dLbls>
          <c:dLblPos val="ctr"/>
          <c:showLegendKey val="0"/>
          <c:showVal val="1"/>
          <c:showCatName val="0"/>
          <c:showSerName val="0"/>
          <c:showPercent val="0"/>
          <c:showBubbleSize val="0"/>
        </c:dLbls>
        <c:gapWidth val="219"/>
        <c:overlap val="100"/>
        <c:axId val="429828664"/>
        <c:axId val="429827488"/>
      </c:barChart>
      <c:dateAx>
        <c:axId val="429828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77979"/>
                </a:solidFill>
                <a:latin typeface="Verdana" panose="020B0604030504040204" pitchFamily="34" charset="0"/>
                <a:ea typeface="Verdana" panose="020B0604030504040204" pitchFamily="34" charset="0"/>
                <a:cs typeface="Verdana" panose="020B0604030504040204" pitchFamily="34" charset="0"/>
              </a:defRPr>
            </a:pPr>
            <a:endParaRPr lang="de-DE"/>
          </a:p>
        </c:txPr>
        <c:crossAx val="429827488"/>
        <c:crosses val="autoZero"/>
        <c:auto val="0"/>
        <c:lblOffset val="100"/>
        <c:baseTimeUnit val="days"/>
      </c:dateAx>
      <c:valAx>
        <c:axId val="429827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29828664"/>
        <c:crosses val="autoZero"/>
        <c:crossBetween val="between"/>
      </c:valAx>
      <c:spPr>
        <a:noFill/>
        <a:ln>
          <a:noFill/>
        </a:ln>
        <a:effectLst/>
      </c:spPr>
    </c:plotArea>
    <c:legend>
      <c:legendPos val="t"/>
      <c:layout>
        <c:manualLayout>
          <c:xMode val="edge"/>
          <c:yMode val="edge"/>
          <c:x val="0.18846357428120208"/>
          <c:y val="8.9150805774652633E-2"/>
          <c:w val="0.6262176523137174"/>
          <c:h val="5.7470001641585299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77979"/>
              </a:solidFill>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BF94D-CC45-41A6-A4D4-BA485F946F0F}" type="datetimeFigureOut">
              <a:rPr lang="de-DE" smtClean="0"/>
              <a:t>16.09.2022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8B765-B975-4E98-92CF-4AAAD2E709DF}" type="slidenum">
              <a:rPr lang="de-DE" smtClean="0"/>
              <a:t>‹Nr.›</a:t>
            </a:fld>
            <a:endParaRPr lang="de-DE"/>
          </a:p>
        </p:txBody>
      </p:sp>
    </p:spTree>
    <p:extLst>
      <p:ext uri="{BB962C8B-B14F-4D97-AF65-F5344CB8AC3E}">
        <p14:creationId xmlns:p14="http://schemas.microsoft.com/office/powerpoint/2010/main" val="179965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SAENA - Ihre Landesenergieagentur für Sachsen!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Die Sächsische Energieagentur – SAENA GmbH ist die sachsenweite Anlaufstelle für alle Bürger, Kommunen und Unternehmen im Bereich Energie und Klimaschutz. Die Energiewelt ist komplex, technologisch vielfältig und somit oft erklärungsbedürftig. Der Klimaschutz als existenziell notwendige Daseinsvorsorge steht im Mittelpunkt der gesellschaftlichen Debatte und Veränderungen - Wir stellen uns diesen neuen Herausforderungen.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Das Team der SAENA hilft Ihnen diese neue Rahmenbedingungen und Technologien besser zu verstehen. Mit Überblick und Fernsicht setzen wir uns dafür ein, dass alle in Sachsen den Wandel als mögliche Chance nutzen.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Unabhängige Informationen und Initialberatung!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Die SAENA bietet unabhängige, kompetente und wertfreie Beratung. Sie konkurriert nicht mit am Markt verfügbaren Angeboten, sondern ist bestrebt Lücken zu schließen.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Befähigung und Hilfe zur Selbsthilfe!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Die SAENA motiviert und befähigt die gesellschaftlichen Gruppen, durch eigenes Handeln Energieeffizienz und Klimaschutz nachhaltig zu verbessern.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Initiator, Mittler und </a:t>
            </a:r>
            <a:r>
              <a:rPr lang="de-DE" sz="1200" dirty="0" err="1" smtClean="0"/>
              <a:t>Vernetzer</a:t>
            </a:r>
            <a:r>
              <a:rPr lang="de-DE" sz="1200" dirty="0" smtClean="0"/>
              <a:t> für die neue Energiewelt und den Klimaschutz!</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Die SAENA bringt unterschiedlichste Akteure zusammen und vernetzt sie. Zusammen mit ihnen initiiert sie zukunftsfähige Lösungen und Strategien.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Über uns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Die Sächsische Energieagentur - SAENA GmbH ist ein Unternehmen des Freistaates Sachsen und der Sächsischen Aufbaubank - Förderbank - SAB. Die SAENA wurde 2007 mit dem Ziel gegründet, „die Schonung der Ressourcen und die Erhaltung der Lebensgrundlagen für künftige Generationen durch aktiven Klimaschutz und die Steigerung der Energieeffizienz als Elemente der Daseinsvorsorge integrativ zu unterstützen.“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Sie unterstützt die Erreichung der Energie- und Klimaschutzziele des Freistaates Sachsen, des Bundesrepublik Deutschland und der Europäischen Union.</a:t>
            </a:r>
            <a:endParaRPr lang="de-DE" sz="1200" baseline="0" dirty="0" smtClean="0"/>
          </a:p>
        </p:txBody>
      </p:sp>
      <p:sp>
        <p:nvSpPr>
          <p:cNvPr id="4" name="Foliennummernplatzhalter 3"/>
          <p:cNvSpPr>
            <a:spLocks noGrp="1"/>
          </p:cNvSpPr>
          <p:nvPr>
            <p:ph type="sldNum" sz="quarter" idx="10"/>
          </p:nvPr>
        </p:nvSpPr>
        <p:spPr/>
        <p:txBody>
          <a:bodyPr/>
          <a:lstStyle/>
          <a:p>
            <a:fld id="{D1E8B765-B975-4E98-92CF-4AAAD2E709DF}" type="slidenum">
              <a:rPr lang="de-DE" smtClean="0"/>
              <a:t>1</a:t>
            </a:fld>
            <a:endParaRPr lang="de-DE"/>
          </a:p>
        </p:txBody>
      </p:sp>
    </p:spTree>
    <p:extLst>
      <p:ext uri="{BB962C8B-B14F-4D97-AF65-F5344CB8AC3E}">
        <p14:creationId xmlns:p14="http://schemas.microsoft.com/office/powerpoint/2010/main" val="106089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10</a:t>
            </a:fld>
            <a:endParaRPr lang="de-DE"/>
          </a:p>
        </p:txBody>
      </p:sp>
    </p:spTree>
    <p:extLst>
      <p:ext uri="{BB962C8B-B14F-4D97-AF65-F5344CB8AC3E}">
        <p14:creationId xmlns:p14="http://schemas.microsoft.com/office/powerpoint/2010/main" val="88834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defRPr/>
            </a:pPr>
            <a:r>
              <a:rPr lang="de-DE" altLang="de-DE" sz="1200" dirty="0" smtClean="0">
                <a:latin typeface="Verdana" panose="020B0604030504040204" pitchFamily="34" charset="0"/>
                <a:ea typeface="Verdana" panose="020B0604030504040204" pitchFamily="34" charset="0"/>
                <a:cs typeface="Verdana" panose="020B0604030504040204" pitchFamily="34" charset="0"/>
              </a:rPr>
              <a:t>Lernziel:</a:t>
            </a:r>
          </a:p>
          <a:p>
            <a:pPr marL="171450" indent="-171450" eaLnBrk="1" hangingPunct="1">
              <a:spcBef>
                <a:spcPct val="0"/>
              </a:spcBef>
              <a:buFontTx/>
              <a:buChar char="-"/>
              <a:defRPr/>
            </a:pPr>
            <a:r>
              <a:rPr lang="de-DE" altLang="de-DE" sz="1200" dirty="0" smtClean="0">
                <a:latin typeface="Verdana" panose="020B0604030504040204" pitchFamily="34" charset="0"/>
                <a:ea typeface="Verdana" panose="020B0604030504040204" pitchFamily="34" charset="0"/>
                <a:cs typeface="Verdana" panose="020B0604030504040204" pitchFamily="34" charset="0"/>
              </a:rPr>
              <a:t>Verständnis dafür entwickeln, dass die Wärmeverluste durch die Gebäudehülle größer sind, je höher die Innentemperatur ist</a:t>
            </a:r>
          </a:p>
          <a:p>
            <a:pPr marL="171450" indent="-171450" eaLnBrk="1" hangingPunct="1">
              <a:spcBef>
                <a:spcPct val="0"/>
              </a:spcBef>
              <a:buFontTx/>
              <a:buChar char="-"/>
              <a:defRPr/>
            </a:pPr>
            <a:r>
              <a:rPr lang="de-DE" altLang="de-DE" sz="1200" dirty="0" smtClean="0">
                <a:latin typeface="Verdana" panose="020B0604030504040204" pitchFamily="34" charset="0"/>
                <a:ea typeface="Verdana" panose="020B0604030504040204" pitchFamily="34" charset="0"/>
                <a:cs typeface="Verdana" panose="020B0604030504040204" pitchFamily="34" charset="0"/>
              </a:rPr>
              <a:t>eine Absenkung lohnt sich deshalb vor allem, je länger die Absenkzeiten</a:t>
            </a:r>
            <a:r>
              <a:rPr lang="de-DE" altLang="de-DE" sz="1200" baseline="0" dirty="0" smtClean="0">
                <a:latin typeface="Verdana" panose="020B0604030504040204" pitchFamily="34" charset="0"/>
                <a:ea typeface="Verdana" panose="020B0604030504040204" pitchFamily="34" charset="0"/>
                <a:cs typeface="Verdana" panose="020B0604030504040204" pitchFamily="34" charset="0"/>
              </a:rPr>
              <a:t> sind und je geringer die Aufheizzeit bzw. das Speichervermögen der Übertragungsflächen (z.B. Fußbodenaufbau) sind.</a:t>
            </a:r>
            <a:endParaRPr lang="de-DE" altLang="de-DE"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defRPr/>
            </a:pPr>
            <a:endParaRPr lang="de-DE" altLang="de-DE"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defRPr/>
            </a:pPr>
            <a:r>
              <a:rPr lang="de-DE" altLang="de-DE" sz="1200" dirty="0" smtClean="0">
                <a:latin typeface="Verdana" panose="020B0604030504040204" pitchFamily="34" charset="0"/>
                <a:ea typeface="Verdana" panose="020B0604030504040204" pitchFamily="34" charset="0"/>
                <a:cs typeface="Verdana" panose="020B0604030504040204" pitchFamily="34" charset="0"/>
              </a:rPr>
              <a:t>Hinweise:</a:t>
            </a:r>
          </a:p>
          <a:p>
            <a:pPr eaLnBrk="1" hangingPunct="1">
              <a:spcBef>
                <a:spcPct val="0"/>
              </a:spcBef>
              <a:defRPr/>
            </a:pPr>
            <a:r>
              <a:rPr lang="de-DE" altLang="de-DE" sz="1200" dirty="0" smtClean="0">
                <a:latin typeface="Verdana" panose="020B0604030504040204" pitchFamily="34" charset="0"/>
                <a:ea typeface="Verdana" panose="020B0604030504040204" pitchFamily="34" charset="0"/>
                <a:cs typeface="Verdana" panose="020B0604030504040204" pitchFamily="34" charset="0"/>
              </a:rPr>
              <a:t>- „Der Transmissionswärmeverlust bezeichnet den Wärmeverlust aufgrund der</a:t>
            </a:r>
            <a:br>
              <a:rPr lang="de-DE" altLang="de-DE" sz="1200" dirty="0" smtClean="0">
                <a:latin typeface="Verdana" panose="020B0604030504040204" pitchFamily="34" charset="0"/>
                <a:ea typeface="Verdana" panose="020B0604030504040204" pitchFamily="34" charset="0"/>
                <a:cs typeface="Verdana" panose="020B0604030504040204" pitchFamily="34" charset="0"/>
              </a:rPr>
            </a:br>
            <a:r>
              <a:rPr lang="de-DE" altLang="de-DE" sz="1200" b="1" dirty="0" smtClean="0">
                <a:latin typeface="Verdana" panose="020B0604030504040204" pitchFamily="34" charset="0"/>
                <a:ea typeface="Verdana" panose="020B0604030504040204" pitchFamily="34" charset="0"/>
                <a:cs typeface="Verdana" panose="020B0604030504040204" pitchFamily="34" charset="0"/>
              </a:rPr>
              <a:t>Wärmeleitfähigkeit der Gebäudehülle</a:t>
            </a:r>
            <a:r>
              <a:rPr lang="de-DE" altLang="de-DE" sz="1200" dirty="0" smtClean="0">
                <a:latin typeface="Verdana" panose="020B0604030504040204" pitchFamily="34" charset="0"/>
                <a:ea typeface="Verdana" panose="020B0604030504040204" pitchFamily="34" charset="0"/>
                <a:cs typeface="Verdana" panose="020B0604030504040204" pitchFamily="34" charset="0"/>
              </a:rPr>
              <a:t>: Wenn die Gebäudehülle auf der Innenseite wärmer</a:t>
            </a:r>
            <a:r>
              <a:rPr lang="de-DE" altLang="de-DE" sz="1200" baseline="0" dirty="0" smtClean="0">
                <a:latin typeface="Verdana" panose="020B0604030504040204" pitchFamily="34" charset="0"/>
                <a:ea typeface="Verdana" panose="020B0604030504040204" pitchFamily="34" charset="0"/>
                <a:cs typeface="Verdana" panose="020B0604030504040204" pitchFamily="34" charset="0"/>
              </a:rPr>
              <a:t> </a:t>
            </a:r>
            <a:r>
              <a:rPr lang="de-DE" altLang="de-DE" sz="1200" dirty="0" smtClean="0">
                <a:latin typeface="Verdana" panose="020B0604030504040204" pitchFamily="34" charset="0"/>
                <a:ea typeface="Verdana" panose="020B0604030504040204" pitchFamily="34" charset="0"/>
                <a:cs typeface="Verdana" panose="020B0604030504040204" pitchFamily="34" charset="0"/>
              </a:rPr>
              <a:t>ist als auf der Außenseite, fließt Wärme von innen nach außen und wird außen an</a:t>
            </a:r>
            <a:r>
              <a:rPr lang="de-DE" altLang="de-DE" sz="1200" baseline="0" dirty="0" smtClean="0">
                <a:latin typeface="Verdana" panose="020B0604030504040204" pitchFamily="34" charset="0"/>
                <a:ea typeface="Verdana" panose="020B0604030504040204" pitchFamily="34" charset="0"/>
                <a:cs typeface="Verdana" panose="020B0604030504040204" pitchFamily="34" charset="0"/>
              </a:rPr>
              <a:t> </a:t>
            </a:r>
            <a:r>
              <a:rPr lang="de-DE" altLang="de-DE" sz="1200" dirty="0" smtClean="0">
                <a:latin typeface="Verdana" panose="020B0604030504040204" pitchFamily="34" charset="0"/>
                <a:ea typeface="Verdana" panose="020B0604030504040204" pitchFamily="34" charset="0"/>
                <a:cs typeface="Verdana" panose="020B0604030504040204" pitchFamily="34" charset="0"/>
              </a:rPr>
              <a:t>die Umgebung abgestrahlt oder von der Außenluft aufgenommen.“</a:t>
            </a:r>
          </a:p>
          <a:p>
            <a:pPr eaLnBrk="1" hangingPunct="1">
              <a:spcBef>
                <a:spcPct val="0"/>
              </a:spcBef>
              <a:defRPr/>
            </a:pPr>
            <a:r>
              <a:rPr lang="de-DE" altLang="de-DE" dirty="0" smtClean="0"/>
              <a:t>- Generell gilt: Je schlechter wärmegedämmt und je leichter ein Gebäude ist, desto eher lohnt sich eine Absenkung. Bei einem sehr gut gedämmten Haus mit hoher Speichermasse ändern sich die Temperaturen nur sehr langsam und die Einsparung durch eine Absenkung ist gering.</a:t>
            </a:r>
          </a:p>
          <a:p>
            <a:pPr eaLnBrk="1" hangingPunct="1">
              <a:spcBef>
                <a:spcPct val="0"/>
              </a:spcBef>
              <a:defRPr/>
            </a:pPr>
            <a:r>
              <a:rPr lang="de-DE" altLang="de-DE" dirty="0" smtClean="0"/>
              <a:t>- Regelmäßige Absenkungen unter ca. 15 – 17 °C sind nicht durchzuführen, da es dann zu Feuchte/Schimmelproblemen durch Taupunktunterschreitung kommen kann.</a:t>
            </a: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11</a:t>
            </a:fld>
            <a:endParaRPr lang="de-DE"/>
          </a:p>
        </p:txBody>
      </p:sp>
    </p:spTree>
    <p:extLst>
      <p:ext uri="{BB962C8B-B14F-4D97-AF65-F5344CB8AC3E}">
        <p14:creationId xmlns:p14="http://schemas.microsoft.com/office/powerpoint/2010/main" val="379663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12</a:t>
            </a:fld>
            <a:endParaRPr lang="de-DE"/>
          </a:p>
        </p:txBody>
      </p:sp>
    </p:spTree>
    <p:extLst>
      <p:ext uri="{BB962C8B-B14F-4D97-AF65-F5344CB8AC3E}">
        <p14:creationId xmlns:p14="http://schemas.microsoft.com/office/powerpoint/2010/main" val="337347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13</a:t>
            </a:fld>
            <a:endParaRPr lang="de-DE"/>
          </a:p>
        </p:txBody>
      </p:sp>
    </p:spTree>
    <p:extLst>
      <p:ext uri="{BB962C8B-B14F-4D97-AF65-F5344CB8AC3E}">
        <p14:creationId xmlns:p14="http://schemas.microsoft.com/office/powerpoint/2010/main" val="31038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defRPr/>
            </a:pPr>
            <a:r>
              <a:rPr lang="de-DE" altLang="de-DE" dirty="0" smtClean="0"/>
              <a:t>Lernziel:</a:t>
            </a:r>
          </a:p>
          <a:p>
            <a:pPr marL="171450" indent="-171450" eaLnBrk="1" hangingPunct="1">
              <a:spcBef>
                <a:spcPct val="0"/>
              </a:spcBef>
              <a:buFontTx/>
              <a:buChar char="-"/>
              <a:defRPr/>
            </a:pPr>
            <a:r>
              <a:rPr lang="de-DE" altLang="de-DE" dirty="0" smtClean="0"/>
              <a:t>Funktionsweise eines Thermostatventils verstehen</a:t>
            </a:r>
          </a:p>
          <a:p>
            <a:pPr marL="171450" indent="-171450" eaLnBrk="1" hangingPunct="1">
              <a:spcBef>
                <a:spcPct val="0"/>
              </a:spcBef>
              <a:buFontTx/>
              <a:buChar char="-"/>
              <a:defRPr/>
            </a:pPr>
            <a:r>
              <a:rPr lang="de-DE" altLang="de-DE" dirty="0" smtClean="0"/>
              <a:t>Wissen, dass am Thermostatventil die maximale Raumtemperatur eingestellt wird</a:t>
            </a:r>
          </a:p>
          <a:p>
            <a:pPr marL="171450" indent="-171450" eaLnBrk="1" hangingPunct="1">
              <a:spcBef>
                <a:spcPct val="0"/>
              </a:spcBef>
              <a:buFontTx/>
              <a:buChar char="-"/>
              <a:defRPr/>
            </a:pPr>
            <a:r>
              <a:rPr lang="de-DE" altLang="de-DE" dirty="0" smtClean="0"/>
              <a:t>Bewusst machen, dass sich der Raum nicht schneller aufheizt, wenn die Heizung auf 5 steht</a:t>
            </a:r>
          </a:p>
          <a:p>
            <a:pPr marL="171450" indent="-171450" eaLnBrk="1" hangingPunct="1">
              <a:spcBef>
                <a:spcPct val="0"/>
              </a:spcBef>
              <a:buFontTx/>
              <a:buChar char="-"/>
              <a:defRPr/>
            </a:pPr>
            <a:endParaRPr lang="de-DE" altLang="de-DE" dirty="0" smtClean="0"/>
          </a:p>
          <a:p>
            <a:pPr eaLnBrk="1" hangingPunct="1">
              <a:spcBef>
                <a:spcPct val="0"/>
              </a:spcBef>
              <a:defRPr/>
            </a:pPr>
            <a:r>
              <a:rPr lang="de-DE" altLang="de-DE" dirty="0" smtClean="0"/>
              <a:t>Hinweis:</a:t>
            </a:r>
          </a:p>
          <a:p>
            <a:pPr eaLnBrk="1" hangingPunct="1">
              <a:spcBef>
                <a:spcPct val="0"/>
              </a:spcBef>
              <a:defRPr/>
            </a:pPr>
            <a:r>
              <a:rPr lang="de-DE" altLang="de-DE" dirty="0" smtClean="0"/>
              <a:t>- Die Thermostatstellung dient nur der Voreinstellung eines Ausdehnungselementes im Kopf des Thermostatventils. Liegt die Raumtemperatur unter der voreingestellten Temperatur, zieht sich das Ausdehnungselement zusammen. Der Übertragungsstift schiebt sich über die Rückstellfeder in den Thermostatkopf und öffnet den Ventilteller und damit den Warmwasserzufluss zum Heizkörper. Je höher die Raumtemperatur steigt, desto mehr dehnt sich das Ausdehnungselement aus. Dabei wird der Übertragungsstift herausgedrückt, der auf den Ventilteller wirkt und den Zulauf zum Heizkörper schließt.</a:t>
            </a:r>
          </a:p>
        </p:txBody>
      </p:sp>
      <p:sp>
        <p:nvSpPr>
          <p:cNvPr id="4" name="Foliennummernplatzhalter 3"/>
          <p:cNvSpPr>
            <a:spLocks noGrp="1"/>
          </p:cNvSpPr>
          <p:nvPr>
            <p:ph type="sldNum" sz="quarter" idx="10"/>
          </p:nvPr>
        </p:nvSpPr>
        <p:spPr/>
        <p:txBody>
          <a:bodyPr/>
          <a:lstStyle/>
          <a:p>
            <a:fld id="{AAABA136-E841-4620-8123-576AE2AD9E93}" type="slidenum">
              <a:rPr lang="de-DE" smtClean="0"/>
              <a:t>14</a:t>
            </a:fld>
            <a:endParaRPr lang="de-DE"/>
          </a:p>
        </p:txBody>
      </p:sp>
    </p:spTree>
    <p:extLst>
      <p:ext uri="{BB962C8B-B14F-4D97-AF65-F5344CB8AC3E}">
        <p14:creationId xmlns:p14="http://schemas.microsoft.com/office/powerpoint/2010/main" val="687270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altLang="de-DE" dirty="0" smtClean="0"/>
              <a:t>Lernziel:</a:t>
            </a:r>
          </a:p>
          <a:p>
            <a:pPr marL="171450" indent="-171450">
              <a:buFontTx/>
              <a:buChar char="-"/>
              <a:defRPr/>
            </a:pPr>
            <a:r>
              <a:rPr lang="de-DE" altLang="de-DE" dirty="0" smtClean="0"/>
              <a:t>Bewusst machen, wie</a:t>
            </a:r>
            <a:r>
              <a:rPr lang="de-DE" altLang="de-DE" baseline="0" dirty="0" smtClean="0"/>
              <a:t> mit kleinen Gewohnheitsänderungen viel Energie und damit Geld gespart werden kann</a:t>
            </a:r>
            <a:endParaRPr lang="de-DE" altLang="de-DE" dirty="0" smtClean="0"/>
          </a:p>
          <a:p>
            <a:pPr>
              <a:defRPr/>
            </a:pPr>
            <a:endParaRPr lang="de-DE" altLang="de-DE" dirty="0" smtClean="0"/>
          </a:p>
          <a:p>
            <a:pPr>
              <a:defRPr/>
            </a:pPr>
            <a:r>
              <a:rPr lang="de-DE" altLang="de-DE" dirty="0" smtClean="0"/>
              <a:t>Hinweis:</a:t>
            </a:r>
          </a:p>
          <a:p>
            <a:pPr>
              <a:defRPr/>
            </a:pPr>
            <a:r>
              <a:rPr lang="de-DE" altLang="de-DE" dirty="0" smtClean="0"/>
              <a:t>- Der Wärmeenergieverbrauch macht ca. 80% des Energieverbrauches von Gebäuden aus – dementsprechend bietet Heizen das</a:t>
            </a:r>
            <a:r>
              <a:rPr lang="de-DE" altLang="de-DE" baseline="0" dirty="0" smtClean="0"/>
              <a:t> größte Einsparpotential</a:t>
            </a:r>
            <a:endParaRPr lang="de-DE" altLang="de-DE" dirty="0" smtClean="0"/>
          </a:p>
          <a:p>
            <a:pPr>
              <a:defRPr/>
            </a:pPr>
            <a:r>
              <a:rPr lang="de-DE" altLang="de-DE" dirty="0" smtClean="0"/>
              <a:t>- 20°C in einem Neubau-Büro fühlen sich anders an als 20°C in einem Keller-Altbau-Büro</a:t>
            </a: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15</a:t>
            </a:fld>
            <a:endParaRPr lang="de-DE"/>
          </a:p>
        </p:txBody>
      </p:sp>
    </p:spTree>
    <p:extLst>
      <p:ext uri="{BB962C8B-B14F-4D97-AF65-F5344CB8AC3E}">
        <p14:creationId xmlns:p14="http://schemas.microsoft.com/office/powerpoint/2010/main" val="276714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16</a:t>
            </a:fld>
            <a:endParaRPr lang="de-DE"/>
          </a:p>
        </p:txBody>
      </p:sp>
    </p:spTree>
    <p:extLst>
      <p:ext uri="{BB962C8B-B14F-4D97-AF65-F5344CB8AC3E}">
        <p14:creationId xmlns:p14="http://schemas.microsoft.com/office/powerpoint/2010/main" val="303477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17</a:t>
            </a:fld>
            <a:endParaRPr lang="de-DE"/>
          </a:p>
        </p:txBody>
      </p:sp>
    </p:spTree>
    <p:extLst>
      <p:ext uri="{BB962C8B-B14F-4D97-AF65-F5344CB8AC3E}">
        <p14:creationId xmlns:p14="http://schemas.microsoft.com/office/powerpoint/2010/main" val="2599548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sz="1200" dirty="0" smtClean="0">
                <a:latin typeface="Verdana" panose="020B0604030504040204" pitchFamily="34" charset="0"/>
                <a:ea typeface="Verdana" panose="020B0604030504040204" pitchFamily="34" charset="0"/>
                <a:cs typeface="Verdana" panose="020B0604030504040204" pitchFamily="34" charset="0"/>
              </a:rPr>
              <a:t>Lernziel: </a:t>
            </a:r>
          </a:p>
          <a:p>
            <a:pPr marL="171450" indent="-171450">
              <a:buFontTx/>
              <a:buChar char="-"/>
              <a:defRPr/>
            </a:pPr>
            <a:r>
              <a:rPr lang="de-DE" sz="1200" dirty="0" smtClean="0">
                <a:latin typeface="Verdana" panose="020B0604030504040204" pitchFamily="34" charset="0"/>
                <a:ea typeface="Verdana" panose="020B0604030504040204" pitchFamily="34" charset="0"/>
                <a:cs typeface="Verdana" panose="020B0604030504040204" pitchFamily="34" charset="0"/>
              </a:rPr>
              <a:t>Lüften verringert die CO</a:t>
            </a:r>
            <a:r>
              <a:rPr lang="de-DE" sz="1200" baseline="-25000" dirty="0" smtClean="0">
                <a:latin typeface="Verdana" panose="020B0604030504040204" pitchFamily="34" charset="0"/>
                <a:ea typeface="Verdana" panose="020B0604030504040204" pitchFamily="34" charset="0"/>
                <a:cs typeface="Verdana" panose="020B0604030504040204" pitchFamily="34" charset="0"/>
              </a:rPr>
              <a:t>2</a:t>
            </a:r>
            <a:r>
              <a:rPr lang="de-DE" sz="1200" dirty="0" smtClean="0">
                <a:latin typeface="Verdana" panose="020B0604030504040204" pitchFamily="34" charset="0"/>
                <a:ea typeface="Verdana" panose="020B0604030504040204" pitchFamily="34" charset="0"/>
                <a:cs typeface="Verdana" panose="020B0604030504040204" pitchFamily="34" charset="0"/>
              </a:rPr>
              <a:t>-Konzentration im Raum, wodurch sich die Menschen in diesem besser konzentrieren können.</a:t>
            </a:r>
          </a:p>
          <a:p>
            <a:pPr>
              <a:defRPr/>
            </a:pPr>
            <a:endParaRPr lang="de-DE" sz="12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sz="1200" dirty="0" smtClean="0">
                <a:latin typeface="Verdana" panose="020B0604030504040204" pitchFamily="34" charset="0"/>
                <a:ea typeface="Verdana" panose="020B0604030504040204" pitchFamily="34" charset="0"/>
                <a:cs typeface="Verdana" panose="020B0604030504040204" pitchFamily="34" charset="0"/>
              </a:rPr>
              <a:t>Hinweise:</a:t>
            </a:r>
          </a:p>
          <a:p>
            <a:pPr>
              <a:defRPr/>
            </a:pPr>
            <a:r>
              <a:rPr lang="de-DE" sz="1200" dirty="0" smtClean="0">
                <a:latin typeface="Verdana" panose="020B0604030504040204" pitchFamily="34" charset="0"/>
                <a:ea typeface="Verdana" panose="020B0604030504040204" pitchFamily="34" charset="0"/>
                <a:cs typeface="Verdana" panose="020B0604030504040204" pitchFamily="34" charset="0"/>
              </a:rPr>
              <a:t>Wieso lüftet man?</a:t>
            </a:r>
          </a:p>
          <a:p>
            <a:pPr marL="185715" indent="-185715">
              <a:buFont typeface="Arial" panose="020B0604020202020204" pitchFamily="34" charset="0"/>
              <a:buChar char="•"/>
              <a:defRPr/>
            </a:pPr>
            <a:r>
              <a:rPr lang="de-DE" sz="1200" dirty="0" smtClean="0">
                <a:latin typeface="Verdana" panose="020B0604030504040204" pitchFamily="34" charset="0"/>
                <a:ea typeface="Verdana" panose="020B0604030504040204" pitchFamily="34" charset="0"/>
                <a:cs typeface="Verdana" panose="020B0604030504040204" pitchFamily="34" charset="0"/>
              </a:rPr>
              <a:t>Austausch Luft / Verbesserung Luftqualität</a:t>
            </a:r>
          </a:p>
          <a:p>
            <a:pPr marL="185715" indent="-185715">
              <a:buFont typeface="Arial" panose="020B0604020202020204" pitchFamily="34" charset="0"/>
              <a:buChar char="•"/>
              <a:defRPr/>
            </a:pPr>
            <a:r>
              <a:rPr lang="de-DE" sz="1200" dirty="0" smtClean="0">
                <a:latin typeface="Verdana" panose="020B0604030504040204" pitchFamily="34" charset="0"/>
                <a:ea typeface="Verdana" panose="020B0604030504040204" pitchFamily="34" charset="0"/>
                <a:cs typeface="Verdana" panose="020B0604030504040204" pitchFamily="34" charset="0"/>
              </a:rPr>
              <a:t>Abführung Feuchte</a:t>
            </a:r>
          </a:p>
          <a:p>
            <a:pPr marL="185715" indent="-185715">
              <a:buFont typeface="Arial" panose="020B0604020202020204" pitchFamily="34" charset="0"/>
              <a:buChar char="•"/>
              <a:defRPr/>
            </a:pPr>
            <a:r>
              <a:rPr lang="de-DE" sz="1200" dirty="0" smtClean="0">
                <a:latin typeface="Verdana" panose="020B0604030504040204" pitchFamily="34" charset="0"/>
                <a:ea typeface="Verdana" panose="020B0604030504040204" pitchFamily="34" charset="0"/>
                <a:cs typeface="Verdana" panose="020B0604030504040204" pitchFamily="34" charset="0"/>
              </a:rPr>
              <a:t>(Regulierung Temperatur)</a:t>
            </a:r>
          </a:p>
          <a:p>
            <a:pPr marL="185715" indent="-185715">
              <a:buFont typeface="Arial" panose="020B0604020202020204" pitchFamily="34" charset="0"/>
              <a:buChar char="•"/>
              <a:defRPr/>
            </a:pPr>
            <a:r>
              <a:rPr lang="de-DE" sz="1200" dirty="0" smtClean="0">
                <a:latin typeface="Verdana" panose="020B0604030504040204" pitchFamily="34" charset="0"/>
                <a:ea typeface="Verdana" panose="020B0604030504040204" pitchFamily="34" charset="0"/>
                <a:cs typeface="Verdana" panose="020B0604030504040204" pitchFamily="34" charset="0"/>
              </a:rPr>
              <a:t>Abführung sonstiger Luftschadstoffe (Ozon, Staub usw.)</a:t>
            </a:r>
          </a:p>
          <a:p>
            <a:pPr marL="185715" indent="-185715">
              <a:buFont typeface="Arial" panose="020B0604020202020204" pitchFamily="34" charset="0"/>
              <a:buChar char="•"/>
              <a:defRPr/>
            </a:pPr>
            <a:endParaRPr lang="de-DE" sz="12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de-DE" sz="12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sz="1200" dirty="0" smtClean="0">
                <a:latin typeface="Verdana" panose="020B0604030504040204" pitchFamily="34" charset="0"/>
                <a:ea typeface="Verdana" panose="020B0604030504040204" pitchFamily="34" charset="0"/>
                <a:cs typeface="Verdana" panose="020B0604030504040204" pitchFamily="34" charset="0"/>
              </a:rPr>
              <a:t>Der steigende Kohlenstoffdioxid-Gehalt erschwert das Denken. Frische Luft enthält etwa 21 Prozent Sauerstoff, aber nur 0,04 Prozent Kohlenstoffdioxid (CO</a:t>
            </a:r>
            <a:r>
              <a:rPr lang="de-DE" sz="1200" baseline="-25000" dirty="0" smtClean="0">
                <a:latin typeface="Verdana" panose="020B0604030504040204" pitchFamily="34" charset="0"/>
                <a:ea typeface="Verdana" panose="020B0604030504040204" pitchFamily="34" charset="0"/>
                <a:cs typeface="Verdana" panose="020B0604030504040204" pitchFamily="34" charset="0"/>
              </a:rPr>
              <a:t>2</a:t>
            </a:r>
            <a:r>
              <a:rPr lang="de-DE" sz="1200" dirty="0" smtClean="0">
                <a:latin typeface="Verdana" panose="020B0604030504040204" pitchFamily="34" charset="0"/>
                <a:ea typeface="Verdana" panose="020B0604030504040204" pitchFamily="34" charset="0"/>
                <a:cs typeface="Verdana" panose="020B0604030504040204" pitchFamily="34" charset="0"/>
              </a:rPr>
              <a:t>). Dagegen atmen wir Luft mit 16 Prozent Sauerstoff, aber bereits</a:t>
            </a:r>
            <a:r>
              <a:rPr lang="de-DE" sz="1200" baseline="0" dirty="0" smtClean="0">
                <a:latin typeface="Verdana" panose="020B0604030504040204" pitchFamily="34" charset="0"/>
                <a:ea typeface="Verdana" panose="020B0604030504040204" pitchFamily="34" charset="0"/>
                <a:cs typeface="Verdana" panose="020B0604030504040204" pitchFamily="34" charset="0"/>
              </a:rPr>
              <a:t> </a:t>
            </a:r>
            <a:r>
              <a:rPr lang="de-DE" sz="1200" dirty="0" smtClean="0">
                <a:latin typeface="Verdana" panose="020B0604030504040204" pitchFamily="34" charset="0"/>
                <a:ea typeface="Verdana" panose="020B0604030504040204" pitchFamily="34" charset="0"/>
                <a:cs typeface="Verdana" panose="020B0604030504040204" pitchFamily="34" charset="0"/>
              </a:rPr>
              <a:t>4 Prozent Kohlenstoffdioxid aus. Der Sauerstoffgehalt der Atemluft wird zwischen Ein- und Ausatmen also nicht mal halbiert, während sich der CO</a:t>
            </a:r>
            <a:r>
              <a:rPr lang="de-DE" sz="1200" baseline="-25000" dirty="0" smtClean="0">
                <a:latin typeface="Verdana" panose="020B0604030504040204" pitchFamily="34" charset="0"/>
                <a:ea typeface="Verdana" panose="020B0604030504040204" pitchFamily="34" charset="0"/>
                <a:cs typeface="Verdana" panose="020B0604030504040204" pitchFamily="34" charset="0"/>
              </a:rPr>
              <a:t>2</a:t>
            </a:r>
            <a:r>
              <a:rPr lang="de-DE" sz="1200" dirty="0" smtClean="0">
                <a:latin typeface="Verdana" panose="020B0604030504040204" pitchFamily="34" charset="0"/>
                <a:ea typeface="Verdana" panose="020B0604030504040204" pitchFamily="34" charset="0"/>
                <a:cs typeface="Verdana" panose="020B0604030504040204" pitchFamily="34" charset="0"/>
              </a:rPr>
              <a:t>-Anteil verhundertfacht.</a:t>
            </a:r>
          </a:p>
          <a:p>
            <a:pPr>
              <a:defRPr/>
            </a:pPr>
            <a:endParaRPr lang="de-DE"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Arial" panose="020B0604020202020204" pitchFamily="34" charset="0"/>
              <a:buNone/>
              <a:defRPr/>
            </a:pPr>
            <a:r>
              <a:rPr lang="de-DE" altLang="de-DE" sz="1200" dirty="0" smtClean="0">
                <a:latin typeface="Verdana" panose="020B0604030504040204" pitchFamily="34" charset="0"/>
                <a:ea typeface="Verdana" panose="020B0604030504040204" pitchFamily="34" charset="0"/>
                <a:cs typeface="Verdana" panose="020B0604030504040204" pitchFamily="34" charset="0"/>
              </a:rPr>
              <a:t>Wozu führt eine zu hohe </a:t>
            </a:r>
            <a:r>
              <a:rPr lang="de-DE" sz="1200" dirty="0" smtClean="0">
                <a:latin typeface="Verdana" panose="020B0604030504040204" pitchFamily="34" charset="0"/>
                <a:ea typeface="Verdana" panose="020B0604030504040204" pitchFamily="34" charset="0"/>
                <a:cs typeface="Verdana" panose="020B0604030504040204" pitchFamily="34" charset="0"/>
              </a:rPr>
              <a:t>CO</a:t>
            </a:r>
            <a:r>
              <a:rPr lang="de-DE" sz="1200" baseline="-25000" dirty="0" smtClean="0">
                <a:latin typeface="Verdana" panose="020B0604030504040204" pitchFamily="34" charset="0"/>
                <a:ea typeface="Verdana" panose="020B0604030504040204" pitchFamily="34" charset="0"/>
                <a:cs typeface="Verdana" panose="020B0604030504040204" pitchFamily="34" charset="0"/>
              </a:rPr>
              <a:t>2</a:t>
            </a:r>
            <a:r>
              <a:rPr lang="de-DE" altLang="de-DE" sz="1200" dirty="0" smtClean="0">
                <a:latin typeface="Verdana" panose="020B0604030504040204" pitchFamily="34" charset="0"/>
                <a:ea typeface="Verdana" panose="020B0604030504040204" pitchFamily="34" charset="0"/>
                <a:cs typeface="Verdana" panose="020B0604030504040204" pitchFamily="34" charset="0"/>
              </a:rPr>
              <a:t>-Konzentration?</a:t>
            </a:r>
          </a:p>
          <a:p>
            <a:pPr marL="185715" indent="-185715" eaLnBrk="1" hangingPunct="1">
              <a:spcBef>
                <a:spcPct val="0"/>
              </a:spcBef>
              <a:buFont typeface="Arial" panose="020B0604020202020204" pitchFamily="34" charset="0"/>
              <a:buChar char="•"/>
              <a:defRPr/>
            </a:pPr>
            <a:r>
              <a:rPr lang="de-DE" altLang="de-DE" sz="1200" dirty="0" smtClean="0">
                <a:latin typeface="Verdana" panose="020B0604030504040204" pitchFamily="34" charset="0"/>
                <a:ea typeface="Verdana" panose="020B0604030504040204" pitchFamily="34" charset="0"/>
                <a:cs typeface="Verdana" panose="020B0604030504040204" pitchFamily="34" charset="0"/>
              </a:rPr>
              <a:t>Müdigkeit</a:t>
            </a:r>
          </a:p>
          <a:p>
            <a:pPr marL="185715" indent="-185715" eaLnBrk="1" hangingPunct="1">
              <a:spcBef>
                <a:spcPct val="0"/>
              </a:spcBef>
              <a:buFont typeface="Arial" panose="020B0604020202020204" pitchFamily="34" charset="0"/>
              <a:buChar char="•"/>
              <a:defRPr/>
            </a:pPr>
            <a:r>
              <a:rPr lang="de-DE" altLang="de-DE" sz="1200" dirty="0" smtClean="0">
                <a:latin typeface="Verdana" panose="020B0604030504040204" pitchFamily="34" charset="0"/>
                <a:ea typeface="Verdana" panose="020B0604030504040204" pitchFamily="34" charset="0"/>
                <a:cs typeface="Verdana" panose="020B0604030504040204" pitchFamily="34" charset="0"/>
              </a:rPr>
              <a:t>Konzentrationsschwäche</a:t>
            </a:r>
          </a:p>
          <a:p>
            <a:pPr marL="185715" indent="-185715" eaLnBrk="1" hangingPunct="1">
              <a:spcBef>
                <a:spcPct val="0"/>
              </a:spcBef>
              <a:buFont typeface="Arial" panose="020B0604020202020204" pitchFamily="34" charset="0"/>
              <a:buChar char="•"/>
              <a:defRPr/>
            </a:pPr>
            <a:r>
              <a:rPr lang="de-DE" altLang="de-DE" sz="1200" dirty="0" smtClean="0">
                <a:latin typeface="Verdana" panose="020B0604030504040204" pitchFamily="34" charset="0"/>
                <a:ea typeface="Verdana" panose="020B0604030504040204" pitchFamily="34" charset="0"/>
                <a:cs typeface="Verdana" panose="020B0604030504040204" pitchFamily="34" charset="0"/>
              </a:rPr>
              <a:t>Fehlerhäufigkeit</a:t>
            </a:r>
          </a:p>
          <a:p>
            <a:pPr marL="185715" indent="-185715" eaLnBrk="1" hangingPunct="1">
              <a:spcBef>
                <a:spcPct val="0"/>
              </a:spcBef>
              <a:buFont typeface="Arial" panose="020B0604020202020204" pitchFamily="34" charset="0"/>
              <a:buChar char="•"/>
              <a:defRPr/>
            </a:pPr>
            <a:r>
              <a:rPr lang="de-DE" altLang="de-DE" sz="1200" dirty="0" smtClean="0">
                <a:latin typeface="Verdana" panose="020B0604030504040204" pitchFamily="34" charset="0"/>
                <a:ea typeface="Verdana" panose="020B0604030504040204" pitchFamily="34" charset="0"/>
                <a:cs typeface="Verdana" panose="020B0604030504040204" pitchFamily="34" charset="0"/>
              </a:rPr>
              <a:t>Lernschwäche</a:t>
            </a:r>
          </a:p>
          <a:p>
            <a:pPr marL="185715" indent="-185715" eaLnBrk="1" hangingPunct="1">
              <a:spcBef>
                <a:spcPct val="0"/>
              </a:spcBef>
              <a:buFont typeface="Arial" panose="020B0604020202020204" pitchFamily="34" charset="0"/>
              <a:buChar char="•"/>
              <a:defRPr/>
            </a:pPr>
            <a:r>
              <a:rPr lang="de-DE" altLang="de-DE" sz="1200" dirty="0" smtClean="0">
                <a:latin typeface="Verdana" panose="020B0604030504040204" pitchFamily="34" charset="0"/>
                <a:ea typeface="Verdana" panose="020B0604030504040204" pitchFamily="34" charset="0"/>
                <a:cs typeface="Verdana" panose="020B0604030504040204" pitchFamily="34" charset="0"/>
              </a:rPr>
              <a:t>Nachlass Produktivität</a:t>
            </a:r>
            <a:endParaRPr lang="de-DE" sz="12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defRPr/>
            </a:pPr>
            <a:endParaRPr lang="de-DE" altLang="de-DE" sz="1200" dirty="0" smtClean="0"/>
          </a:p>
          <a:p>
            <a:pPr>
              <a:defRPr/>
            </a:pPr>
            <a:r>
              <a:rPr lang="de-DE" sz="1200" dirty="0" smtClean="0">
                <a:latin typeface="Verdana" panose="020B0604030504040204" pitchFamily="34" charset="0"/>
                <a:ea typeface="Verdana" panose="020B0604030504040204" pitchFamily="34" charset="0"/>
                <a:cs typeface="Verdana" panose="020B0604030504040204" pitchFamily="34" charset="0"/>
              </a:rPr>
              <a:t>Grenzwerte</a:t>
            </a:r>
            <a:r>
              <a:rPr lang="de-DE" sz="1200" baseline="0" dirty="0" smtClean="0">
                <a:latin typeface="Verdana" panose="020B0604030504040204" pitchFamily="34" charset="0"/>
                <a:ea typeface="Verdana" panose="020B0604030504040204" pitchFamily="34" charset="0"/>
                <a:cs typeface="Verdana" panose="020B0604030504040204" pitchFamily="34" charset="0"/>
              </a:rPr>
              <a:t> für die CO</a:t>
            </a:r>
            <a:r>
              <a:rPr lang="de-DE" sz="1200" baseline="-25000" dirty="0" smtClean="0">
                <a:latin typeface="Verdana" panose="020B0604030504040204" pitchFamily="34" charset="0"/>
                <a:ea typeface="Verdana" panose="020B0604030504040204" pitchFamily="34" charset="0"/>
                <a:cs typeface="Verdana" panose="020B0604030504040204" pitchFamily="34" charset="0"/>
              </a:rPr>
              <a:t>2</a:t>
            </a:r>
            <a:r>
              <a:rPr lang="de-DE" sz="1200" dirty="0" smtClean="0">
                <a:latin typeface="Verdana" panose="020B0604030504040204" pitchFamily="34" charset="0"/>
                <a:ea typeface="Verdana" panose="020B0604030504040204" pitchFamily="34" charset="0"/>
                <a:cs typeface="Verdana" panose="020B0604030504040204" pitchFamily="34" charset="0"/>
              </a:rPr>
              <a:t>-Konzentration i</a:t>
            </a:r>
            <a:r>
              <a:rPr lang="de-DE" sz="1200" baseline="0" dirty="0" smtClean="0">
                <a:latin typeface="Verdana" panose="020B0604030504040204" pitchFamily="34" charset="0"/>
                <a:ea typeface="Verdana" panose="020B0604030504040204" pitchFamily="34" charset="0"/>
                <a:cs typeface="Verdana" panose="020B0604030504040204" pitchFamily="34" charset="0"/>
              </a:rPr>
              <a:t>n Innenräumen:</a:t>
            </a:r>
          </a:p>
          <a:p>
            <a:pPr>
              <a:defRPr/>
            </a:pPr>
            <a:r>
              <a:rPr lang="de-DE" sz="1200" baseline="0" dirty="0" smtClean="0">
                <a:latin typeface="Verdana" panose="020B0604030504040204" pitchFamily="34" charset="0"/>
                <a:ea typeface="Verdana" panose="020B0604030504040204" pitchFamily="34" charset="0"/>
                <a:cs typeface="Verdana" panose="020B0604030504040204" pitchFamily="34" charset="0"/>
              </a:rPr>
              <a:t>-   400 ppm frische natürliche Umgebungsluft</a:t>
            </a:r>
          </a:p>
          <a:p>
            <a:pPr marL="171450" indent="-171450">
              <a:buFontTx/>
              <a:buChar char="-"/>
              <a:defRPr/>
            </a:pPr>
            <a:r>
              <a:rPr lang="de-DE" sz="1200" dirty="0" smtClean="0">
                <a:latin typeface="Verdana" panose="020B0604030504040204" pitchFamily="34" charset="0"/>
                <a:ea typeface="Verdana" panose="020B0604030504040204" pitchFamily="34" charset="0"/>
                <a:cs typeface="Verdana" panose="020B0604030504040204" pitchFamily="34" charset="0"/>
              </a:rPr>
              <a:t>1000 ppm (grüner Bereich im Diagramm) </a:t>
            </a:r>
            <a:r>
              <a:rPr lang="de-DE" sz="12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de-DE" sz="1200" baseline="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hygienisch unbedenklich, keine weiteren Maßnahmen</a:t>
            </a:r>
          </a:p>
          <a:p>
            <a:pPr marL="171450" indent="-171450">
              <a:buFontTx/>
              <a:buChar char="-"/>
              <a:defRPr/>
            </a:pPr>
            <a:r>
              <a:rPr lang="de-DE" sz="1200" baseline="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1000 – 2000 ppm  hygienisch auffällig, Lüftungsmaßnahme (Müdigkeit, Fehler häufen sich, Produktivitätsverlust)</a:t>
            </a:r>
          </a:p>
          <a:p>
            <a:pPr marL="171450" indent="-171450">
              <a:buFontTx/>
              <a:buChar char="-"/>
              <a:defRPr/>
            </a:pPr>
            <a:r>
              <a:rPr lang="de-DE" sz="1200" baseline="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2000 ppm maximale Arbeitsplatzkonzentration (max. 8h täglich)</a:t>
            </a:r>
          </a:p>
          <a:p>
            <a:pPr marL="171450" indent="-171450">
              <a:buFontTx/>
              <a:buChar char="-"/>
              <a:defRPr/>
            </a:pPr>
            <a:r>
              <a:rPr lang="de-DE" sz="1200" baseline="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&gt;2000  hygienisch inakzeptabel, </a:t>
            </a:r>
            <a:r>
              <a:rPr lang="de-DE" sz="1200" baseline="0" dirty="0" err="1"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Belüftbarkeit</a:t>
            </a:r>
            <a:r>
              <a:rPr lang="de-DE" sz="1200" baseline="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des Raumes prüfen und ggf. weitere Maßnahmen</a:t>
            </a:r>
          </a:p>
          <a:p>
            <a:pPr marL="171450" indent="-171450">
              <a:buFontTx/>
              <a:buChar char="-"/>
              <a:defRPr/>
            </a:pPr>
            <a:r>
              <a:rPr lang="de-DE" sz="1200" baseline="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5000 ppm gesundheitlich bedenklich, Belastung nur kurz</a:t>
            </a:r>
          </a:p>
          <a:p>
            <a:pPr marL="0" indent="0">
              <a:buFontTx/>
              <a:buNone/>
              <a:defRPr/>
            </a:pPr>
            <a:r>
              <a:rPr lang="de-DE" sz="1200" baseline="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(Quelle: Umweltbundesamt – Leitwerte für die Innenraumluft, </a:t>
            </a:r>
            <a:r>
              <a:rPr lang="de-DE" sz="1200" baseline="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Saena)</a:t>
            </a:r>
            <a:endParaRPr lang="de-DE" sz="1200" baseline="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AAABA136-E841-4620-8123-576AE2AD9E93}" type="slidenum">
              <a:rPr lang="de-DE" smtClean="0"/>
              <a:t>18</a:t>
            </a:fld>
            <a:endParaRPr lang="de-DE"/>
          </a:p>
        </p:txBody>
      </p:sp>
    </p:spTree>
    <p:extLst>
      <p:ext uri="{BB962C8B-B14F-4D97-AF65-F5344CB8AC3E}">
        <p14:creationId xmlns:p14="http://schemas.microsoft.com/office/powerpoint/2010/main" val="177685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defRPr/>
            </a:pPr>
            <a:r>
              <a:rPr lang="de-DE" altLang="de-DE" dirty="0" smtClean="0"/>
              <a:t>Lernziel:</a:t>
            </a:r>
          </a:p>
          <a:p>
            <a:pPr marL="171450" indent="-171450" eaLnBrk="1" hangingPunct="1">
              <a:spcBef>
                <a:spcPct val="0"/>
              </a:spcBef>
              <a:buFontTx/>
              <a:buChar char="-"/>
              <a:defRPr/>
            </a:pPr>
            <a:r>
              <a:rPr lang="de-DE" altLang="de-DE" dirty="0" smtClean="0"/>
              <a:t>Dauerhaft gekippte Fenster während der Heizperiode sind Energiefresser</a:t>
            </a:r>
          </a:p>
          <a:p>
            <a:pPr marL="171450" indent="-171450" eaLnBrk="1" hangingPunct="1">
              <a:spcBef>
                <a:spcPct val="0"/>
              </a:spcBef>
              <a:buFontTx/>
              <a:buChar char="-"/>
              <a:defRPr/>
            </a:pPr>
            <a:r>
              <a:rPr lang="de-DE" altLang="de-DE" dirty="0" smtClean="0"/>
              <a:t>Weisen Sie Nutzer darauf hin, lieber kurz und intensiv zu lüften</a:t>
            </a:r>
          </a:p>
          <a:p>
            <a:pPr marL="171450" indent="-171450" eaLnBrk="1" hangingPunct="1">
              <a:spcBef>
                <a:spcPct val="0"/>
              </a:spcBef>
              <a:buFontTx/>
              <a:buChar char="-"/>
              <a:defRPr/>
            </a:pPr>
            <a:endParaRPr lang="de-DE" altLang="de-DE" dirty="0" smtClean="0"/>
          </a:p>
          <a:p>
            <a:pPr eaLnBrk="1" hangingPunct="1">
              <a:spcBef>
                <a:spcPct val="0"/>
              </a:spcBef>
              <a:defRPr/>
            </a:pPr>
            <a:r>
              <a:rPr lang="de-DE" altLang="de-DE" dirty="0" smtClean="0"/>
              <a:t>Hinweise:</a:t>
            </a:r>
          </a:p>
          <a:p>
            <a:pPr eaLnBrk="1" hangingPunct="1">
              <a:spcBef>
                <a:spcPct val="0"/>
              </a:spcBef>
              <a:buFont typeface="Arial" panose="020B0604020202020204" pitchFamily="34" charset="0"/>
              <a:buNone/>
              <a:defRPr/>
            </a:pPr>
            <a:endParaRPr lang="de-DE" altLang="de-DE" dirty="0" smtClean="0"/>
          </a:p>
          <a:p>
            <a:pPr eaLnBrk="1" hangingPunct="1">
              <a:spcBef>
                <a:spcPct val="0"/>
              </a:spcBef>
              <a:buFont typeface="Arial" panose="020B0604020202020204" pitchFamily="34" charset="0"/>
              <a:buNone/>
              <a:defRPr/>
            </a:pPr>
            <a:r>
              <a:rPr lang="de-DE" altLang="de-DE" dirty="0" smtClean="0"/>
              <a:t>Kipplüftung ist die ineffizienteste Lüftungsart:</a:t>
            </a:r>
          </a:p>
          <a:p>
            <a:pPr marL="185715" indent="-185715" eaLnBrk="1" hangingPunct="1">
              <a:spcBef>
                <a:spcPct val="0"/>
              </a:spcBef>
              <a:buFont typeface="Arial" panose="020B0604020202020204" pitchFamily="34" charset="0"/>
              <a:buChar char="•"/>
              <a:defRPr/>
            </a:pPr>
            <a:r>
              <a:rPr lang="de-DE" altLang="de-DE" dirty="0" smtClean="0"/>
              <a:t>kaum Luftwechsel</a:t>
            </a:r>
          </a:p>
          <a:p>
            <a:pPr marL="185715" indent="-185715" eaLnBrk="1" hangingPunct="1">
              <a:spcBef>
                <a:spcPct val="0"/>
              </a:spcBef>
              <a:buFont typeface="Arial" panose="020B0604020202020204" pitchFamily="34" charset="0"/>
              <a:buChar char="•"/>
              <a:defRPr/>
            </a:pPr>
            <a:r>
              <a:rPr lang="de-DE" altLang="de-DE" dirty="0" smtClean="0"/>
              <a:t>dauerhafte gekippte Fenster führen zu:</a:t>
            </a:r>
          </a:p>
          <a:p>
            <a:pPr marL="680954" lvl="1" indent="-185715" eaLnBrk="1" hangingPunct="1">
              <a:spcBef>
                <a:spcPct val="0"/>
              </a:spcBef>
              <a:buFont typeface="Arial" panose="020B0604020202020204" pitchFamily="34" charset="0"/>
              <a:buChar char="•"/>
              <a:defRPr/>
            </a:pPr>
            <a:r>
              <a:rPr lang="de-DE" altLang="de-DE" dirty="0" smtClean="0"/>
              <a:t>Auskühlung der Wände und dadurch Energieverluste</a:t>
            </a:r>
          </a:p>
          <a:p>
            <a:pPr marL="680954" lvl="1" indent="-185715" eaLnBrk="1" hangingPunct="1">
              <a:spcBef>
                <a:spcPct val="0"/>
              </a:spcBef>
              <a:buFont typeface="Arial" panose="020B0604020202020204" pitchFamily="34" charset="0"/>
              <a:buChar char="•"/>
              <a:defRPr/>
            </a:pPr>
            <a:r>
              <a:rPr lang="de-DE" altLang="de-DE" dirty="0" smtClean="0"/>
              <a:t>Auskühlung der Wände und dadurch zu unangenehmer Kältestrahlung</a:t>
            </a:r>
          </a:p>
          <a:p>
            <a:pPr marL="680954" lvl="1" indent="-185715" eaLnBrk="1" hangingPunct="1">
              <a:spcBef>
                <a:spcPct val="0"/>
              </a:spcBef>
              <a:buFont typeface="Arial" panose="020B0604020202020204" pitchFamily="34" charset="0"/>
              <a:buChar char="•"/>
              <a:defRPr/>
            </a:pPr>
            <a:r>
              <a:rPr lang="de-DE" altLang="de-DE" dirty="0" smtClean="0"/>
              <a:t>ggf. Feuchte/Schimmelproblemen</a:t>
            </a:r>
          </a:p>
          <a:p>
            <a:pPr marL="495239" lvl="1" indent="0" eaLnBrk="1" hangingPunct="1">
              <a:spcBef>
                <a:spcPct val="0"/>
              </a:spcBef>
              <a:buFont typeface="Arial" panose="020B0604020202020204" pitchFamily="34" charset="0"/>
              <a:buNone/>
              <a:defRPr/>
            </a:pPr>
            <a:endParaRPr lang="de-DE" altLang="de-DE" dirty="0" smtClean="0"/>
          </a:p>
          <a:p>
            <a:pPr marL="185715" indent="-185715" eaLnBrk="1" hangingPunct="1">
              <a:spcBef>
                <a:spcPct val="0"/>
              </a:spcBef>
              <a:buFont typeface="Arial" panose="020B0604020202020204" pitchFamily="34" charset="0"/>
              <a:buChar char="•"/>
              <a:defRPr/>
            </a:pPr>
            <a:r>
              <a:rPr lang="de-DE" altLang="de-DE" dirty="0" smtClean="0"/>
              <a:t>Besser: Stoß- oder, noch besser, Querlüftung und das Thermostatventil in dieser Zeit zudrehen</a:t>
            </a:r>
          </a:p>
          <a:p>
            <a:pPr marL="642915" lvl="1" indent="-185715" eaLnBrk="1" hangingPunct="1">
              <a:spcBef>
                <a:spcPct val="0"/>
              </a:spcBef>
              <a:buFont typeface="Arial" panose="020B0604020202020204" pitchFamily="34" charset="0"/>
              <a:buChar char="•"/>
              <a:defRPr/>
            </a:pPr>
            <a:r>
              <a:rPr lang="de-DE" altLang="de-DE" dirty="0" smtClean="0"/>
              <a:t>Kompletter Luftwechsel kann in viel kürzerer Zeit (10 min/2min) erreicht werden</a:t>
            </a:r>
          </a:p>
          <a:p>
            <a:pPr marL="642915" lvl="1" indent="-185715" eaLnBrk="1" hangingPunct="1">
              <a:spcBef>
                <a:spcPct val="0"/>
              </a:spcBef>
              <a:buFont typeface="Arial" panose="020B0604020202020204" pitchFamily="34" charset="0"/>
              <a:buChar char="•"/>
              <a:defRPr/>
            </a:pPr>
            <a:r>
              <a:rPr lang="de-DE" altLang="de-DE" dirty="0" smtClean="0"/>
              <a:t>Dabei kühlen die Wände nicht aus</a:t>
            </a:r>
          </a:p>
        </p:txBody>
      </p:sp>
      <p:sp>
        <p:nvSpPr>
          <p:cNvPr id="4" name="Foliennummernplatzhalter 3"/>
          <p:cNvSpPr>
            <a:spLocks noGrp="1"/>
          </p:cNvSpPr>
          <p:nvPr>
            <p:ph type="sldNum" sz="quarter" idx="10"/>
          </p:nvPr>
        </p:nvSpPr>
        <p:spPr/>
        <p:txBody>
          <a:bodyPr/>
          <a:lstStyle/>
          <a:p>
            <a:fld id="{AAABA136-E841-4620-8123-576AE2AD9E93}" type="slidenum">
              <a:rPr lang="de-DE" smtClean="0"/>
              <a:t>19</a:t>
            </a:fld>
            <a:endParaRPr lang="de-DE"/>
          </a:p>
        </p:txBody>
      </p:sp>
    </p:spTree>
    <p:extLst>
      <p:ext uri="{BB962C8B-B14F-4D97-AF65-F5344CB8AC3E}">
        <p14:creationId xmlns:p14="http://schemas.microsoft.com/office/powerpoint/2010/main" val="13161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smtClean="0"/>
              <a:t>Zu Beginn und</a:t>
            </a:r>
            <a:r>
              <a:rPr lang="de-DE" altLang="de-DE" baseline="0" dirty="0" smtClean="0"/>
              <a:t> am Ende des Quiz kann die Umfrage erfolgen.</a:t>
            </a:r>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2</a:t>
            </a:fld>
            <a:endParaRPr lang="de-DE"/>
          </a:p>
        </p:txBody>
      </p:sp>
    </p:spTree>
    <p:extLst>
      <p:ext uri="{BB962C8B-B14F-4D97-AF65-F5344CB8AC3E}">
        <p14:creationId xmlns:p14="http://schemas.microsoft.com/office/powerpoint/2010/main" val="956532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defRPr/>
            </a:pPr>
            <a:r>
              <a:rPr lang="de-DE" altLang="de-DE" dirty="0" smtClean="0"/>
              <a:t>Lernziel:</a:t>
            </a:r>
          </a:p>
          <a:p>
            <a:pPr marL="171450" indent="-171450" eaLnBrk="1" hangingPunct="1">
              <a:spcBef>
                <a:spcPct val="0"/>
              </a:spcBef>
              <a:buFontTx/>
              <a:buChar char="-"/>
              <a:defRPr/>
            </a:pPr>
            <a:r>
              <a:rPr lang="de-DE" altLang="de-DE" dirty="0" smtClean="0"/>
              <a:t>Dauerhaft gekippte Fenster während der Heizperiode sind Energiefresser</a:t>
            </a:r>
          </a:p>
          <a:p>
            <a:pPr marL="171450" indent="-171450" eaLnBrk="1" hangingPunct="1">
              <a:spcBef>
                <a:spcPct val="0"/>
              </a:spcBef>
              <a:buFontTx/>
              <a:buChar char="-"/>
              <a:defRPr/>
            </a:pPr>
            <a:r>
              <a:rPr lang="de-DE" altLang="de-DE" dirty="0" smtClean="0"/>
              <a:t>Weisen Sie Nutzer darauf hin, lieber kurz und intensiv zu lüften</a:t>
            </a:r>
          </a:p>
          <a:p>
            <a:pPr marL="171450" indent="-171450" eaLnBrk="1" hangingPunct="1">
              <a:spcBef>
                <a:spcPct val="0"/>
              </a:spcBef>
              <a:buFontTx/>
              <a:buChar char="-"/>
              <a:defRPr/>
            </a:pPr>
            <a:endParaRPr lang="de-DE" altLang="de-DE" dirty="0" smtClean="0"/>
          </a:p>
          <a:p>
            <a:pPr eaLnBrk="1" hangingPunct="1">
              <a:spcBef>
                <a:spcPct val="0"/>
              </a:spcBef>
              <a:defRPr/>
            </a:pPr>
            <a:r>
              <a:rPr lang="de-DE" altLang="de-DE" dirty="0" smtClean="0"/>
              <a:t>Hinweise:</a:t>
            </a:r>
          </a:p>
          <a:p>
            <a:pPr eaLnBrk="1" hangingPunct="1">
              <a:spcBef>
                <a:spcPct val="0"/>
              </a:spcBef>
              <a:buFont typeface="Arial" panose="020B0604020202020204" pitchFamily="34" charset="0"/>
              <a:buNone/>
              <a:defRPr/>
            </a:pPr>
            <a:endParaRPr lang="de-DE" altLang="de-DE" dirty="0" smtClean="0"/>
          </a:p>
          <a:p>
            <a:pPr eaLnBrk="1" hangingPunct="1">
              <a:spcBef>
                <a:spcPct val="0"/>
              </a:spcBef>
              <a:buFont typeface="Arial" panose="020B0604020202020204" pitchFamily="34" charset="0"/>
              <a:buNone/>
              <a:defRPr/>
            </a:pPr>
            <a:r>
              <a:rPr lang="de-DE" altLang="de-DE" dirty="0" smtClean="0"/>
              <a:t>Kipplüftung ist die ineffizienteste Lüftungsart:</a:t>
            </a:r>
          </a:p>
          <a:p>
            <a:pPr marL="185715" indent="-185715" eaLnBrk="1" hangingPunct="1">
              <a:spcBef>
                <a:spcPct val="0"/>
              </a:spcBef>
              <a:buFont typeface="Arial" panose="020B0604020202020204" pitchFamily="34" charset="0"/>
              <a:buChar char="•"/>
              <a:defRPr/>
            </a:pPr>
            <a:r>
              <a:rPr lang="de-DE" altLang="de-DE" dirty="0" smtClean="0"/>
              <a:t>kaum Luftwechsel</a:t>
            </a:r>
          </a:p>
          <a:p>
            <a:pPr marL="185715" indent="-185715" eaLnBrk="1" hangingPunct="1">
              <a:spcBef>
                <a:spcPct val="0"/>
              </a:spcBef>
              <a:buFont typeface="Arial" panose="020B0604020202020204" pitchFamily="34" charset="0"/>
              <a:buChar char="•"/>
              <a:defRPr/>
            </a:pPr>
            <a:r>
              <a:rPr lang="de-DE" altLang="de-DE" dirty="0" smtClean="0"/>
              <a:t>dauerhafte gekippte Fenster führen zu:</a:t>
            </a:r>
          </a:p>
          <a:p>
            <a:pPr marL="680954" lvl="1" indent="-185715" eaLnBrk="1" hangingPunct="1">
              <a:spcBef>
                <a:spcPct val="0"/>
              </a:spcBef>
              <a:buFont typeface="Arial" panose="020B0604020202020204" pitchFamily="34" charset="0"/>
              <a:buChar char="•"/>
              <a:defRPr/>
            </a:pPr>
            <a:r>
              <a:rPr lang="de-DE" altLang="de-DE" dirty="0" smtClean="0"/>
              <a:t>Auskühlung der Wände und dadurch Energieverluste</a:t>
            </a:r>
          </a:p>
          <a:p>
            <a:pPr marL="680954" lvl="1" indent="-185715" eaLnBrk="1" hangingPunct="1">
              <a:spcBef>
                <a:spcPct val="0"/>
              </a:spcBef>
              <a:buFont typeface="Arial" panose="020B0604020202020204" pitchFamily="34" charset="0"/>
              <a:buChar char="•"/>
              <a:defRPr/>
            </a:pPr>
            <a:r>
              <a:rPr lang="de-DE" altLang="de-DE" dirty="0" smtClean="0"/>
              <a:t>Auskühlung der Wände und dadurch zu unangenehmer Kältestrahlung</a:t>
            </a:r>
          </a:p>
          <a:p>
            <a:pPr marL="680954" lvl="1" indent="-185715" eaLnBrk="1" hangingPunct="1">
              <a:spcBef>
                <a:spcPct val="0"/>
              </a:spcBef>
              <a:buFont typeface="Arial" panose="020B0604020202020204" pitchFamily="34" charset="0"/>
              <a:buChar char="•"/>
              <a:defRPr/>
            </a:pPr>
            <a:r>
              <a:rPr lang="de-DE" altLang="de-DE" dirty="0" smtClean="0"/>
              <a:t>ggf. Feuchte/Schimmelproblemen</a:t>
            </a:r>
          </a:p>
          <a:p>
            <a:pPr marL="495239" lvl="1" indent="0" eaLnBrk="1" hangingPunct="1">
              <a:spcBef>
                <a:spcPct val="0"/>
              </a:spcBef>
              <a:buFont typeface="Arial" panose="020B0604020202020204" pitchFamily="34" charset="0"/>
              <a:buNone/>
              <a:defRPr/>
            </a:pPr>
            <a:endParaRPr lang="de-DE" altLang="de-DE" dirty="0" smtClean="0"/>
          </a:p>
          <a:p>
            <a:pPr marL="185715" indent="-185715" eaLnBrk="1" hangingPunct="1">
              <a:spcBef>
                <a:spcPct val="0"/>
              </a:spcBef>
              <a:buFont typeface="Arial" panose="020B0604020202020204" pitchFamily="34" charset="0"/>
              <a:buChar char="•"/>
              <a:defRPr/>
            </a:pPr>
            <a:r>
              <a:rPr lang="de-DE" altLang="de-DE" dirty="0" smtClean="0"/>
              <a:t>Besser: Stoß- oder, noch besser, Querlüftung und das Thermostatventil in dieser Zeit zudrehen</a:t>
            </a:r>
          </a:p>
          <a:p>
            <a:pPr marL="642915" lvl="1" indent="-185715" eaLnBrk="1" hangingPunct="1">
              <a:spcBef>
                <a:spcPct val="0"/>
              </a:spcBef>
              <a:buFont typeface="Arial" panose="020B0604020202020204" pitchFamily="34" charset="0"/>
              <a:buChar char="•"/>
              <a:defRPr/>
            </a:pPr>
            <a:r>
              <a:rPr lang="de-DE" altLang="de-DE" dirty="0" smtClean="0"/>
              <a:t>Kompletter Luftwechsel kann in viel kürzerer Zeit (10 min/2min) erreicht werden</a:t>
            </a:r>
          </a:p>
          <a:p>
            <a:pPr marL="642915" lvl="1" indent="-185715" eaLnBrk="1" hangingPunct="1">
              <a:spcBef>
                <a:spcPct val="0"/>
              </a:spcBef>
              <a:buFont typeface="Arial" panose="020B0604020202020204" pitchFamily="34" charset="0"/>
              <a:buChar char="•"/>
              <a:defRPr/>
            </a:pPr>
            <a:r>
              <a:rPr lang="de-DE" altLang="de-DE" dirty="0" smtClean="0"/>
              <a:t>Dabei kühlen die Wände nicht aus</a:t>
            </a:r>
          </a:p>
        </p:txBody>
      </p:sp>
      <p:sp>
        <p:nvSpPr>
          <p:cNvPr id="4" name="Foliennummernplatzhalter 3"/>
          <p:cNvSpPr>
            <a:spLocks noGrp="1"/>
          </p:cNvSpPr>
          <p:nvPr>
            <p:ph type="sldNum" sz="quarter" idx="10"/>
          </p:nvPr>
        </p:nvSpPr>
        <p:spPr/>
        <p:txBody>
          <a:bodyPr/>
          <a:lstStyle/>
          <a:p>
            <a:fld id="{AAABA136-E841-4620-8123-576AE2AD9E93}" type="slidenum">
              <a:rPr lang="de-DE" smtClean="0"/>
              <a:t>20</a:t>
            </a:fld>
            <a:endParaRPr lang="de-DE"/>
          </a:p>
        </p:txBody>
      </p:sp>
    </p:spTree>
    <p:extLst>
      <p:ext uri="{BB962C8B-B14F-4D97-AF65-F5344CB8AC3E}">
        <p14:creationId xmlns:p14="http://schemas.microsoft.com/office/powerpoint/2010/main" val="1571278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21</a:t>
            </a:fld>
            <a:endParaRPr lang="de-DE"/>
          </a:p>
        </p:txBody>
      </p:sp>
    </p:spTree>
    <p:extLst>
      <p:ext uri="{BB962C8B-B14F-4D97-AF65-F5344CB8AC3E}">
        <p14:creationId xmlns:p14="http://schemas.microsoft.com/office/powerpoint/2010/main" val="3972383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22</a:t>
            </a:fld>
            <a:endParaRPr lang="de-DE"/>
          </a:p>
        </p:txBody>
      </p:sp>
    </p:spTree>
    <p:extLst>
      <p:ext uri="{BB962C8B-B14F-4D97-AF65-F5344CB8AC3E}">
        <p14:creationId xmlns:p14="http://schemas.microsoft.com/office/powerpoint/2010/main" val="1784972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altLang="de-DE" sz="1100" dirty="0" smtClean="0">
                <a:latin typeface="Arial" panose="020B0604020202020204" pitchFamily="34" charset="0"/>
              </a:rPr>
              <a:t>Lernziel: </a:t>
            </a:r>
          </a:p>
          <a:p>
            <a:pPr>
              <a:defRPr/>
            </a:pPr>
            <a:r>
              <a:rPr lang="de-DE" altLang="de-DE" sz="1100" dirty="0" smtClean="0">
                <a:latin typeface="Arial" panose="020B0604020202020204" pitchFamily="34" charset="0"/>
              </a:rPr>
              <a:t>- Gefühl für die Anteile am Stromverbrauch eines Gebäudes entwickeln</a:t>
            </a:r>
          </a:p>
          <a:p>
            <a:pPr>
              <a:defRPr/>
            </a:pPr>
            <a:endParaRPr lang="de-DE" altLang="de-DE" sz="1100" dirty="0" smtClean="0">
              <a:latin typeface="Arial" panose="020B0604020202020204" pitchFamily="34" charset="0"/>
            </a:endParaRPr>
          </a:p>
          <a:p>
            <a:pPr>
              <a:defRPr/>
            </a:pPr>
            <a:r>
              <a:rPr lang="de-DE" altLang="de-DE" sz="1100" dirty="0" smtClean="0">
                <a:latin typeface="Arial" panose="020B0604020202020204" pitchFamily="34" charset="0"/>
              </a:rPr>
              <a:t>Hinweise: </a:t>
            </a:r>
          </a:p>
          <a:p>
            <a:pPr marL="171450" indent="-171450">
              <a:buFont typeface="Arial" panose="020B0604020202020204" pitchFamily="34" charset="0"/>
              <a:buChar char="•"/>
              <a:defRPr/>
            </a:pPr>
            <a:r>
              <a:rPr lang="de-DE" altLang="de-DE" sz="1100" dirty="0" smtClean="0">
                <a:latin typeface="Arial" panose="020B0604020202020204" pitchFamily="34" charset="0"/>
              </a:rPr>
              <a:t>Beleuchtung</a:t>
            </a:r>
            <a:r>
              <a:rPr lang="de-DE" altLang="de-DE" sz="1100" baseline="0" dirty="0" smtClean="0">
                <a:latin typeface="Arial" panose="020B0604020202020204" pitchFamily="34" charset="0"/>
              </a:rPr>
              <a:t> </a:t>
            </a:r>
            <a:r>
              <a:rPr lang="de-DE" altLang="de-DE" sz="1100" dirty="0" smtClean="0">
                <a:latin typeface="Arial" panose="020B0604020202020204" pitchFamily="34" charset="0"/>
              </a:rPr>
              <a:t>etwa 20-40% des Stromverbrauchs</a:t>
            </a:r>
          </a:p>
          <a:p>
            <a:pPr marL="171450" indent="-171450">
              <a:buFont typeface="Arial" panose="020B0604020202020204" pitchFamily="34" charset="0"/>
              <a:buChar char="•"/>
              <a:defRPr/>
            </a:pPr>
            <a:r>
              <a:rPr lang="de-DE" altLang="de-DE" sz="1100" dirty="0" smtClean="0">
                <a:latin typeface="Arial" panose="020B0604020202020204" pitchFamily="34" charset="0"/>
              </a:rPr>
              <a:t>stark gestiegene EDV-Ausstattung	</a:t>
            </a:r>
          </a:p>
          <a:p>
            <a:pPr marL="628650" lvl="1" indent="-171450">
              <a:buFont typeface="Arial" panose="020B0604020202020204" pitchFamily="34" charset="0"/>
              <a:buChar char="•"/>
              <a:defRPr/>
            </a:pPr>
            <a:r>
              <a:rPr lang="de-DE" altLang="de-DE" sz="1100" dirty="0" smtClean="0">
                <a:latin typeface="Arial" panose="020B0604020202020204" pitchFamily="34" charset="0"/>
              </a:rPr>
              <a:t>(War der Stromverbrauch der EDV vor 20 Jahren kaum wahrnehmbar, so erreicht er heute Größenordnungen von 10-30% des Gesamtstromverbrauchs eines Gebäudes)</a:t>
            </a:r>
          </a:p>
          <a:p>
            <a:pPr marL="171450" indent="-171450">
              <a:buFont typeface="Arial" panose="020B0604020202020204" pitchFamily="34" charset="0"/>
              <a:buChar char="•"/>
              <a:defRPr/>
            </a:pPr>
            <a:r>
              <a:rPr lang="de-DE" altLang="de-DE" sz="1100" dirty="0" smtClean="0">
                <a:latin typeface="Arial" panose="020B0604020202020204" pitchFamily="34" charset="0"/>
              </a:rPr>
              <a:t>„Pumpen, elektrische Motoren und sonstige Verbraucher“ bieten großes Einsparpotenzial (veraltete Geräte) </a:t>
            </a:r>
          </a:p>
          <a:p>
            <a:pPr marL="628650" lvl="1" indent="-171450">
              <a:buFont typeface="Arial" panose="020B0604020202020204" pitchFamily="34" charset="0"/>
              <a:buChar char="•"/>
              <a:defRPr/>
            </a:pPr>
            <a:r>
              <a:rPr lang="de-DE" altLang="de-DE" sz="1100" dirty="0" smtClean="0">
                <a:latin typeface="Arial" panose="020B0604020202020204" pitchFamily="34" charset="0"/>
              </a:rPr>
              <a:t>auch Kühlschränke</a:t>
            </a:r>
          </a:p>
          <a:p>
            <a:pPr marL="171450" indent="-171450">
              <a:buFont typeface="Arial" panose="020B0604020202020204" pitchFamily="34" charset="0"/>
              <a:buChar char="•"/>
              <a:defRPr/>
            </a:pPr>
            <a:r>
              <a:rPr lang="de-DE" altLang="de-DE" sz="1100" dirty="0" smtClean="0">
                <a:latin typeface="Arial" panose="020B0604020202020204" pitchFamily="34" charset="0"/>
              </a:rPr>
              <a:t>aktive Kühlung (vgl. Abb.</a:t>
            </a:r>
            <a:r>
              <a:rPr lang="de-DE" altLang="de-DE" sz="1100" baseline="0" dirty="0" smtClean="0">
                <a:latin typeface="Arial" panose="020B0604020202020204" pitchFamily="34" charset="0"/>
              </a:rPr>
              <a:t> 2</a:t>
            </a:r>
            <a:r>
              <a:rPr lang="de-DE" altLang="de-DE" sz="1100" dirty="0" smtClean="0">
                <a:latin typeface="Arial" panose="020B0604020202020204" pitchFamily="34" charset="0"/>
              </a:rPr>
              <a:t>) hat mit 10-30% relativ hohen und z.T. sehr dominierende Anteile am Stromverbrauch. </a:t>
            </a:r>
          </a:p>
          <a:p>
            <a:pPr marL="628650" lvl="1" indent="-171450">
              <a:buFont typeface="Arial" panose="020B0604020202020204" pitchFamily="34" charset="0"/>
              <a:buChar char="•"/>
              <a:defRPr/>
            </a:pPr>
            <a:r>
              <a:rPr lang="de-DE" altLang="de-DE" sz="1100" dirty="0" smtClean="0">
                <a:latin typeface="Arial" panose="020B0604020202020204" pitchFamily="34" charset="0"/>
              </a:rPr>
              <a:t>Kühlung von Büroräumen grundsätzlich vermeidbar, wenn das Gebäude richtig geplant wird </a:t>
            </a:r>
          </a:p>
          <a:p>
            <a:pPr marL="628650" lvl="1" indent="-171450">
              <a:buFont typeface="Arial" panose="020B0604020202020204" pitchFamily="34" charset="0"/>
              <a:buChar char="•"/>
              <a:defRPr/>
            </a:pPr>
            <a:r>
              <a:rPr lang="de-DE" altLang="de-DE" sz="1100" dirty="0" smtClean="0">
                <a:latin typeface="Arial" panose="020B0604020202020204" pitchFamily="34" charset="0"/>
              </a:rPr>
              <a:t>In Laborräumen, speziellen Schulungsräumen oder in Versammlungsräumen kann eine aktive Kühlung erforderlich werden</a:t>
            </a: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23</a:t>
            </a:fld>
            <a:endParaRPr lang="de-DE"/>
          </a:p>
        </p:txBody>
      </p:sp>
    </p:spTree>
    <p:extLst>
      <p:ext uri="{BB962C8B-B14F-4D97-AF65-F5344CB8AC3E}">
        <p14:creationId xmlns:p14="http://schemas.microsoft.com/office/powerpoint/2010/main" val="4275742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24</a:t>
            </a:fld>
            <a:endParaRPr lang="de-DE"/>
          </a:p>
        </p:txBody>
      </p:sp>
    </p:spTree>
    <p:extLst>
      <p:ext uri="{BB962C8B-B14F-4D97-AF65-F5344CB8AC3E}">
        <p14:creationId xmlns:p14="http://schemas.microsoft.com/office/powerpoint/2010/main" val="3733386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25</a:t>
            </a:fld>
            <a:endParaRPr lang="de-DE"/>
          </a:p>
        </p:txBody>
      </p:sp>
    </p:spTree>
    <p:extLst>
      <p:ext uri="{BB962C8B-B14F-4D97-AF65-F5344CB8AC3E}">
        <p14:creationId xmlns:p14="http://schemas.microsoft.com/office/powerpoint/2010/main" val="747395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altLang="de-DE" dirty="0" smtClean="0"/>
              <a:t>Lernziel:</a:t>
            </a:r>
          </a:p>
          <a:p>
            <a:pPr marL="171450" indent="-171450">
              <a:buFontTx/>
              <a:buChar char="-"/>
              <a:defRPr/>
            </a:pPr>
            <a:r>
              <a:rPr lang="de-DE" altLang="de-DE" dirty="0" smtClean="0"/>
              <a:t>Wissen, wie die Beleuchtungsstärke definiert ist und dass sie in Lux angegeben wird</a:t>
            </a:r>
          </a:p>
          <a:p>
            <a:pPr marL="171450" indent="-171450">
              <a:buFontTx/>
              <a:buChar char="-"/>
              <a:defRPr/>
            </a:pPr>
            <a:r>
              <a:rPr lang="de-DE" altLang="de-DE" dirty="0" smtClean="0"/>
              <a:t>Gefühl für die Richtwerte entwickeln</a:t>
            </a:r>
          </a:p>
          <a:p>
            <a:pPr marL="171450" indent="-171450">
              <a:buFontTx/>
              <a:buChar char="-"/>
              <a:defRPr/>
            </a:pPr>
            <a:endParaRPr lang="de-DE" altLang="de-DE" dirty="0" smtClean="0"/>
          </a:p>
          <a:p>
            <a:pPr marL="171450" indent="-171450">
              <a:buFontTx/>
              <a:buChar char="-"/>
              <a:defRPr/>
            </a:pPr>
            <a:r>
              <a:rPr lang="de-DE" altLang="de-DE" dirty="0" smtClean="0"/>
              <a:t>1 lx = 1 lm/m²</a:t>
            </a: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26</a:t>
            </a:fld>
            <a:endParaRPr lang="de-DE"/>
          </a:p>
        </p:txBody>
      </p:sp>
    </p:spTree>
    <p:extLst>
      <p:ext uri="{BB962C8B-B14F-4D97-AF65-F5344CB8AC3E}">
        <p14:creationId xmlns:p14="http://schemas.microsoft.com/office/powerpoint/2010/main" val="907661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27</a:t>
            </a:fld>
            <a:endParaRPr lang="de-DE"/>
          </a:p>
        </p:txBody>
      </p:sp>
    </p:spTree>
    <p:extLst>
      <p:ext uri="{BB962C8B-B14F-4D97-AF65-F5344CB8AC3E}">
        <p14:creationId xmlns:p14="http://schemas.microsoft.com/office/powerpoint/2010/main" val="2357460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28</a:t>
            </a:fld>
            <a:endParaRPr lang="de-DE"/>
          </a:p>
        </p:txBody>
      </p:sp>
    </p:spTree>
    <p:extLst>
      <p:ext uri="{BB962C8B-B14F-4D97-AF65-F5344CB8AC3E}">
        <p14:creationId xmlns:p14="http://schemas.microsoft.com/office/powerpoint/2010/main" val="1223290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dirty="0" smtClean="0"/>
              <a:t>Lernziel:</a:t>
            </a:r>
          </a:p>
          <a:p>
            <a:pPr marL="171450" indent="-171450">
              <a:buFontTx/>
              <a:buChar char="-"/>
              <a:defRPr/>
            </a:pPr>
            <a:r>
              <a:rPr lang="de-DE" dirty="0" smtClean="0"/>
              <a:t>Kennen der verschiedenen Leuchtmittel</a:t>
            </a:r>
          </a:p>
          <a:p>
            <a:pPr marL="171450" indent="-171450">
              <a:buFontTx/>
              <a:buChar char="-"/>
              <a:defRPr/>
            </a:pPr>
            <a:r>
              <a:rPr lang="de-DE" dirty="0" smtClean="0"/>
              <a:t>Wissen, dass eine LED zwar teuer ist, aber viel effizienter und eine viel höhere Lebensdauer hat</a:t>
            </a: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29</a:t>
            </a:fld>
            <a:endParaRPr lang="de-DE"/>
          </a:p>
        </p:txBody>
      </p:sp>
    </p:spTree>
    <p:extLst>
      <p:ext uri="{BB962C8B-B14F-4D97-AF65-F5344CB8AC3E}">
        <p14:creationId xmlns:p14="http://schemas.microsoft.com/office/powerpoint/2010/main" val="34160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3</a:t>
            </a:fld>
            <a:endParaRPr lang="de-DE"/>
          </a:p>
        </p:txBody>
      </p:sp>
    </p:spTree>
    <p:extLst>
      <p:ext uri="{BB962C8B-B14F-4D97-AF65-F5344CB8AC3E}">
        <p14:creationId xmlns:p14="http://schemas.microsoft.com/office/powerpoint/2010/main" val="3471106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30</a:t>
            </a:fld>
            <a:endParaRPr lang="de-DE"/>
          </a:p>
        </p:txBody>
      </p:sp>
    </p:spTree>
    <p:extLst>
      <p:ext uri="{BB962C8B-B14F-4D97-AF65-F5344CB8AC3E}">
        <p14:creationId xmlns:p14="http://schemas.microsoft.com/office/powerpoint/2010/main" val="4102036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31</a:t>
            </a:fld>
            <a:endParaRPr lang="de-DE"/>
          </a:p>
        </p:txBody>
      </p:sp>
    </p:spTree>
    <p:extLst>
      <p:ext uri="{BB962C8B-B14F-4D97-AF65-F5344CB8AC3E}">
        <p14:creationId xmlns:p14="http://schemas.microsoft.com/office/powerpoint/2010/main" val="4190800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defRPr/>
            </a:pPr>
            <a:r>
              <a:rPr lang="de-DE" altLang="de-DE" dirty="0" smtClean="0"/>
              <a:t>Lernziel:</a:t>
            </a:r>
          </a:p>
          <a:p>
            <a:pPr marL="171450" indent="-171450" eaLnBrk="1" hangingPunct="1">
              <a:spcBef>
                <a:spcPct val="0"/>
              </a:spcBef>
              <a:buFontTx/>
              <a:buChar char="-"/>
              <a:defRPr/>
            </a:pPr>
            <a:r>
              <a:rPr lang="de-DE" altLang="de-DE" dirty="0" smtClean="0"/>
              <a:t>Licht ausschalten ist immer sinnvoll</a:t>
            </a:r>
          </a:p>
          <a:p>
            <a:pPr marL="171450" indent="-171450" eaLnBrk="1" hangingPunct="1">
              <a:spcBef>
                <a:spcPct val="0"/>
              </a:spcBef>
              <a:buFontTx/>
              <a:buChar char="-"/>
              <a:defRPr/>
            </a:pPr>
            <a:r>
              <a:rPr lang="de-DE" altLang="de-DE" dirty="0" smtClean="0"/>
              <a:t>dass Ausschalten den Lampen schadet, ist ein Gerücht</a:t>
            </a:r>
          </a:p>
          <a:p>
            <a:pPr marL="171450" indent="-171450" eaLnBrk="1" hangingPunct="1">
              <a:spcBef>
                <a:spcPct val="0"/>
              </a:spcBef>
              <a:buFontTx/>
              <a:buChar char="-"/>
              <a:defRPr/>
            </a:pPr>
            <a:r>
              <a:rPr lang="de-DE" altLang="de-DE" dirty="0" smtClean="0"/>
              <a:t>lieber hochwertigere (preisintensivere) Lampen einsetzen, die länger halten</a:t>
            </a:r>
          </a:p>
          <a:p>
            <a:pPr marL="171450" indent="-171450" eaLnBrk="1" hangingPunct="1">
              <a:spcBef>
                <a:spcPct val="0"/>
              </a:spcBef>
              <a:buFontTx/>
              <a:buChar char="-"/>
              <a:defRPr/>
            </a:pPr>
            <a:endParaRPr lang="de-DE" altLang="de-DE" dirty="0" smtClean="0"/>
          </a:p>
          <a:p>
            <a:pPr eaLnBrk="1" hangingPunct="1">
              <a:spcBef>
                <a:spcPct val="0"/>
              </a:spcBef>
              <a:defRPr/>
            </a:pPr>
            <a:r>
              <a:rPr lang="de-DE" altLang="de-DE" dirty="0" smtClean="0"/>
              <a:t>Hinweise:</a:t>
            </a:r>
          </a:p>
          <a:p>
            <a:pPr eaLnBrk="1" hangingPunct="1">
              <a:spcBef>
                <a:spcPct val="0"/>
              </a:spcBef>
              <a:defRPr/>
            </a:pPr>
            <a:r>
              <a:rPr lang="de-DE" altLang="de-DE" dirty="0" smtClean="0"/>
              <a:t>Qualitativ hochwertige Leuchtstoff- und Energiesparlampen haben ein elektronisches Vorschaltgerät und eine Vorheizfunktion. Das heißt, die Lampe braucht nach dem Anschalten ca. eine Sekunde, bevor sie flackerfrei startet. Diese Lampen haben eine enorme Schaltfestigkeit: Wenn eine Leuchtstofflampe im Dauertest jeweils nach 15 Minuten für 5 Minuten aus und dann wieder für 15 Minuten eingeschaltet wird, liegt ihre Lebensdauer immer noch bei bis zu 15.000 Betriebsstunden (Dies gilt nur für hochwertiges Material europäischer Herkunft!). Zum Vergleich: Die Glühlampe quittiert ihren Dienst schon nach etwa 1.000 Stunden.</a:t>
            </a:r>
          </a:p>
          <a:p>
            <a:pPr eaLnBrk="1" hangingPunct="1">
              <a:spcBef>
                <a:spcPct val="0"/>
              </a:spcBef>
              <a:defRPr/>
            </a:pPr>
            <a:endParaRPr lang="de-DE" altLang="de-DE" dirty="0" smtClean="0"/>
          </a:p>
          <a:p>
            <a:pPr eaLnBrk="1" hangingPunct="1">
              <a:spcBef>
                <a:spcPct val="0"/>
              </a:spcBef>
              <a:defRPr/>
            </a:pPr>
            <a:r>
              <a:rPr lang="de-DE" altLang="de-DE" dirty="0" smtClean="0"/>
              <a:t>Gegenteilige Erfahrungen müssen aber ebenso berücksichtigt werden – immerhin gehen zum Bsp. günstige Lampen aus asiatischen Importen schnell kaputt, wenn sie häufigen Schaltvorgängen ausgesetzt sind. Insgesamt besser ist es in jedem Fall, LEDs zu verwenden, da diese unter Schaltvorgängen am wenigsten leiden.</a:t>
            </a:r>
          </a:p>
        </p:txBody>
      </p:sp>
      <p:sp>
        <p:nvSpPr>
          <p:cNvPr id="4" name="Foliennummernplatzhalter 3"/>
          <p:cNvSpPr>
            <a:spLocks noGrp="1"/>
          </p:cNvSpPr>
          <p:nvPr>
            <p:ph type="sldNum" sz="quarter" idx="10"/>
          </p:nvPr>
        </p:nvSpPr>
        <p:spPr/>
        <p:txBody>
          <a:bodyPr/>
          <a:lstStyle/>
          <a:p>
            <a:fld id="{AAABA136-E841-4620-8123-576AE2AD9E93}" type="slidenum">
              <a:rPr lang="de-DE" smtClean="0"/>
              <a:t>32</a:t>
            </a:fld>
            <a:endParaRPr lang="de-DE"/>
          </a:p>
        </p:txBody>
      </p:sp>
    </p:spTree>
    <p:extLst>
      <p:ext uri="{BB962C8B-B14F-4D97-AF65-F5344CB8AC3E}">
        <p14:creationId xmlns:p14="http://schemas.microsoft.com/office/powerpoint/2010/main" val="2961678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33</a:t>
            </a:fld>
            <a:endParaRPr lang="de-DE"/>
          </a:p>
        </p:txBody>
      </p:sp>
    </p:spTree>
    <p:extLst>
      <p:ext uri="{BB962C8B-B14F-4D97-AF65-F5344CB8AC3E}">
        <p14:creationId xmlns:p14="http://schemas.microsoft.com/office/powerpoint/2010/main" val="3341035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34</a:t>
            </a:fld>
            <a:endParaRPr lang="de-DE"/>
          </a:p>
        </p:txBody>
      </p:sp>
    </p:spTree>
    <p:extLst>
      <p:ext uri="{BB962C8B-B14F-4D97-AF65-F5344CB8AC3E}">
        <p14:creationId xmlns:p14="http://schemas.microsoft.com/office/powerpoint/2010/main" val="1910625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altLang="de-DE" dirty="0" smtClean="0">
                <a:latin typeface="Arial" panose="020B0604020202020204" pitchFamily="34" charset="0"/>
              </a:rPr>
              <a:t>Lernziel:</a:t>
            </a:r>
          </a:p>
          <a:p>
            <a:pPr marL="171450" indent="-171450">
              <a:buFontTx/>
              <a:buChar char="-"/>
              <a:defRPr/>
            </a:pPr>
            <a:r>
              <a:rPr lang="de-DE" altLang="de-DE" dirty="0" smtClean="0">
                <a:latin typeface="Arial" panose="020B0604020202020204" pitchFamily="34" charset="0"/>
              </a:rPr>
              <a:t>Elektrische Geräte, die ausgeschaltet wirken, verbrauchen oft trotzdem noch Strom (Stand-by)</a:t>
            </a:r>
          </a:p>
          <a:p>
            <a:pPr marL="171450" indent="-171450">
              <a:buFontTx/>
              <a:buChar char="-"/>
              <a:defRPr/>
            </a:pPr>
            <a:r>
              <a:rPr lang="de-DE" altLang="de-DE" dirty="0" smtClean="0">
                <a:latin typeface="Arial" panose="020B0604020202020204" pitchFamily="34" charset="0"/>
              </a:rPr>
              <a:t>Sensibilisieren für unkomplizierte Spartipps im Büro/zu Hause</a:t>
            </a:r>
          </a:p>
          <a:p>
            <a:pPr marL="171450" indent="-171450">
              <a:buFontTx/>
              <a:buChar char="-"/>
              <a:defRPr/>
            </a:pPr>
            <a:r>
              <a:rPr lang="de-DE" altLang="de-DE" dirty="0" smtClean="0">
                <a:latin typeface="Arial" panose="020B0604020202020204" pitchFamily="34" charset="0"/>
              </a:rPr>
              <a:t>Motivieren auch Nutzer darauf hinzuweisen</a:t>
            </a:r>
          </a:p>
          <a:p>
            <a:pPr>
              <a:defRPr/>
            </a:pPr>
            <a:endParaRPr lang="de-DE" altLang="de-DE" dirty="0" smtClean="0">
              <a:latin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35</a:t>
            </a:fld>
            <a:endParaRPr lang="de-DE"/>
          </a:p>
        </p:txBody>
      </p:sp>
    </p:spTree>
    <p:extLst>
      <p:ext uri="{BB962C8B-B14F-4D97-AF65-F5344CB8AC3E}">
        <p14:creationId xmlns:p14="http://schemas.microsoft.com/office/powerpoint/2010/main" val="3580721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de-DE" altLang="de-DE" dirty="0" smtClean="0"/>
              <a:t>Größere Verluste durch „Stand-by“ und „Schein-Aus“ sind vor allem bei älteren Geräten zu finden.</a:t>
            </a:r>
          </a:p>
          <a:p>
            <a:pPr eaLnBrk="1" hangingPunct="1">
              <a:spcBef>
                <a:spcPct val="0"/>
              </a:spcBef>
            </a:pPr>
            <a:endParaRPr lang="de-DE" altLang="de-DE" dirty="0" smtClean="0"/>
          </a:p>
          <a:p>
            <a:pPr eaLnBrk="1" hangingPunct="1">
              <a:spcBef>
                <a:spcPct val="0"/>
              </a:spcBef>
            </a:pPr>
            <a:r>
              <a:rPr lang="de-DE" altLang="de-DE" dirty="0" smtClean="0"/>
              <a:t>Seit 2010 dürfen Hersteller keine Produkte mehr auf den Markt bringen, die im „Stand-by“ und im „Schein-Aus“ mehr als 1 Watt verbrauchen. Seit 2013 beträgt der Grenzwert 0,5 Watt.</a:t>
            </a:r>
          </a:p>
          <a:p>
            <a:pPr eaLnBrk="1" hangingPunct="1">
              <a:spcBef>
                <a:spcPct val="0"/>
              </a:spcBef>
            </a:pPr>
            <a:endParaRPr lang="de-DE" altLang="de-DE" dirty="0" smtClean="0"/>
          </a:p>
          <a:p>
            <a:pPr eaLnBrk="1" hangingPunct="1">
              <a:spcBef>
                <a:spcPct val="0"/>
              </a:spcBef>
            </a:pPr>
            <a:r>
              <a:rPr lang="de-DE" altLang="de-DE" b="1" dirty="0" smtClean="0"/>
              <a:t>Materialien zur Erläuterung: </a:t>
            </a:r>
            <a:r>
              <a:rPr lang="de-DE" altLang="de-DE" dirty="0" smtClean="0"/>
              <a:t>Strommessgerät</a:t>
            </a: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36</a:t>
            </a:fld>
            <a:endParaRPr lang="de-DE"/>
          </a:p>
        </p:txBody>
      </p:sp>
    </p:spTree>
    <p:extLst>
      <p:ext uri="{BB962C8B-B14F-4D97-AF65-F5344CB8AC3E}">
        <p14:creationId xmlns:p14="http://schemas.microsoft.com/office/powerpoint/2010/main" val="1218225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37</a:t>
            </a:fld>
            <a:endParaRPr lang="de-DE"/>
          </a:p>
        </p:txBody>
      </p:sp>
    </p:spTree>
    <p:extLst>
      <p:ext uri="{BB962C8B-B14F-4D97-AF65-F5344CB8AC3E}">
        <p14:creationId xmlns:p14="http://schemas.microsoft.com/office/powerpoint/2010/main" val="1173922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38</a:t>
            </a:fld>
            <a:endParaRPr lang="de-DE"/>
          </a:p>
        </p:txBody>
      </p:sp>
    </p:spTree>
    <p:extLst>
      <p:ext uri="{BB962C8B-B14F-4D97-AF65-F5344CB8AC3E}">
        <p14:creationId xmlns:p14="http://schemas.microsoft.com/office/powerpoint/2010/main" val="901374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39</a:t>
            </a:fld>
            <a:endParaRPr lang="de-DE"/>
          </a:p>
        </p:txBody>
      </p:sp>
    </p:spTree>
    <p:extLst>
      <p:ext uri="{BB962C8B-B14F-4D97-AF65-F5344CB8AC3E}">
        <p14:creationId xmlns:p14="http://schemas.microsoft.com/office/powerpoint/2010/main" val="214435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4</a:t>
            </a:fld>
            <a:endParaRPr lang="de-DE"/>
          </a:p>
        </p:txBody>
      </p:sp>
    </p:spTree>
    <p:extLst>
      <p:ext uri="{BB962C8B-B14F-4D97-AF65-F5344CB8AC3E}">
        <p14:creationId xmlns:p14="http://schemas.microsoft.com/office/powerpoint/2010/main" val="3903119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de-DE" altLang="de-DE" dirty="0" smtClean="0"/>
              <a:t>Lernziel:</a:t>
            </a:r>
          </a:p>
          <a:p>
            <a:pPr eaLnBrk="1" hangingPunct="1">
              <a:spcBef>
                <a:spcPct val="0"/>
              </a:spcBef>
            </a:pPr>
            <a:r>
              <a:rPr lang="de-DE" altLang="de-DE" dirty="0" smtClean="0"/>
              <a:t>- Oft kann der Durchfluss an Wasserhähnen ohne Komfortverlust reduziert werden </a:t>
            </a: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40</a:t>
            </a:fld>
            <a:endParaRPr lang="de-DE"/>
          </a:p>
        </p:txBody>
      </p:sp>
    </p:spTree>
    <p:extLst>
      <p:ext uri="{BB962C8B-B14F-4D97-AF65-F5344CB8AC3E}">
        <p14:creationId xmlns:p14="http://schemas.microsoft.com/office/powerpoint/2010/main" val="2502059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41</a:t>
            </a:fld>
            <a:endParaRPr lang="de-DE"/>
          </a:p>
        </p:txBody>
      </p:sp>
    </p:spTree>
    <p:extLst>
      <p:ext uri="{BB962C8B-B14F-4D97-AF65-F5344CB8AC3E}">
        <p14:creationId xmlns:p14="http://schemas.microsoft.com/office/powerpoint/2010/main" val="2186593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42</a:t>
            </a:fld>
            <a:endParaRPr lang="de-DE"/>
          </a:p>
        </p:txBody>
      </p:sp>
    </p:spTree>
    <p:extLst>
      <p:ext uri="{BB962C8B-B14F-4D97-AF65-F5344CB8AC3E}">
        <p14:creationId xmlns:p14="http://schemas.microsoft.com/office/powerpoint/2010/main" val="1950694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defRPr/>
            </a:pPr>
            <a:r>
              <a:rPr lang="de-DE" altLang="de-DE" dirty="0" smtClean="0"/>
              <a:t>Lernziel:</a:t>
            </a:r>
          </a:p>
          <a:p>
            <a:pPr marL="171450" indent="-171450" eaLnBrk="1" hangingPunct="1">
              <a:spcBef>
                <a:spcPct val="0"/>
              </a:spcBef>
              <a:buFontTx/>
              <a:buChar char="-"/>
              <a:defRPr/>
            </a:pPr>
            <a:r>
              <a:rPr lang="de-DE" altLang="de-DE" dirty="0" smtClean="0"/>
              <a:t>Undichte Spülkästen sind teuer, schnell melden</a:t>
            </a:r>
          </a:p>
          <a:p>
            <a:pPr marL="171450" indent="-171450" eaLnBrk="1" hangingPunct="1">
              <a:spcBef>
                <a:spcPct val="0"/>
              </a:spcBef>
              <a:buFontTx/>
              <a:buChar char="-"/>
              <a:defRPr/>
            </a:pPr>
            <a:r>
              <a:rPr lang="de-DE" altLang="de-DE" dirty="0" smtClean="0"/>
              <a:t>Auch ein tropfender Wasserhahn verursacht zusätzliche Kosten</a:t>
            </a:r>
          </a:p>
          <a:p>
            <a:pPr marL="171450" indent="-171450" eaLnBrk="1" hangingPunct="1">
              <a:spcBef>
                <a:spcPct val="0"/>
              </a:spcBef>
              <a:buFontTx/>
              <a:buChar char="-"/>
              <a:defRPr/>
            </a:pPr>
            <a:r>
              <a:rPr lang="de-DE" altLang="de-DE" dirty="0" smtClean="0"/>
              <a:t>Achtsamkeit und regelmäßiges Überprüfen anregen</a:t>
            </a:r>
          </a:p>
          <a:p>
            <a:pPr eaLnBrk="1" hangingPunct="1">
              <a:spcBef>
                <a:spcPct val="0"/>
              </a:spcBef>
              <a:defRPr/>
            </a:pPr>
            <a:endParaRPr lang="de-DE" altLang="de-DE" dirty="0" smtClean="0"/>
          </a:p>
          <a:p>
            <a:pPr eaLnBrk="1" hangingPunct="1">
              <a:spcBef>
                <a:spcPct val="0"/>
              </a:spcBef>
              <a:defRPr/>
            </a:pPr>
            <a:r>
              <a:rPr lang="de-DE" altLang="de-DE" dirty="0" smtClean="0"/>
              <a:t>Hinweise:</a:t>
            </a:r>
          </a:p>
          <a:p>
            <a:pPr eaLnBrk="1" hangingPunct="1">
              <a:spcBef>
                <a:spcPct val="0"/>
              </a:spcBef>
              <a:defRPr/>
            </a:pPr>
            <a:r>
              <a:rPr lang="de-DE" altLang="de-DE" dirty="0" smtClean="0"/>
              <a:t>20er-Kasten Bier (=10l): 200 Kästen/Jahr</a:t>
            </a:r>
            <a:r>
              <a:rPr lang="de-DE" altLang="de-DE" baseline="0" dirty="0" smtClean="0"/>
              <a:t> </a:t>
            </a:r>
            <a:r>
              <a:rPr lang="de-DE" altLang="de-DE" baseline="0" dirty="0" smtClean="0">
                <a:sym typeface="Wingdings" panose="05000000000000000000" pitchFamily="2" charset="2"/>
              </a:rPr>
              <a:t> 2000l/Jahr</a:t>
            </a:r>
            <a:endParaRPr lang="de-DE" altLang="de-DE" dirty="0" smtClean="0"/>
          </a:p>
          <a:p>
            <a:pPr eaLnBrk="1" hangingPunct="1">
              <a:spcBef>
                <a:spcPct val="0"/>
              </a:spcBef>
              <a:defRPr/>
            </a:pPr>
            <a:r>
              <a:rPr lang="de-DE" altLang="de-DE" dirty="0" smtClean="0"/>
              <a:t>3,5 m³ entsprechen:  350 Kästen</a:t>
            </a:r>
          </a:p>
          <a:p>
            <a:pPr eaLnBrk="1" hangingPunct="1">
              <a:spcBef>
                <a:spcPct val="0"/>
              </a:spcBef>
              <a:defRPr/>
            </a:pPr>
            <a:r>
              <a:rPr lang="de-DE" altLang="de-DE" dirty="0" smtClean="0"/>
              <a:t>Spülung:</a:t>
            </a:r>
          </a:p>
          <a:p>
            <a:pPr eaLnBrk="1" hangingPunct="1">
              <a:spcBef>
                <a:spcPct val="0"/>
              </a:spcBef>
              <a:defRPr/>
            </a:pPr>
            <a:r>
              <a:rPr lang="de-DE" altLang="de-DE" dirty="0" smtClean="0"/>
              <a:t>Aufkleber Groß und Kleinmengenspülung</a:t>
            </a: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43</a:t>
            </a:fld>
            <a:endParaRPr lang="de-DE"/>
          </a:p>
        </p:txBody>
      </p:sp>
    </p:spTree>
    <p:extLst>
      <p:ext uri="{BB962C8B-B14F-4D97-AF65-F5344CB8AC3E}">
        <p14:creationId xmlns:p14="http://schemas.microsoft.com/office/powerpoint/2010/main" val="7504050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44</a:t>
            </a:fld>
            <a:endParaRPr lang="de-DE"/>
          </a:p>
        </p:txBody>
      </p:sp>
    </p:spTree>
    <p:extLst>
      <p:ext uri="{BB962C8B-B14F-4D97-AF65-F5344CB8AC3E}">
        <p14:creationId xmlns:p14="http://schemas.microsoft.com/office/powerpoint/2010/main" val="3848698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smtClean="0"/>
              <a:t>Zu Beginn und</a:t>
            </a:r>
            <a:r>
              <a:rPr lang="de-DE" altLang="de-DE" baseline="0" dirty="0" smtClean="0"/>
              <a:t> am Ende des Quiz kann die Umfrage erfolgen.</a:t>
            </a:r>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45</a:t>
            </a:fld>
            <a:endParaRPr lang="de-DE"/>
          </a:p>
        </p:txBody>
      </p:sp>
    </p:spTree>
    <p:extLst>
      <p:ext uri="{BB962C8B-B14F-4D97-AF65-F5344CB8AC3E}">
        <p14:creationId xmlns:p14="http://schemas.microsoft.com/office/powerpoint/2010/main" val="404502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5</a:t>
            </a:fld>
            <a:endParaRPr lang="de-DE"/>
          </a:p>
        </p:txBody>
      </p:sp>
    </p:spTree>
    <p:extLst>
      <p:ext uri="{BB962C8B-B14F-4D97-AF65-F5344CB8AC3E}">
        <p14:creationId xmlns:p14="http://schemas.microsoft.com/office/powerpoint/2010/main" val="63267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de-DE" altLang="de-DE" dirty="0" smtClean="0"/>
              <a:t>In Sachsen liegt die mittlere Außentemperatur in der</a:t>
            </a:r>
            <a:r>
              <a:rPr lang="de-DE" altLang="de-DE" baseline="0" dirty="0" smtClean="0"/>
              <a:t> Heizperiode</a:t>
            </a:r>
            <a:r>
              <a:rPr lang="de-DE" altLang="de-DE" dirty="0" smtClean="0"/>
              <a:t> bei ca. 5 °C. Die Raumtemperatur sollte bei etwa 20°C liegen – die sich daraus ergebende Temperaturdifferenz von ca. 15Kelvin wird auf 100% Heizwärmebedarf aufgeteilt, so dass auf jedes Kelvin Raumtemperatur etwa 6% dieses Energiebedarfs entfallen. Daher: „+1 °C entspricht 6% mehr Heizenergie.“</a:t>
            </a: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6</a:t>
            </a:fld>
            <a:endParaRPr lang="de-DE"/>
          </a:p>
        </p:txBody>
      </p:sp>
    </p:spTree>
    <p:extLst>
      <p:ext uri="{BB962C8B-B14F-4D97-AF65-F5344CB8AC3E}">
        <p14:creationId xmlns:p14="http://schemas.microsoft.com/office/powerpoint/2010/main" val="391661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defRPr/>
            </a:pPr>
            <a:r>
              <a:rPr lang="de-DE" altLang="de-DE" dirty="0" smtClean="0"/>
              <a:t>Lernziel:</a:t>
            </a:r>
          </a:p>
          <a:p>
            <a:pPr marL="171450" indent="-171450" eaLnBrk="1" hangingPunct="1">
              <a:spcBef>
                <a:spcPct val="0"/>
              </a:spcBef>
              <a:buFont typeface="Arial" panose="020B0604020202020204" pitchFamily="34" charset="0"/>
              <a:buChar char="•"/>
              <a:defRPr/>
            </a:pPr>
            <a:r>
              <a:rPr lang="de-DE" altLang="de-DE" dirty="0" smtClean="0"/>
              <a:t>Wissen, dass im Raum jedes Grad</a:t>
            </a:r>
            <a:r>
              <a:rPr lang="de-DE" altLang="de-DE" baseline="0" dirty="0" smtClean="0"/>
              <a:t> Celsius</a:t>
            </a:r>
            <a:r>
              <a:rPr lang="de-DE" altLang="de-DE" dirty="0" smtClean="0"/>
              <a:t> weniger Wärme viel Energie spart</a:t>
            </a:r>
          </a:p>
          <a:p>
            <a:pPr marL="171450" indent="-171450" eaLnBrk="1" hangingPunct="1">
              <a:spcBef>
                <a:spcPct val="0"/>
              </a:spcBef>
              <a:buFont typeface="Arial" panose="020B0604020202020204" pitchFamily="34" charset="0"/>
              <a:buChar char="•"/>
              <a:defRPr/>
            </a:pPr>
            <a:r>
              <a:rPr lang="de-DE" altLang="de-DE" dirty="0" smtClean="0"/>
              <a:t>Wissen, dass sich nicht jeder den Raum so warm/so kühl machen kann wie er/sie möchte, denn subjektives Empfinden ist unterschiedlich,</a:t>
            </a:r>
            <a:r>
              <a:rPr lang="de-DE" altLang="de-DE" baseline="0" dirty="0" smtClean="0"/>
              <a:t> weshalb </a:t>
            </a:r>
            <a:r>
              <a:rPr lang="de-DE" altLang="de-DE" dirty="0" smtClean="0"/>
              <a:t>Sollwerte festgelegt werden</a:t>
            </a:r>
          </a:p>
          <a:p>
            <a:pPr>
              <a:defRPr/>
            </a:pPr>
            <a:r>
              <a:rPr lang="de-DE" dirty="0" smtClean="0"/>
              <a:t>Hinweise:</a:t>
            </a:r>
          </a:p>
          <a:p>
            <a:pPr marL="171450" indent="-171450">
              <a:buFontTx/>
              <a:buChar char="-"/>
              <a:defRPr/>
            </a:pPr>
            <a:r>
              <a:rPr lang="de-DE" dirty="0" smtClean="0"/>
              <a:t>Technischen Richtlinien für Arbeitsstätten (ASR) geben den Stand der Technik, Arbeitsmedizin und Hygiene sowie sonstige gesicherte arbeitswissenschaftliche Erkenntnisse für das Einrichten und Betreiben von Arbeitsstätten wieder. </a:t>
            </a:r>
          </a:p>
          <a:p>
            <a:pPr marL="171450" indent="-171450">
              <a:buFontTx/>
              <a:buChar char="-"/>
              <a:defRPr/>
            </a:pPr>
            <a:r>
              <a:rPr lang="de-DE" altLang="de-DE" dirty="0" smtClean="0"/>
              <a:t>Bieten Kommunen einen Anhaltspunkt zur Formulierung ihrer Dienstanweisungen</a:t>
            </a:r>
          </a:p>
          <a:p>
            <a:pPr marL="171450" indent="-171450">
              <a:buFontTx/>
              <a:buChar char="-"/>
              <a:defRPr/>
            </a:pPr>
            <a:r>
              <a:rPr lang="de-DE" altLang="de-DE" dirty="0" smtClean="0"/>
              <a:t>Dienstanweisungen sind verbindlich</a:t>
            </a: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7</a:t>
            </a:fld>
            <a:endParaRPr lang="de-DE"/>
          </a:p>
        </p:txBody>
      </p:sp>
    </p:spTree>
    <p:extLst>
      <p:ext uri="{BB962C8B-B14F-4D97-AF65-F5344CB8AC3E}">
        <p14:creationId xmlns:p14="http://schemas.microsoft.com/office/powerpoint/2010/main" val="71262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altLang="de-DE" dirty="0" smtClean="0"/>
              <a:t>Lernziel:</a:t>
            </a:r>
          </a:p>
          <a:p>
            <a:pPr marL="171450" indent="-171450">
              <a:buFontTx/>
              <a:buChar char="-"/>
              <a:defRPr/>
            </a:pPr>
            <a:r>
              <a:rPr lang="de-DE" altLang="de-DE" dirty="0" smtClean="0"/>
              <a:t>Trotz der Vorgaben in der Dienstanweisung sollte man sensibel bleiben, denn Temperatur ist nicht der einzige Faktor, der unsere Behaglichkeit beeinflusst</a:t>
            </a:r>
          </a:p>
          <a:p>
            <a:pPr>
              <a:defRPr/>
            </a:pPr>
            <a:endParaRPr lang="de-DE" altLang="de-DE" dirty="0" smtClean="0"/>
          </a:p>
          <a:p>
            <a:pPr>
              <a:defRPr/>
            </a:pPr>
            <a:r>
              <a:rPr lang="de-DE" altLang="de-DE" dirty="0" smtClean="0"/>
              <a:t>Hinweis:</a:t>
            </a:r>
          </a:p>
          <a:p>
            <a:pPr>
              <a:defRPr/>
            </a:pPr>
            <a:r>
              <a:rPr lang="de-DE" altLang="de-DE" dirty="0" smtClean="0"/>
              <a:t>- Beispiel:</a:t>
            </a:r>
            <a:r>
              <a:rPr lang="de-DE" altLang="de-DE" baseline="0" dirty="0" smtClean="0"/>
              <a:t> a</a:t>
            </a:r>
            <a:r>
              <a:rPr lang="de-DE" altLang="de-DE" dirty="0" smtClean="0"/>
              <a:t>m</a:t>
            </a:r>
            <a:r>
              <a:rPr lang="de-DE" altLang="de-DE" baseline="0" dirty="0" smtClean="0"/>
              <a:t> Strand bei Sonne und Wind ist es auch kühl</a:t>
            </a:r>
            <a:endParaRPr lang="de-DE" altLang="de-DE" dirty="0" smtClean="0"/>
          </a:p>
          <a:p>
            <a:pPr>
              <a:defRPr/>
            </a:pPr>
            <a:r>
              <a:rPr lang="de-DE" altLang="de-DE" dirty="0" smtClean="0"/>
              <a:t>- 20°C in einem Neubau-Büro fühlen sich anders an als 20°C in einem Keller-Altbau-Büro</a:t>
            </a:r>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8</a:t>
            </a:fld>
            <a:endParaRPr lang="de-DE"/>
          </a:p>
        </p:txBody>
      </p:sp>
    </p:spTree>
    <p:extLst>
      <p:ext uri="{BB962C8B-B14F-4D97-AF65-F5344CB8AC3E}">
        <p14:creationId xmlns:p14="http://schemas.microsoft.com/office/powerpoint/2010/main" val="157405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t>9</a:t>
            </a:fld>
            <a:endParaRPr lang="de-DE"/>
          </a:p>
        </p:txBody>
      </p:sp>
    </p:spTree>
    <p:extLst>
      <p:ext uri="{BB962C8B-B14F-4D97-AF65-F5344CB8AC3E}">
        <p14:creationId xmlns:p14="http://schemas.microsoft.com/office/powerpoint/2010/main" val="3801944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4.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xmlns="" id="{993A0F60-16EC-4D0B-A3AC-F365766C8665}"/>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000">
                <a:solidFill>
                  <a:schemeClr val="accent1"/>
                </a:solidFill>
                <a:latin typeface="Verdana" panose="020B0604030504040204" pitchFamily="34" charset="0"/>
                <a:ea typeface="Verdana" panose="020B0604030504040204" pitchFamily="34" charset="0"/>
              </a:defRPr>
            </a:lvl1pPr>
          </a:lstStyle>
          <a:p>
            <a:r>
              <a:rPr lang="de-DE" dirty="0"/>
              <a:t>Quelle:</a:t>
            </a:r>
          </a:p>
        </p:txBody>
      </p:sp>
      <p:graphicFrame>
        <p:nvGraphicFramePr>
          <p:cNvPr id="5" name="Objekt 4">
            <a:extLst>
              <a:ext uri="{FF2B5EF4-FFF2-40B4-BE49-F238E27FC236}">
                <a16:creationId xmlns:a16="http://schemas.microsoft.com/office/drawing/2014/main" xmlns="" id="{C6DDC299-CED7-4DA1-999D-256E9B709F34}"/>
              </a:ext>
            </a:extLst>
          </p:cNvPr>
          <p:cNvGraphicFramePr>
            <a:graphicFrameLocks noChangeAspect="1"/>
          </p:cNvGraphicFramePr>
          <p:nvPr userDrawn="1">
            <p:extLst>
              <p:ext uri="{D42A27DB-BD31-4B8C-83A1-F6EECF244321}">
                <p14:modId xmlns:p14="http://schemas.microsoft.com/office/powerpoint/2010/main" val="3196956286"/>
              </p:ext>
            </p:extLst>
          </p:nvPr>
        </p:nvGraphicFramePr>
        <p:xfrm>
          <a:off x="-1" y="0"/>
          <a:ext cx="12191999" cy="4719850"/>
        </p:xfrm>
        <a:graphic>
          <a:graphicData uri="http://schemas.openxmlformats.org/presentationml/2006/ole">
            <mc:AlternateContent xmlns:mc="http://schemas.openxmlformats.org/markup-compatibility/2006">
              <mc:Choice xmlns:v="urn:schemas-microsoft-com:vml" Requires="v">
                <p:oleObj spid="_x0000_s1097" r:id="rId3" imgW="13587120" imgH="5269680" progId="">
                  <p:embed/>
                </p:oleObj>
              </mc:Choice>
              <mc:Fallback>
                <p:oleObj r:id="rId3" imgW="13587120" imgH="5269680" progId="">
                  <p:embed/>
                  <p:pic>
                    <p:nvPicPr>
                      <p:cNvPr id="0" name=""/>
                      <p:cNvPicPr/>
                      <p:nvPr/>
                    </p:nvPicPr>
                    <p:blipFill>
                      <a:blip r:embed="rId4"/>
                      <a:stretch>
                        <a:fillRect/>
                      </a:stretch>
                    </p:blipFill>
                    <p:spPr>
                      <a:xfrm>
                        <a:off x="-1" y="0"/>
                        <a:ext cx="12191999" cy="4719850"/>
                      </a:xfrm>
                      <a:prstGeom prst="rect">
                        <a:avLst/>
                      </a:prstGeom>
                    </p:spPr>
                  </p:pic>
                </p:oleObj>
              </mc:Fallback>
            </mc:AlternateContent>
          </a:graphicData>
        </a:graphic>
      </p:graphicFrame>
      <p:sp>
        <p:nvSpPr>
          <p:cNvPr id="8" name="Foliennummernplatzhalter 5">
            <a:extLst>
              <a:ext uri="{FF2B5EF4-FFF2-40B4-BE49-F238E27FC236}">
                <a16:creationId xmlns:a16="http://schemas.microsoft.com/office/drawing/2014/main" xmlns="" id="{55386345-6FA3-4574-823E-254E527E8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1"/>
                </a:solidFill>
                <a:latin typeface="Verdana" panose="020B0604030504040204" pitchFamily="34" charset="0"/>
                <a:ea typeface="Verdana" panose="020B0604030504040204" pitchFamily="34" charset="0"/>
              </a:defRPr>
            </a:lvl1pPr>
          </a:lstStyle>
          <a:p>
            <a:r>
              <a:rPr lang="de-DE" dirty="0"/>
              <a:t>Seite </a:t>
            </a:r>
            <a:fld id="{DA5282DE-81DB-4D7F-80C7-75D8BC5C7ADB}" type="slidenum">
              <a:rPr lang="de-DE" smtClean="0"/>
              <a:pPr/>
              <a:t>‹Nr.›</a:t>
            </a:fld>
            <a:endParaRPr lang="de-DE" dirty="0"/>
          </a:p>
        </p:txBody>
      </p:sp>
      <p:sp>
        <p:nvSpPr>
          <p:cNvPr id="2" name="Titel 1">
            <a:extLst>
              <a:ext uri="{FF2B5EF4-FFF2-40B4-BE49-F238E27FC236}">
                <a16:creationId xmlns:a16="http://schemas.microsoft.com/office/drawing/2014/main" xmlns="" id="{B9EAF171-3452-4731-A443-AD458D344724}"/>
              </a:ext>
            </a:extLst>
          </p:cNvPr>
          <p:cNvSpPr>
            <a:spLocks noGrp="1"/>
          </p:cNvSpPr>
          <p:nvPr>
            <p:ph type="ctrTitle" hasCustomPrompt="1"/>
          </p:nvPr>
        </p:nvSpPr>
        <p:spPr>
          <a:xfrm>
            <a:off x="569501" y="1042153"/>
            <a:ext cx="9144000" cy="1959650"/>
          </a:xfrm>
          <a:prstGeom prst="rect">
            <a:avLst/>
          </a:prstGeom>
        </p:spPr>
        <p:txBody>
          <a:bodyPr anchor="t">
            <a:normAutofit/>
          </a:bodyPr>
          <a:lstStyle>
            <a:lvl1pPr algn="l">
              <a:defRPr sz="4000" b="1">
                <a:solidFill>
                  <a:schemeClr val="bg1"/>
                </a:solidFill>
              </a:defRPr>
            </a:lvl1pPr>
          </a:lstStyle>
          <a:p>
            <a:r>
              <a:rPr lang="de-DE" dirty="0"/>
              <a:t>Vortragstitel</a:t>
            </a:r>
          </a:p>
        </p:txBody>
      </p:sp>
      <p:sp>
        <p:nvSpPr>
          <p:cNvPr id="3" name="Untertitel 2">
            <a:extLst>
              <a:ext uri="{FF2B5EF4-FFF2-40B4-BE49-F238E27FC236}">
                <a16:creationId xmlns:a16="http://schemas.microsoft.com/office/drawing/2014/main" xmlns="" id="{AA3DDB8D-5B1B-4347-B41A-0E0BBBAFEA57}"/>
              </a:ext>
            </a:extLst>
          </p:cNvPr>
          <p:cNvSpPr>
            <a:spLocks noGrp="1"/>
          </p:cNvSpPr>
          <p:nvPr>
            <p:ph type="subTitle" idx="1" hasCustomPrompt="1"/>
          </p:nvPr>
        </p:nvSpPr>
        <p:spPr>
          <a:xfrm>
            <a:off x="569501" y="3156286"/>
            <a:ext cx="9144000" cy="516698"/>
          </a:xfrm>
          <a:prstGeom prst="rect">
            <a:avLst/>
          </a:prstGeom>
        </p:spPr>
        <p:txBody>
          <a:bodyPr/>
          <a:lstStyle>
            <a:lvl1pPr marL="0" indent="0" algn="l">
              <a:buNone/>
              <a:defRPr sz="2800" b="1">
                <a:solidFill>
                  <a:schemeClr val="bg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Name, Zeit und Ort der Veranstaltung</a:t>
            </a:r>
          </a:p>
        </p:txBody>
      </p:sp>
      <p:sp>
        <p:nvSpPr>
          <p:cNvPr id="14" name="Rechteck 13">
            <a:extLst>
              <a:ext uri="{FF2B5EF4-FFF2-40B4-BE49-F238E27FC236}">
                <a16:creationId xmlns:a16="http://schemas.microsoft.com/office/drawing/2014/main" xmlns="" id="{54AC7D43-59D8-4381-A063-76B7B78ADD57}"/>
              </a:ext>
            </a:extLst>
          </p:cNvPr>
          <p:cNvSpPr/>
          <p:nvPr userDrawn="1"/>
        </p:nvSpPr>
        <p:spPr>
          <a:xfrm>
            <a:off x="0" y="4590261"/>
            <a:ext cx="12192000" cy="2267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xmlns="" id="{0C1304B8-0108-45E1-8604-A3CECF03E8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63789" y="5139299"/>
            <a:ext cx="2491477" cy="1372254"/>
          </a:xfrm>
          <a:prstGeom prst="rect">
            <a:avLst/>
          </a:prstGeom>
        </p:spPr>
      </p:pic>
      <p:sp>
        <p:nvSpPr>
          <p:cNvPr id="24" name="Textplatzhalter 23">
            <a:extLst>
              <a:ext uri="{FF2B5EF4-FFF2-40B4-BE49-F238E27FC236}">
                <a16:creationId xmlns:a16="http://schemas.microsoft.com/office/drawing/2014/main" xmlns="" id="{DB1E5F59-BE40-4BE7-BB8A-ADD51DE400C9}"/>
              </a:ext>
            </a:extLst>
          </p:cNvPr>
          <p:cNvSpPr>
            <a:spLocks noGrp="1"/>
          </p:cNvSpPr>
          <p:nvPr>
            <p:ph type="body" sz="quarter" idx="10" hasCustomPrompt="1"/>
          </p:nvPr>
        </p:nvSpPr>
        <p:spPr>
          <a:xfrm>
            <a:off x="575036" y="3788945"/>
            <a:ext cx="9138465" cy="685355"/>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stStyle>
          <a:p>
            <a:pPr lvl="0"/>
            <a:r>
              <a:rPr lang="de-DE" dirty="0"/>
              <a:t>Referent: Name</a:t>
            </a:r>
          </a:p>
        </p:txBody>
      </p:sp>
      <p:sp>
        <p:nvSpPr>
          <p:cNvPr id="11" name="Bildplatzhalter 5"/>
          <p:cNvSpPr>
            <a:spLocks noGrp="1"/>
          </p:cNvSpPr>
          <p:nvPr>
            <p:ph type="pic" sz="quarter" idx="11" hasCustomPrompt="1"/>
          </p:nvPr>
        </p:nvSpPr>
        <p:spPr>
          <a:xfrm>
            <a:off x="569500" y="5458408"/>
            <a:ext cx="3825217" cy="1053145"/>
          </a:xfrm>
          <a:prstGeom prst="rect">
            <a:avLst/>
          </a:prstGeom>
        </p:spPr>
        <p:txBody>
          <a:bodyPr anchor="ctr"/>
          <a:lstStyle>
            <a:lvl1pPr marL="0" indent="0" algn="ctr">
              <a:buNone/>
              <a:defRPr/>
            </a:lvl1pPr>
          </a:lstStyle>
          <a:p>
            <a:r>
              <a:rPr lang="de-DE" dirty="0" smtClean="0"/>
              <a:t>Abteilung</a:t>
            </a:r>
            <a:endParaRPr lang="de-DE" dirty="0"/>
          </a:p>
        </p:txBody>
      </p:sp>
    </p:spTree>
    <p:extLst>
      <p:ext uri="{BB962C8B-B14F-4D97-AF65-F5344CB8AC3E}">
        <p14:creationId xmlns:p14="http://schemas.microsoft.com/office/powerpoint/2010/main" val="336911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2" name="Textplatzhalter 7">
            <a:extLst>
              <a:ext uri="{FF2B5EF4-FFF2-40B4-BE49-F238E27FC236}">
                <a16:creationId xmlns:a16="http://schemas.microsoft.com/office/drawing/2014/main" xmlns="" id="{16E0708A-0ED8-493A-B1A6-EB6E00BC357C}"/>
              </a:ext>
            </a:extLst>
          </p:cNvPr>
          <p:cNvSpPr>
            <a:spLocks noGrp="1"/>
          </p:cNvSpPr>
          <p:nvPr>
            <p:ph type="body" sz="quarter" idx="13" hasCustomPrompt="1"/>
          </p:nvPr>
        </p:nvSpPr>
        <p:spPr>
          <a:xfrm>
            <a:off x="580960" y="2022764"/>
            <a:ext cx="9902556"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6" name="Textplatzhalter 5">
            <a:extLst>
              <a:ext uri="{FF2B5EF4-FFF2-40B4-BE49-F238E27FC236}">
                <a16:creationId xmlns:a16="http://schemas.microsoft.com/office/drawing/2014/main" xmlns="" id="{F37EBA83-C045-4FFC-8EB4-095842C3F750}"/>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xmlns=""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Tree>
    <p:extLst>
      <p:ext uri="{BB962C8B-B14F-4D97-AF65-F5344CB8AC3E}">
        <p14:creationId xmlns:p14="http://schemas.microsoft.com/office/powerpoint/2010/main" val="275793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xmlns="" id="{2F5A66F0-BCF5-472F-9546-089960B3F6BB}"/>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xmlns=""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6" name="Inhaltsplatzhalter 5">
            <a:extLst>
              <a:ext uri="{FF2B5EF4-FFF2-40B4-BE49-F238E27FC236}">
                <a16:creationId xmlns:a16="http://schemas.microsoft.com/office/drawing/2014/main" xmlns="" id="{6E7F4D7B-5844-49BC-B31A-3AD7E8D91846}"/>
              </a:ext>
            </a:extLst>
          </p:cNvPr>
          <p:cNvSpPr>
            <a:spLocks noGrp="1"/>
          </p:cNvSpPr>
          <p:nvPr>
            <p:ph sz="quarter" idx="15" hasCustomPrompt="1"/>
          </p:nvPr>
        </p:nvSpPr>
        <p:spPr>
          <a:xfrm>
            <a:off x="581025" y="2022764"/>
            <a:ext cx="4721225"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7" name="Inhaltsplatzhalter 5">
            <a:extLst>
              <a:ext uri="{FF2B5EF4-FFF2-40B4-BE49-F238E27FC236}">
                <a16:creationId xmlns:a16="http://schemas.microsoft.com/office/drawing/2014/main" xmlns="" id="{C0475A76-5E59-4135-80DB-5ABD78AB61FC}"/>
              </a:ext>
            </a:extLst>
          </p:cNvPr>
          <p:cNvSpPr>
            <a:spLocks noGrp="1"/>
          </p:cNvSpPr>
          <p:nvPr>
            <p:ph sz="quarter" idx="16" hasCustomPrompt="1"/>
          </p:nvPr>
        </p:nvSpPr>
        <p:spPr>
          <a:xfrm>
            <a:off x="5762291" y="2022764"/>
            <a:ext cx="4721225"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Tree>
    <p:extLst>
      <p:ext uri="{BB962C8B-B14F-4D97-AF65-F5344CB8AC3E}">
        <p14:creationId xmlns:p14="http://schemas.microsoft.com/office/powerpoint/2010/main" val="187778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e">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xmlns="" id="{2F5A66F0-BCF5-472F-9546-089960B3F6BB}"/>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xmlns=""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6" name="Inhaltsplatzhalter 5">
            <a:extLst>
              <a:ext uri="{FF2B5EF4-FFF2-40B4-BE49-F238E27FC236}">
                <a16:creationId xmlns:a16="http://schemas.microsoft.com/office/drawing/2014/main" xmlns="" id="{6E7F4D7B-5844-49BC-B31A-3AD7E8D91846}"/>
              </a:ext>
            </a:extLst>
          </p:cNvPr>
          <p:cNvSpPr>
            <a:spLocks noGrp="1"/>
          </p:cNvSpPr>
          <p:nvPr>
            <p:ph sz="quarter" idx="15" hasCustomPrompt="1"/>
          </p:nvPr>
        </p:nvSpPr>
        <p:spPr>
          <a:xfrm>
            <a:off x="581026" y="2022764"/>
            <a:ext cx="8145880"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5" name="Textplatzhalter 4">
            <a:extLst>
              <a:ext uri="{FF2B5EF4-FFF2-40B4-BE49-F238E27FC236}">
                <a16:creationId xmlns:a16="http://schemas.microsoft.com/office/drawing/2014/main" xmlns="" id="{AE7A0EEA-0092-4166-A405-DB525B5E154E}"/>
              </a:ext>
            </a:extLst>
          </p:cNvPr>
          <p:cNvSpPr>
            <a:spLocks noGrp="1"/>
          </p:cNvSpPr>
          <p:nvPr>
            <p:ph type="body" sz="quarter" idx="16" hasCustomPrompt="1"/>
          </p:nvPr>
        </p:nvSpPr>
        <p:spPr>
          <a:xfrm>
            <a:off x="8943474" y="2022764"/>
            <a:ext cx="2582779" cy="4097049"/>
          </a:xfrm>
          <a:prstGeom prst="rect">
            <a:avLst/>
          </a:prstGeom>
        </p:spPr>
        <p:txBody>
          <a:bodyPr/>
          <a:lstStyle>
            <a:lvl1pPr marL="0" indent="0">
              <a:lnSpc>
                <a:spcPts val="1900"/>
              </a:lnSpc>
              <a:spcBef>
                <a:spcPts val="0"/>
              </a:spcBef>
              <a:spcAft>
                <a:spcPts val="1000"/>
              </a:spcAft>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Tree>
    <p:extLst>
      <p:ext uri="{BB962C8B-B14F-4D97-AF65-F5344CB8AC3E}">
        <p14:creationId xmlns:p14="http://schemas.microsoft.com/office/powerpoint/2010/main" val="119718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xmlns="" id="{2F5A66F0-BCF5-472F-9546-089960B3F6BB}"/>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xmlns=""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5" name="Textplatzhalter 4">
            <a:extLst>
              <a:ext uri="{FF2B5EF4-FFF2-40B4-BE49-F238E27FC236}">
                <a16:creationId xmlns:a16="http://schemas.microsoft.com/office/drawing/2014/main" xmlns="" id="{AE7A0EEA-0092-4166-A405-DB525B5E154E}"/>
              </a:ext>
            </a:extLst>
          </p:cNvPr>
          <p:cNvSpPr>
            <a:spLocks noGrp="1"/>
          </p:cNvSpPr>
          <p:nvPr>
            <p:ph type="body" sz="quarter" idx="16" hasCustomPrompt="1"/>
          </p:nvPr>
        </p:nvSpPr>
        <p:spPr>
          <a:xfrm>
            <a:off x="580959" y="5709571"/>
            <a:ext cx="3252788" cy="473075"/>
          </a:xfrm>
          <a:prstGeom prst="rect">
            <a:avLst/>
          </a:prstGeom>
        </p:spPr>
        <p:txBody>
          <a:bodyPr/>
          <a:lstStyle>
            <a:lvl1pPr marL="0" indent="0">
              <a:lnSpc>
                <a:spcPts val="1900"/>
              </a:lnSpc>
              <a:spcBef>
                <a:spcPts val="0"/>
              </a:spcBef>
              <a:spcAft>
                <a:spcPts val="1000"/>
              </a:spcAft>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7" name="Bildplatzhalter 6">
            <a:extLst>
              <a:ext uri="{FF2B5EF4-FFF2-40B4-BE49-F238E27FC236}">
                <a16:creationId xmlns:a16="http://schemas.microsoft.com/office/drawing/2014/main" xmlns="" id="{E819E8C6-A378-4FEA-BC3F-226F80624641}"/>
              </a:ext>
            </a:extLst>
          </p:cNvPr>
          <p:cNvSpPr>
            <a:spLocks noGrp="1"/>
          </p:cNvSpPr>
          <p:nvPr>
            <p:ph type="pic" sz="quarter" idx="17"/>
          </p:nvPr>
        </p:nvSpPr>
        <p:spPr>
          <a:xfrm>
            <a:off x="581025" y="2018463"/>
            <a:ext cx="3252788" cy="3625477"/>
          </a:xfrm>
          <a:prstGeom prst="rect">
            <a:avLst/>
          </a:prstGeom>
        </p:spPr>
        <p:txBody>
          <a:bodyPr/>
          <a:lstStyle>
            <a:lvl1pPr marL="0" indent="0">
              <a:buNone/>
              <a:defRPr/>
            </a:lvl1pPr>
          </a:lstStyle>
          <a:p>
            <a:endParaRPr lang="de-DE" dirty="0"/>
          </a:p>
        </p:txBody>
      </p:sp>
      <p:sp>
        <p:nvSpPr>
          <p:cNvPr id="8" name="Bildplatzhalter 6">
            <a:extLst>
              <a:ext uri="{FF2B5EF4-FFF2-40B4-BE49-F238E27FC236}">
                <a16:creationId xmlns:a16="http://schemas.microsoft.com/office/drawing/2014/main" xmlns="" id="{9B92AADB-8818-48E7-830A-D910FDB5D2C3}"/>
              </a:ext>
            </a:extLst>
          </p:cNvPr>
          <p:cNvSpPr>
            <a:spLocks noGrp="1"/>
          </p:cNvSpPr>
          <p:nvPr>
            <p:ph type="pic" sz="quarter" idx="18"/>
          </p:nvPr>
        </p:nvSpPr>
        <p:spPr>
          <a:xfrm>
            <a:off x="4078204" y="2018463"/>
            <a:ext cx="3252788" cy="3625477"/>
          </a:xfrm>
          <a:prstGeom prst="rect">
            <a:avLst/>
          </a:prstGeom>
        </p:spPr>
        <p:txBody>
          <a:bodyPr/>
          <a:lstStyle>
            <a:lvl1pPr marL="0" indent="0">
              <a:buNone/>
              <a:defRPr/>
            </a:lvl1pPr>
          </a:lstStyle>
          <a:p>
            <a:endParaRPr lang="de-DE" dirty="0"/>
          </a:p>
        </p:txBody>
      </p:sp>
      <p:sp>
        <p:nvSpPr>
          <p:cNvPr id="9" name="Bildplatzhalter 6">
            <a:extLst>
              <a:ext uri="{FF2B5EF4-FFF2-40B4-BE49-F238E27FC236}">
                <a16:creationId xmlns:a16="http://schemas.microsoft.com/office/drawing/2014/main" xmlns="" id="{EC5E5615-D01E-45EC-B5C0-CD8CA5587761}"/>
              </a:ext>
            </a:extLst>
          </p:cNvPr>
          <p:cNvSpPr>
            <a:spLocks noGrp="1"/>
          </p:cNvSpPr>
          <p:nvPr>
            <p:ph type="pic" sz="quarter" idx="19"/>
          </p:nvPr>
        </p:nvSpPr>
        <p:spPr>
          <a:xfrm>
            <a:off x="7575383" y="2018463"/>
            <a:ext cx="3252788" cy="3625477"/>
          </a:xfrm>
          <a:prstGeom prst="rect">
            <a:avLst/>
          </a:prstGeom>
        </p:spPr>
        <p:txBody>
          <a:bodyPr/>
          <a:lstStyle>
            <a:lvl1pPr marL="0" indent="0">
              <a:buNone/>
              <a:defRPr/>
            </a:lvl1pPr>
          </a:lstStyle>
          <a:p>
            <a:endParaRPr lang="de-DE" dirty="0"/>
          </a:p>
        </p:txBody>
      </p:sp>
      <p:sp>
        <p:nvSpPr>
          <p:cNvPr id="10" name="Textplatzhalter 4">
            <a:extLst>
              <a:ext uri="{FF2B5EF4-FFF2-40B4-BE49-F238E27FC236}">
                <a16:creationId xmlns:a16="http://schemas.microsoft.com/office/drawing/2014/main" xmlns="" id="{F5B0464C-71CA-48B1-A878-E3EE8A0191F6}"/>
              </a:ext>
            </a:extLst>
          </p:cNvPr>
          <p:cNvSpPr>
            <a:spLocks noGrp="1"/>
          </p:cNvSpPr>
          <p:nvPr>
            <p:ph type="body" sz="quarter" idx="20" hasCustomPrompt="1"/>
          </p:nvPr>
        </p:nvSpPr>
        <p:spPr>
          <a:xfrm>
            <a:off x="4078204" y="5709571"/>
            <a:ext cx="3252788" cy="473075"/>
          </a:xfrm>
          <a:prstGeom prst="rect">
            <a:avLst/>
          </a:prstGeom>
        </p:spPr>
        <p:txBody>
          <a:bodyPr/>
          <a:lstStyle>
            <a:lvl1pPr marL="0" indent="0">
              <a:lnSpc>
                <a:spcPts val="1900"/>
              </a:lnSpc>
              <a:spcBef>
                <a:spcPts val="0"/>
              </a:spcBef>
              <a:spcAft>
                <a:spcPts val="1000"/>
              </a:spcAft>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11" name="Textplatzhalter 4">
            <a:extLst>
              <a:ext uri="{FF2B5EF4-FFF2-40B4-BE49-F238E27FC236}">
                <a16:creationId xmlns:a16="http://schemas.microsoft.com/office/drawing/2014/main" xmlns="" id="{00396965-6868-40B3-8383-0C59613757D4}"/>
              </a:ext>
            </a:extLst>
          </p:cNvPr>
          <p:cNvSpPr>
            <a:spLocks noGrp="1"/>
          </p:cNvSpPr>
          <p:nvPr>
            <p:ph type="body" sz="quarter" idx="21" hasCustomPrompt="1"/>
          </p:nvPr>
        </p:nvSpPr>
        <p:spPr>
          <a:xfrm>
            <a:off x="7575383" y="5709571"/>
            <a:ext cx="3252788" cy="473075"/>
          </a:xfrm>
          <a:prstGeom prst="rect">
            <a:avLst/>
          </a:prstGeom>
        </p:spPr>
        <p:txBody>
          <a:bodyPr/>
          <a:lstStyle>
            <a:lvl1pPr marL="0" indent="0">
              <a:lnSpc>
                <a:spcPts val="1900"/>
              </a:lnSpc>
              <a:spcBef>
                <a:spcPts val="0"/>
              </a:spcBef>
              <a:spcAft>
                <a:spcPts val="1000"/>
              </a:spcAft>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Tree>
    <p:extLst>
      <p:ext uri="{BB962C8B-B14F-4D97-AF65-F5344CB8AC3E}">
        <p14:creationId xmlns:p14="http://schemas.microsoft.com/office/powerpoint/2010/main" val="94356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xmlns="" id="{2CEB3402-000A-413C-9CC2-C9B901C00040}"/>
              </a:ext>
            </a:extLst>
          </p:cNvPr>
          <p:cNvSpPr/>
          <p:nvPr userDrawn="1"/>
        </p:nvSpPr>
        <p:spPr>
          <a:xfrm>
            <a:off x="8219793" y="-24061"/>
            <a:ext cx="3949954" cy="689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ußzeilenplatzhalter 4">
            <a:extLst>
              <a:ext uri="{FF2B5EF4-FFF2-40B4-BE49-F238E27FC236}">
                <a16:creationId xmlns:a16="http://schemas.microsoft.com/office/drawing/2014/main" xmlns="" id="{993A0F60-16EC-4D0B-A3AC-F365766C8665}"/>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000">
                <a:solidFill>
                  <a:schemeClr val="accent1"/>
                </a:solidFill>
                <a:latin typeface="Verdana" panose="020B0604030504040204" pitchFamily="34" charset="0"/>
                <a:ea typeface="Verdana" panose="020B0604030504040204" pitchFamily="34" charset="0"/>
              </a:defRPr>
            </a:lvl1pPr>
          </a:lstStyle>
          <a:p>
            <a:r>
              <a:rPr lang="de-DE" dirty="0"/>
              <a:t>Quelle:</a:t>
            </a:r>
          </a:p>
        </p:txBody>
      </p:sp>
      <p:sp>
        <p:nvSpPr>
          <p:cNvPr id="8" name="Foliennummernplatzhalter 5">
            <a:extLst>
              <a:ext uri="{FF2B5EF4-FFF2-40B4-BE49-F238E27FC236}">
                <a16:creationId xmlns:a16="http://schemas.microsoft.com/office/drawing/2014/main" xmlns="" id="{55386345-6FA3-4574-823E-254E527E8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1"/>
                </a:solidFill>
                <a:latin typeface="Verdana" panose="020B0604030504040204" pitchFamily="34" charset="0"/>
                <a:ea typeface="Verdana" panose="020B0604030504040204" pitchFamily="34" charset="0"/>
              </a:defRPr>
            </a:lvl1pPr>
          </a:lstStyle>
          <a:p>
            <a:r>
              <a:rPr lang="de-DE" dirty="0"/>
              <a:t>Seite </a:t>
            </a:r>
            <a:fld id="{DA5282DE-81DB-4D7F-80C7-75D8BC5C7ADB}" type="slidenum">
              <a:rPr lang="de-DE" smtClean="0"/>
              <a:pPr/>
              <a:t>‹Nr.›</a:t>
            </a:fld>
            <a:endParaRPr lang="de-DE" dirty="0"/>
          </a:p>
        </p:txBody>
      </p:sp>
      <p:graphicFrame>
        <p:nvGraphicFramePr>
          <p:cNvPr id="3" name="Objekt 2">
            <a:extLst>
              <a:ext uri="{FF2B5EF4-FFF2-40B4-BE49-F238E27FC236}">
                <a16:creationId xmlns:a16="http://schemas.microsoft.com/office/drawing/2014/main" xmlns="" id="{CA611068-DFC4-499F-8ECB-4758649C10DF}"/>
              </a:ext>
            </a:extLst>
          </p:cNvPr>
          <p:cNvGraphicFramePr>
            <a:graphicFrameLocks noChangeAspect="1"/>
          </p:cNvGraphicFramePr>
          <p:nvPr userDrawn="1">
            <p:extLst>
              <p:ext uri="{D42A27DB-BD31-4B8C-83A1-F6EECF244321}">
                <p14:modId xmlns:p14="http://schemas.microsoft.com/office/powerpoint/2010/main" val="2365678106"/>
              </p:ext>
            </p:extLst>
          </p:nvPr>
        </p:nvGraphicFramePr>
        <p:xfrm>
          <a:off x="0" y="-19423"/>
          <a:ext cx="12192000" cy="2763672"/>
        </p:xfrm>
        <a:graphic>
          <a:graphicData uri="http://schemas.openxmlformats.org/presentationml/2006/ole">
            <mc:AlternateContent xmlns:mc="http://schemas.openxmlformats.org/markup-compatibility/2006">
              <mc:Choice xmlns:v="urn:schemas-microsoft-com:vml" Requires="v">
                <p:oleObj spid="_x0000_s2121" r:id="rId3" imgW="13587120" imgH="3085560" progId="">
                  <p:embed/>
                </p:oleObj>
              </mc:Choice>
              <mc:Fallback>
                <p:oleObj r:id="rId3" imgW="13587120" imgH="3085560" progId="">
                  <p:embed/>
                  <p:pic>
                    <p:nvPicPr>
                      <p:cNvPr id="0" name=""/>
                      <p:cNvPicPr/>
                      <p:nvPr/>
                    </p:nvPicPr>
                    <p:blipFill>
                      <a:blip r:embed="rId4"/>
                      <a:stretch>
                        <a:fillRect/>
                      </a:stretch>
                    </p:blipFill>
                    <p:spPr>
                      <a:xfrm>
                        <a:off x="0" y="-19423"/>
                        <a:ext cx="12192000" cy="2763672"/>
                      </a:xfrm>
                      <a:prstGeom prst="rect">
                        <a:avLst/>
                      </a:prstGeom>
                    </p:spPr>
                  </p:pic>
                </p:oleObj>
              </mc:Fallback>
            </mc:AlternateContent>
          </a:graphicData>
        </a:graphic>
      </p:graphicFrame>
      <p:sp>
        <p:nvSpPr>
          <p:cNvPr id="2" name="Titel 1">
            <a:extLst>
              <a:ext uri="{FF2B5EF4-FFF2-40B4-BE49-F238E27FC236}">
                <a16:creationId xmlns:a16="http://schemas.microsoft.com/office/drawing/2014/main" xmlns="" id="{B9EAF171-3452-4731-A443-AD458D344724}"/>
              </a:ext>
            </a:extLst>
          </p:cNvPr>
          <p:cNvSpPr>
            <a:spLocks noGrp="1"/>
          </p:cNvSpPr>
          <p:nvPr>
            <p:ph type="ctrTitle" hasCustomPrompt="1"/>
          </p:nvPr>
        </p:nvSpPr>
        <p:spPr>
          <a:xfrm>
            <a:off x="569501" y="1042153"/>
            <a:ext cx="9144000" cy="1959650"/>
          </a:xfrm>
          <a:prstGeom prst="rect">
            <a:avLst/>
          </a:prstGeom>
        </p:spPr>
        <p:txBody>
          <a:bodyPr anchor="t">
            <a:normAutofit/>
          </a:bodyPr>
          <a:lstStyle>
            <a:lvl1pPr algn="l">
              <a:defRPr sz="4000" b="1">
                <a:solidFill>
                  <a:schemeClr val="bg1"/>
                </a:solidFill>
              </a:defRPr>
            </a:lvl1pPr>
          </a:lstStyle>
          <a:p>
            <a:r>
              <a:rPr lang="de-DE" dirty="0"/>
              <a:t>Vielen Dank</a:t>
            </a:r>
            <a:br>
              <a:rPr lang="de-DE" dirty="0"/>
            </a:br>
            <a:r>
              <a:rPr lang="de-DE" dirty="0"/>
              <a:t>für Ihre Aufmerksamkeit</a:t>
            </a:r>
          </a:p>
        </p:txBody>
      </p:sp>
      <p:sp>
        <p:nvSpPr>
          <p:cNvPr id="14" name="Rechteck 13">
            <a:extLst>
              <a:ext uri="{FF2B5EF4-FFF2-40B4-BE49-F238E27FC236}">
                <a16:creationId xmlns:a16="http://schemas.microsoft.com/office/drawing/2014/main" xmlns="" id="{54AC7D43-59D8-4381-A063-76B7B78ADD57}"/>
              </a:ext>
            </a:extLst>
          </p:cNvPr>
          <p:cNvSpPr/>
          <p:nvPr userDrawn="1"/>
        </p:nvSpPr>
        <p:spPr>
          <a:xfrm>
            <a:off x="0" y="2613890"/>
            <a:ext cx="12169748" cy="4244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xmlns="" id="{4FF2EF32-C3FA-44BC-8DED-97E3250386B1}"/>
              </a:ext>
            </a:extLst>
          </p:cNvPr>
          <p:cNvSpPr>
            <a:spLocks noGrp="1"/>
          </p:cNvSpPr>
          <p:nvPr>
            <p:ph type="body" sz="quarter" idx="10" hasCustomPrompt="1"/>
          </p:nvPr>
        </p:nvSpPr>
        <p:spPr>
          <a:xfrm>
            <a:off x="569913" y="3001963"/>
            <a:ext cx="8172450" cy="3086966"/>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Referent: Silvio </a:t>
            </a:r>
            <a:r>
              <a:rPr lang="de-DE" dirty="0" err="1"/>
              <a:t>Sehrklug</a:t>
            </a:r>
            <a:endParaRPr lang="de-DE" dirty="0"/>
          </a:p>
          <a:p>
            <a:pPr lvl="0"/>
            <a:endParaRPr lang="de-DE" dirty="0"/>
          </a:p>
          <a:p>
            <a:pPr lvl="0"/>
            <a:r>
              <a:rPr lang="de-DE" dirty="0"/>
              <a:t>Sächsische Energieagentur – SAENA GmbH</a:t>
            </a:r>
            <a:br>
              <a:rPr lang="de-DE" dirty="0"/>
            </a:br>
            <a:r>
              <a:rPr lang="de-DE" dirty="0"/>
              <a:t>Telefon: 0351 - 4910 31..</a:t>
            </a:r>
            <a:br>
              <a:rPr lang="de-DE" dirty="0"/>
            </a:br>
            <a:r>
              <a:rPr lang="de-DE" dirty="0"/>
              <a:t>Fax: 0351 - 4910 3155</a:t>
            </a:r>
            <a:br>
              <a:rPr lang="de-DE" dirty="0"/>
            </a:br>
            <a:r>
              <a:rPr lang="de-DE" dirty="0"/>
              <a:t>E-Mail: name@saena.de</a:t>
            </a:r>
            <a:br>
              <a:rPr lang="de-DE" dirty="0"/>
            </a:br>
            <a:r>
              <a:rPr lang="de-DE" dirty="0"/>
              <a:t>Internet: www.saena.de</a:t>
            </a:r>
          </a:p>
          <a:p>
            <a:pPr lvl="0"/>
            <a:endParaRPr lang="de-DE" dirty="0"/>
          </a:p>
          <a:p>
            <a:pPr lvl="0"/>
            <a:endParaRPr lang="de-DE" dirty="0"/>
          </a:p>
        </p:txBody>
      </p:sp>
      <p:pic>
        <p:nvPicPr>
          <p:cNvPr id="13" name="Grafik 12">
            <a:extLst>
              <a:ext uri="{FF2B5EF4-FFF2-40B4-BE49-F238E27FC236}">
                <a16:creationId xmlns:a16="http://schemas.microsoft.com/office/drawing/2014/main" xmlns="" id="{0C1304B8-0108-45E1-8604-A3CECF03E8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63789" y="5139299"/>
            <a:ext cx="2491477" cy="1372254"/>
          </a:xfrm>
          <a:prstGeom prst="rect">
            <a:avLst/>
          </a:prstGeom>
        </p:spPr>
      </p:pic>
    </p:spTree>
    <p:extLst>
      <p:ext uri="{BB962C8B-B14F-4D97-AF65-F5344CB8AC3E}">
        <p14:creationId xmlns:p14="http://schemas.microsoft.com/office/powerpoint/2010/main" val="161334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xmlns="" id="{F52E6F33-65B2-40EE-9A30-27EDBACD18DB}"/>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xmlns="" id="{D921C3FA-9154-4842-9041-BEFB3090A9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9" name="Textfeld 8">
            <a:extLst>
              <a:ext uri="{FF2B5EF4-FFF2-40B4-BE49-F238E27FC236}">
                <a16:creationId xmlns:a16="http://schemas.microsoft.com/office/drawing/2014/main" xmlns="" id="{415854B4-0CC3-4305-BB70-7FFC639DC09B}"/>
              </a:ext>
            </a:extLst>
          </p:cNvPr>
          <p:cNvSpPr txBox="1"/>
          <p:nvPr userDrawn="1"/>
        </p:nvSpPr>
        <p:spPr>
          <a:xfrm>
            <a:off x="9476929" y="6299845"/>
            <a:ext cx="2491477" cy="307777"/>
          </a:xfrm>
          <a:prstGeom prst="rect">
            <a:avLst/>
          </a:prstGeom>
          <a:noFill/>
        </p:spPr>
        <p:txBody>
          <a:bodyPr wrap="square" rtlCol="0">
            <a:spAutoFit/>
          </a:bodyPr>
          <a:lstStyle/>
          <a:p>
            <a:pPr algn="r"/>
            <a:r>
              <a:rPr lang="de-DE" sz="1400" dirty="0">
                <a:solidFill>
                  <a:srgbClr val="62BADE"/>
                </a:solidFill>
                <a:latin typeface="Verdana" panose="020B0604030504040204" pitchFamily="34" charset="0"/>
                <a:ea typeface="Verdana" panose="020B0604030504040204" pitchFamily="34" charset="0"/>
              </a:rPr>
              <a:t>Seite </a:t>
            </a:r>
            <a:fld id="{470E017C-A4BC-414A-BCF6-811F4613F025}" type="slidenum">
              <a:rPr lang="de-DE" sz="1400" smtClean="0">
                <a:solidFill>
                  <a:srgbClr val="62BADE"/>
                </a:solidFill>
                <a:latin typeface="Verdana" panose="020B0604030504040204" pitchFamily="34" charset="0"/>
                <a:ea typeface="Verdana" panose="020B0604030504040204" pitchFamily="34" charset="0"/>
              </a:rPr>
              <a:pPr algn="r"/>
              <a:t>‹Nr.›</a:t>
            </a:fld>
            <a:endParaRPr lang="de-DE" sz="1400" dirty="0">
              <a:solidFill>
                <a:srgbClr val="62BADE"/>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40529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3000" kern="1200">
          <a:solidFill>
            <a:schemeClr val="tx2"/>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jpg"/><Relationship Id="rId7"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083566-BFCE-4E8B-BAD2-9B9EBC4DC088}"/>
              </a:ext>
            </a:extLst>
          </p:cNvPr>
          <p:cNvSpPr>
            <a:spLocks noGrp="1"/>
          </p:cNvSpPr>
          <p:nvPr>
            <p:ph type="ctrTitle"/>
          </p:nvPr>
        </p:nvSpPr>
        <p:spPr/>
        <p:txBody>
          <a:bodyPr/>
          <a:lstStyle/>
          <a:p>
            <a:r>
              <a:rPr lang="de-DE" dirty="0"/>
              <a:t>Energiesparen am Arbeitsplatz</a:t>
            </a:r>
            <a:br>
              <a:rPr lang="de-DE" dirty="0"/>
            </a:br>
            <a:r>
              <a:rPr lang="de-DE" dirty="0"/>
              <a:t>- Interaktives Quiz</a:t>
            </a:r>
          </a:p>
        </p:txBody>
      </p:sp>
      <p:sp>
        <p:nvSpPr>
          <p:cNvPr id="3" name="Untertitel 2">
            <a:extLst>
              <a:ext uri="{FF2B5EF4-FFF2-40B4-BE49-F238E27FC236}">
                <a16:creationId xmlns:a16="http://schemas.microsoft.com/office/drawing/2014/main" xmlns="" id="{220CF06B-00F3-4FF8-9236-E03D5B64B1DA}"/>
              </a:ext>
            </a:extLst>
          </p:cNvPr>
          <p:cNvSpPr>
            <a:spLocks noGrp="1"/>
          </p:cNvSpPr>
          <p:nvPr>
            <p:ph type="subTitle" idx="1"/>
          </p:nvPr>
        </p:nvSpPr>
        <p:spPr/>
        <p:txBody>
          <a:bodyPr/>
          <a:lstStyle/>
          <a:p>
            <a:endParaRPr lang="de-DE" dirty="0"/>
          </a:p>
        </p:txBody>
      </p:sp>
      <p:sp>
        <p:nvSpPr>
          <p:cNvPr id="4" name="Textplatzhalter 3">
            <a:extLst>
              <a:ext uri="{FF2B5EF4-FFF2-40B4-BE49-F238E27FC236}">
                <a16:creationId xmlns:a16="http://schemas.microsoft.com/office/drawing/2014/main" xmlns="" id="{4D8B632C-D59B-4F45-9AA1-23C82848F9BC}"/>
              </a:ext>
            </a:extLst>
          </p:cNvPr>
          <p:cNvSpPr>
            <a:spLocks noGrp="1"/>
          </p:cNvSpPr>
          <p:nvPr>
            <p:ph type="body" sz="quarter" idx="10"/>
          </p:nvPr>
        </p:nvSpPr>
        <p:spPr/>
        <p:txBody>
          <a:bodyPr/>
          <a:lstStyle/>
          <a:p>
            <a:endParaRPr lang="de-DE" dirty="0"/>
          </a:p>
        </p:txBody>
      </p:sp>
    </p:spTree>
    <p:extLst>
      <p:ext uri="{BB962C8B-B14F-4D97-AF65-F5344CB8AC3E}">
        <p14:creationId xmlns:p14="http://schemas.microsoft.com/office/powerpoint/2010/main" val="403446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Abgerundetes Rechteck 2"/>
          <p:cNvSpPr/>
          <p:nvPr/>
        </p:nvSpPr>
        <p:spPr>
          <a:xfrm>
            <a:off x="457200" y="3302000"/>
            <a:ext cx="10026316" cy="825500"/>
          </a:xfrm>
          <a:prstGeom prst="roundRect">
            <a:avLst/>
          </a:prstGeom>
          <a:solidFill>
            <a:schemeClr val="accent3">
              <a:alpha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Raumtemperaturabsenkung</a:t>
            </a:r>
          </a:p>
        </p:txBody>
      </p:sp>
      <p:sp>
        <p:nvSpPr>
          <p:cNvPr id="4" name="Textplatzhalter 3"/>
          <p:cNvSpPr>
            <a:spLocks noGrp="1"/>
          </p:cNvSpPr>
          <p:nvPr>
            <p:ph type="body" sz="quarter" idx="13"/>
          </p:nvPr>
        </p:nvSpPr>
        <p:spPr>
          <a:xfrm>
            <a:off x="580960" y="2022765"/>
            <a:ext cx="9902556" cy="3047076"/>
          </a:xfrm>
        </p:spPr>
        <p:txBody>
          <a:bodyPr/>
          <a:lstStyle/>
          <a:p>
            <a:pPr algn="just"/>
            <a:r>
              <a:rPr lang="de-DE" dirty="0" smtClean="0">
                <a:solidFill>
                  <a:srgbClr val="077979"/>
                </a:solidFill>
              </a:rPr>
              <a:t>Im Winter kann die Raumtemperatur außerhalb der Nutzungszeiten abgesenkt werden.</a:t>
            </a:r>
            <a:endParaRPr lang="de-DE" dirty="0">
              <a:solidFill>
                <a:srgbClr val="077979"/>
              </a:solidFill>
            </a:endParaRPr>
          </a:p>
          <a:p>
            <a:pPr algn="just"/>
            <a:endParaRPr lang="de-DE" dirty="0">
              <a:solidFill>
                <a:srgbClr val="077979"/>
              </a:solidFill>
            </a:endParaRPr>
          </a:p>
          <a:p>
            <a:pPr marL="342900" indent="-342900">
              <a:buFont typeface="Courier New" panose="02070309020205020404" pitchFamily="49" charset="0"/>
              <a:buChar char="o"/>
            </a:pPr>
            <a:r>
              <a:rPr lang="de-DE" dirty="0" smtClean="0">
                <a:solidFill>
                  <a:srgbClr val="077979"/>
                </a:solidFill>
              </a:rPr>
              <a:t>Das ist sehr sinnvoll! Eine geringere Raumtemperatur bedeutet geringere Wärmeverluste nach außen.</a:t>
            </a:r>
            <a:endParaRPr lang="de-DE" dirty="0">
              <a:solidFill>
                <a:srgbClr val="077979"/>
              </a:solidFill>
            </a:endParaRPr>
          </a:p>
          <a:p>
            <a:pPr marL="342900" indent="-342900">
              <a:buFont typeface="Courier New" panose="02070309020205020404" pitchFamily="49" charset="0"/>
              <a:buChar char="o"/>
            </a:pPr>
            <a:r>
              <a:rPr lang="de-DE" dirty="0" smtClean="0">
                <a:solidFill>
                  <a:srgbClr val="077979"/>
                </a:solidFill>
              </a:rPr>
              <a:t>Das ist gar nicht sinnvoll! Zum Wiederaufheizen wird mehr Energie benötigt, als vorher eingespart wurde.</a:t>
            </a:r>
            <a:endParaRPr lang="de-DE" dirty="0">
              <a:solidFill>
                <a:srgbClr val="077979"/>
              </a:solidFill>
            </a:endParaRPr>
          </a:p>
        </p:txBody>
      </p:sp>
      <p:sp>
        <p:nvSpPr>
          <p:cNvPr id="6" name="Stern mit 5 Zacken 5"/>
          <p:cNvSpPr/>
          <p:nvPr/>
        </p:nvSpPr>
        <p:spPr>
          <a:xfrm>
            <a:off x="580960" y="3423920"/>
            <a:ext cx="333440" cy="3149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66368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Raumtemperaturabsenkung</a:t>
            </a:r>
          </a:p>
        </p:txBody>
      </p:sp>
      <p:sp>
        <p:nvSpPr>
          <p:cNvPr id="4" name="Textplatzhalter 3"/>
          <p:cNvSpPr>
            <a:spLocks noGrp="1"/>
          </p:cNvSpPr>
          <p:nvPr>
            <p:ph type="body" sz="quarter" idx="13"/>
          </p:nvPr>
        </p:nvSpPr>
        <p:spPr>
          <a:xfrm>
            <a:off x="580960" y="4496468"/>
            <a:ext cx="10429940" cy="1477065"/>
          </a:xfrm>
        </p:spPr>
        <p:txBody>
          <a:bodyPr/>
          <a:lstStyle/>
          <a:p>
            <a:pPr algn="just"/>
            <a:r>
              <a:rPr lang="de-DE" dirty="0">
                <a:solidFill>
                  <a:srgbClr val="077979"/>
                </a:solidFill>
              </a:rPr>
              <a:t>Je kleiner die Differenz zwischen Innenraum- und Außentemperatur, desto geringer die Wärmeverluste durch die </a:t>
            </a:r>
            <a:r>
              <a:rPr lang="de-DE" dirty="0" smtClean="0">
                <a:solidFill>
                  <a:srgbClr val="077979"/>
                </a:solidFill>
              </a:rPr>
              <a:t>Hülle des Gebäudes. </a:t>
            </a:r>
          </a:p>
          <a:p>
            <a:pPr algn="just"/>
            <a:r>
              <a:rPr lang="de-DE" dirty="0" smtClean="0">
                <a:solidFill>
                  <a:srgbClr val="077979"/>
                </a:solidFill>
              </a:rPr>
              <a:t>Das lohnt sich trotz des Mehrverbrauchs an Energie zum Wiederaufheizen.</a:t>
            </a:r>
          </a:p>
          <a:p>
            <a:pPr algn="just"/>
            <a:endParaRPr lang="de-DE" b="1" dirty="0" smtClean="0">
              <a:solidFill>
                <a:srgbClr val="005E59"/>
              </a:solidFill>
            </a:endParaRPr>
          </a:p>
          <a:p>
            <a:pPr algn="just"/>
            <a:endParaRPr lang="de-DE" b="1" dirty="0">
              <a:solidFill>
                <a:srgbClr val="005E59"/>
              </a:solidFill>
            </a:endParaRPr>
          </a:p>
        </p:txBody>
      </p:sp>
      <p:grpSp>
        <p:nvGrpSpPr>
          <p:cNvPr id="6" name="Gruppieren 5"/>
          <p:cNvGrpSpPr/>
          <p:nvPr/>
        </p:nvGrpSpPr>
        <p:grpSpPr>
          <a:xfrm>
            <a:off x="2032235" y="1677353"/>
            <a:ext cx="7649751" cy="2581107"/>
            <a:chOff x="2299916" y="1766324"/>
            <a:chExt cx="7649751" cy="2581107"/>
          </a:xfrm>
        </p:grpSpPr>
        <p:sp>
          <p:nvSpPr>
            <p:cNvPr id="8" name="Textfeld 4"/>
            <p:cNvSpPr txBox="1">
              <a:spLocks noChangeArrowheads="1"/>
            </p:cNvSpPr>
            <p:nvPr/>
          </p:nvSpPr>
          <p:spPr bwMode="auto">
            <a:xfrm>
              <a:off x="3861823" y="2572470"/>
              <a:ext cx="2057113"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r>
                <a:rPr lang="de-DE" altLang="de-DE" sz="1814" dirty="0">
                  <a:solidFill>
                    <a:srgbClr val="FF0000"/>
                  </a:solidFill>
                </a:rPr>
                <a:t>20°C</a:t>
              </a:r>
            </a:p>
          </p:txBody>
        </p:sp>
        <p:grpSp>
          <p:nvGrpSpPr>
            <p:cNvPr id="11" name="Gruppieren 1"/>
            <p:cNvGrpSpPr>
              <a:grpSpLocks/>
            </p:cNvGrpSpPr>
            <p:nvPr/>
          </p:nvGrpSpPr>
          <p:grpSpPr bwMode="auto">
            <a:xfrm>
              <a:off x="2609419" y="1865653"/>
              <a:ext cx="2415559" cy="2481778"/>
              <a:chOff x="5091113" y="2052638"/>
              <a:chExt cx="3990975" cy="3794125"/>
            </a:xfrm>
          </p:grpSpPr>
          <p:cxnSp>
            <p:nvCxnSpPr>
              <p:cNvPr id="51" name="Gerader Verbinder 4113"/>
              <p:cNvCxnSpPr>
                <a:cxnSpLocks noChangeShapeType="1"/>
              </p:cNvCxnSpPr>
              <p:nvPr/>
            </p:nvCxnSpPr>
            <p:spPr bwMode="auto">
              <a:xfrm flipV="1">
                <a:off x="6770671" y="4803465"/>
                <a:ext cx="0" cy="288079"/>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52" name="Gerader Verbinder 9222"/>
              <p:cNvCxnSpPr>
                <a:cxnSpLocks noChangeShapeType="1"/>
              </p:cNvCxnSpPr>
              <p:nvPr/>
            </p:nvCxnSpPr>
            <p:spPr bwMode="auto">
              <a:xfrm>
                <a:off x="6556943" y="4785586"/>
                <a:ext cx="151648"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53" name="Rechteck 52"/>
              <p:cNvSpPr/>
              <p:nvPr/>
            </p:nvSpPr>
            <p:spPr bwMode="auto">
              <a:xfrm>
                <a:off x="5119654" y="4271013"/>
                <a:ext cx="3962434" cy="1575750"/>
              </a:xfrm>
              <a:prstGeom prst="rect">
                <a:avLst/>
              </a:prstGeom>
              <a:noFill/>
              <a:ln w="76200" cap="sq" cmpd="sng" algn="ctr">
                <a:solidFill>
                  <a:schemeClr val="bg1">
                    <a:lumMod val="65000"/>
                  </a:schemeClr>
                </a:solidFill>
                <a:prstDash val="solid"/>
                <a:miter lim="800000"/>
                <a:headEnd type="none" w="med" len="med"/>
                <a:tailEnd type="none" w="med" len="med"/>
              </a:ln>
              <a:effectLst/>
            </p:spPr>
            <p:txBody>
              <a:bodyPr/>
              <a:lstStyle/>
              <a:p>
                <a:pPr>
                  <a:defRPr/>
                </a:pPr>
                <a:endParaRPr lang="de-DE" sz="1632">
                  <a:ea typeface="ＭＳ Ｐゴシック" pitchFamily="16" charset="-128"/>
                </a:endParaRPr>
              </a:p>
            </p:txBody>
          </p:sp>
          <p:sp>
            <p:nvSpPr>
              <p:cNvPr id="54" name="Rechteck 11"/>
              <p:cNvSpPr>
                <a:spLocks/>
              </p:cNvSpPr>
              <p:nvPr/>
            </p:nvSpPr>
            <p:spPr bwMode="auto">
              <a:xfrm>
                <a:off x="5120960" y="2052638"/>
                <a:ext cx="3961128" cy="2217965"/>
              </a:xfrm>
              <a:custGeom>
                <a:avLst/>
                <a:gdLst>
                  <a:gd name="T0" fmla="*/ 0 w 3960440"/>
                  <a:gd name="T1" fmla="*/ 2659 h 2533059"/>
                  <a:gd name="T2" fmla="*/ 1974387 w 3960440"/>
                  <a:gd name="T3" fmla="*/ 0 h 2533059"/>
                  <a:gd name="T4" fmla="*/ 3989181 w 3960440"/>
                  <a:gd name="T5" fmla="*/ 2659 h 2533059"/>
                  <a:gd name="T6" fmla="*/ 3989181 w 3960440"/>
                  <a:gd name="T7" fmla="*/ 8371 h 2533059"/>
                  <a:gd name="T8" fmla="*/ 0 w 3960440"/>
                  <a:gd name="T9" fmla="*/ 8371 h 2533059"/>
                  <a:gd name="T10" fmla="*/ 0 w 3960440"/>
                  <a:gd name="T11" fmla="*/ 2659 h 2533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60440" h="2533059">
                    <a:moveTo>
                      <a:pt x="0" y="804867"/>
                    </a:moveTo>
                    <a:lnTo>
                      <a:pt x="1960159" y="0"/>
                    </a:lnTo>
                    <a:lnTo>
                      <a:pt x="3960440" y="804867"/>
                    </a:lnTo>
                    <a:lnTo>
                      <a:pt x="3960440" y="2533059"/>
                    </a:lnTo>
                    <a:lnTo>
                      <a:pt x="0" y="2533059"/>
                    </a:lnTo>
                    <a:lnTo>
                      <a:pt x="0" y="804867"/>
                    </a:lnTo>
                    <a:close/>
                  </a:path>
                </a:pathLst>
              </a:custGeom>
              <a:noFill/>
              <a:ln w="76200" cap="sq"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de-DE" sz="1632"/>
              </a:p>
            </p:txBody>
          </p:sp>
          <p:sp>
            <p:nvSpPr>
              <p:cNvPr id="55" name="Rechteck 12"/>
              <p:cNvSpPr>
                <a:spLocks noChangeArrowheads="1"/>
              </p:cNvSpPr>
              <p:nvPr/>
            </p:nvSpPr>
            <p:spPr bwMode="auto">
              <a:xfrm>
                <a:off x="5091113" y="3289507"/>
                <a:ext cx="58743" cy="61764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grpSp>
            <p:nvGrpSpPr>
              <p:cNvPr id="56" name="Gruppieren 4111"/>
              <p:cNvGrpSpPr>
                <a:grpSpLocks/>
              </p:cNvGrpSpPr>
              <p:nvPr/>
            </p:nvGrpSpPr>
            <p:grpSpPr bwMode="auto">
              <a:xfrm>
                <a:off x="5692506" y="3204959"/>
                <a:ext cx="677917" cy="576358"/>
                <a:chOff x="3651523" y="3781341"/>
                <a:chExt cx="677695" cy="576148"/>
              </a:xfrm>
            </p:grpSpPr>
            <p:sp>
              <p:nvSpPr>
                <p:cNvPr id="70" name="Abgerundetes Rechteck 69"/>
                <p:cNvSpPr/>
                <p:nvPr/>
              </p:nvSpPr>
              <p:spPr bwMode="auto">
                <a:xfrm>
                  <a:off x="3754106" y="3782222"/>
                  <a:ext cx="71329" cy="574193"/>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71" name="Abgerundetes Rechteck 70"/>
                <p:cNvSpPr/>
                <p:nvPr/>
              </p:nvSpPr>
              <p:spPr bwMode="auto">
                <a:xfrm>
                  <a:off x="3856345" y="3782222"/>
                  <a:ext cx="71329" cy="574193"/>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72" name="Abgerundetes Rechteck 71"/>
                <p:cNvSpPr/>
                <p:nvPr/>
              </p:nvSpPr>
              <p:spPr bwMode="auto">
                <a:xfrm>
                  <a:off x="3960961" y="3782222"/>
                  <a:ext cx="71329" cy="574193"/>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73" name="Abgerundetes Rechteck 72"/>
                <p:cNvSpPr/>
                <p:nvPr/>
              </p:nvSpPr>
              <p:spPr bwMode="auto">
                <a:xfrm>
                  <a:off x="4060822" y="3782222"/>
                  <a:ext cx="73706" cy="574193"/>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74" name="Abgerundetes Rechteck 73"/>
                <p:cNvSpPr/>
                <p:nvPr/>
              </p:nvSpPr>
              <p:spPr bwMode="auto">
                <a:xfrm>
                  <a:off x="4165438" y="3782222"/>
                  <a:ext cx="71329" cy="574193"/>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75" name="Abgerundetes Rechteck 74"/>
                <p:cNvSpPr/>
                <p:nvPr/>
              </p:nvSpPr>
              <p:spPr bwMode="auto">
                <a:xfrm>
                  <a:off x="4267675" y="3782222"/>
                  <a:ext cx="61818" cy="46200"/>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76" name="Abgerundetes Rechteck 75"/>
                <p:cNvSpPr/>
                <p:nvPr/>
              </p:nvSpPr>
              <p:spPr bwMode="auto">
                <a:xfrm>
                  <a:off x="3651869" y="3782222"/>
                  <a:ext cx="71329" cy="574193"/>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grpSp>
          <p:cxnSp>
            <p:nvCxnSpPr>
              <p:cNvPr id="57" name="Gerader Verbinder 4113"/>
              <p:cNvCxnSpPr>
                <a:cxnSpLocks noChangeShapeType="1"/>
                <a:stCxn id="68" idx="0"/>
              </p:cNvCxnSpPr>
              <p:nvPr/>
            </p:nvCxnSpPr>
            <p:spPr bwMode="auto">
              <a:xfrm flipV="1">
                <a:off x="6771308" y="3245337"/>
                <a:ext cx="1676" cy="1539058"/>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58" name="Gerader Verbinder 55"/>
              <p:cNvCxnSpPr>
                <a:cxnSpLocks noChangeShapeType="1"/>
              </p:cNvCxnSpPr>
              <p:nvPr/>
            </p:nvCxnSpPr>
            <p:spPr bwMode="auto">
              <a:xfrm flipV="1">
                <a:off x="6556943" y="3739375"/>
                <a:ext cx="0" cy="1250842"/>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59" name="Ellipse 4115"/>
              <p:cNvSpPr>
                <a:spLocks noChangeArrowheads="1"/>
              </p:cNvSpPr>
              <p:nvPr/>
            </p:nvSpPr>
            <p:spPr bwMode="auto">
              <a:xfrm>
                <a:off x="6685548" y="4422985"/>
                <a:ext cx="170249" cy="172156"/>
              </a:xfrm>
              <a:prstGeom prst="ellipse">
                <a:avLst/>
              </a:prstGeom>
              <a:solidFill>
                <a:schemeClr val="bg1"/>
              </a:soli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cxnSp>
            <p:nvCxnSpPr>
              <p:cNvPr id="60" name="Gerader Verbinder 2"/>
              <p:cNvCxnSpPr>
                <a:cxnSpLocks noChangeShapeType="1"/>
                <a:stCxn id="59" idx="0"/>
                <a:endCxn id="59" idx="3"/>
              </p:cNvCxnSpPr>
              <p:nvPr/>
            </p:nvCxnSpPr>
            <p:spPr bwMode="auto">
              <a:xfrm flipH="1">
                <a:off x="6710480" y="4422985"/>
                <a:ext cx="60193" cy="14694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1" name="Gerader Verbinder 30"/>
              <p:cNvCxnSpPr>
                <a:cxnSpLocks noChangeShapeType="1"/>
                <a:stCxn id="59" idx="0"/>
                <a:endCxn id="59" idx="5"/>
              </p:cNvCxnSpPr>
              <p:nvPr/>
            </p:nvCxnSpPr>
            <p:spPr bwMode="auto">
              <a:xfrm>
                <a:off x="6770672" y="4422985"/>
                <a:ext cx="60192" cy="14694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2" name="Gerader Verbinder 57"/>
              <p:cNvCxnSpPr>
                <a:cxnSpLocks noChangeShapeType="1"/>
              </p:cNvCxnSpPr>
              <p:nvPr/>
            </p:nvCxnSpPr>
            <p:spPr bwMode="auto">
              <a:xfrm>
                <a:off x="6297397" y="3748377"/>
                <a:ext cx="259547"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3" name="Gerader Verbinder 4113"/>
              <p:cNvCxnSpPr>
                <a:cxnSpLocks noChangeShapeType="1"/>
              </p:cNvCxnSpPr>
              <p:nvPr/>
            </p:nvCxnSpPr>
            <p:spPr bwMode="auto">
              <a:xfrm>
                <a:off x="6382658" y="3229728"/>
                <a:ext cx="388015"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grpSp>
            <p:nvGrpSpPr>
              <p:cNvPr id="64" name="Gruppieren 9215"/>
              <p:cNvGrpSpPr>
                <a:grpSpLocks/>
              </p:cNvGrpSpPr>
              <p:nvPr/>
            </p:nvGrpSpPr>
            <p:grpSpPr bwMode="auto">
              <a:xfrm>
                <a:off x="6692974" y="4704629"/>
                <a:ext cx="125370" cy="161872"/>
                <a:chOff x="7026152" y="4606371"/>
                <a:chExt cx="125360" cy="161845"/>
              </a:xfrm>
            </p:grpSpPr>
            <p:sp>
              <p:nvSpPr>
                <p:cNvPr id="67" name="Gleichschenkliges Dreieck 28"/>
                <p:cNvSpPr>
                  <a:spLocks noChangeArrowheads="1"/>
                </p:cNvSpPr>
                <p:nvPr/>
              </p:nvSpPr>
              <p:spPr bwMode="auto">
                <a:xfrm>
                  <a:off x="7060652" y="4689888"/>
                  <a:ext cx="90860" cy="78328"/>
                </a:xfrm>
                <a:prstGeom prst="triangle">
                  <a:avLst>
                    <a:gd name="adj" fmla="val 50000"/>
                  </a:avLst>
                </a:prstGeom>
                <a:solidFill>
                  <a:schemeClr val="bg1"/>
                </a:soli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68" name="Gleichschenkliges Dreieck 47"/>
                <p:cNvSpPr>
                  <a:spLocks noChangeArrowheads="1"/>
                </p:cNvSpPr>
                <p:nvPr/>
              </p:nvSpPr>
              <p:spPr bwMode="auto">
                <a:xfrm rot="5400000">
                  <a:off x="7019886" y="4646959"/>
                  <a:ext cx="90860" cy="78328"/>
                </a:xfrm>
                <a:prstGeom prst="triangle">
                  <a:avLst>
                    <a:gd name="adj" fmla="val 50000"/>
                  </a:avLst>
                </a:prstGeom>
                <a:solidFill>
                  <a:schemeClr val="bg1"/>
                </a:soli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69" name="Gleichschenkliges Dreieck 48"/>
                <p:cNvSpPr>
                  <a:spLocks noChangeArrowheads="1"/>
                </p:cNvSpPr>
                <p:nvPr/>
              </p:nvSpPr>
              <p:spPr bwMode="auto">
                <a:xfrm rot="10800000">
                  <a:off x="7060285" y="4606371"/>
                  <a:ext cx="90860" cy="78328"/>
                </a:xfrm>
                <a:prstGeom prst="triangle">
                  <a:avLst>
                    <a:gd name="adj" fmla="val 50000"/>
                  </a:avLst>
                </a:prstGeom>
                <a:solidFill>
                  <a:schemeClr val="bg1"/>
                </a:soli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grpSp>
          <p:sp>
            <p:nvSpPr>
              <p:cNvPr id="65" name="Abgerundetes Rechteck 8"/>
              <p:cNvSpPr>
                <a:spLocks noChangeArrowheads="1"/>
              </p:cNvSpPr>
              <p:nvPr/>
            </p:nvSpPr>
            <p:spPr bwMode="auto">
              <a:xfrm>
                <a:off x="6426132" y="4990218"/>
                <a:ext cx="504865" cy="736722"/>
              </a:xfrm>
              <a:prstGeom prst="roundRect">
                <a:avLst>
                  <a:gd name="adj" fmla="val 16667"/>
                </a:avLst>
              </a:prstGeom>
              <a:solidFill>
                <a:schemeClr val="bg1"/>
              </a:solidFill>
              <a:ln w="25400"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66" name="Abgerundetes Rechteck 8"/>
              <p:cNvSpPr>
                <a:spLocks noChangeArrowheads="1"/>
              </p:cNvSpPr>
              <p:nvPr/>
            </p:nvSpPr>
            <p:spPr bwMode="auto">
              <a:xfrm>
                <a:off x="6517847" y="5080769"/>
                <a:ext cx="310658" cy="154139"/>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grpSp>
        <p:sp>
          <p:nvSpPr>
            <p:cNvPr id="12" name="Textfeld 4"/>
            <p:cNvSpPr txBox="1">
              <a:spLocks noChangeArrowheads="1"/>
            </p:cNvSpPr>
            <p:nvPr/>
          </p:nvSpPr>
          <p:spPr bwMode="auto">
            <a:xfrm>
              <a:off x="7892554" y="2568151"/>
              <a:ext cx="2057113"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r>
                <a:rPr lang="de-DE" altLang="de-DE" sz="1814">
                  <a:solidFill>
                    <a:srgbClr val="FF0000"/>
                  </a:solidFill>
                </a:rPr>
                <a:t>17°C</a:t>
              </a:r>
            </a:p>
          </p:txBody>
        </p:sp>
        <p:grpSp>
          <p:nvGrpSpPr>
            <p:cNvPr id="14" name="Gruppieren 1"/>
            <p:cNvGrpSpPr>
              <a:grpSpLocks/>
            </p:cNvGrpSpPr>
            <p:nvPr/>
          </p:nvGrpSpPr>
          <p:grpSpPr bwMode="auto">
            <a:xfrm>
              <a:off x="6640149" y="1861334"/>
              <a:ext cx="2415559" cy="2480338"/>
              <a:chOff x="5091113" y="2052638"/>
              <a:chExt cx="3990975" cy="3794125"/>
            </a:xfrm>
          </p:grpSpPr>
          <p:cxnSp>
            <p:nvCxnSpPr>
              <p:cNvPr id="25" name="Gerader Verbinder 4113"/>
              <p:cNvCxnSpPr>
                <a:cxnSpLocks noChangeShapeType="1"/>
              </p:cNvCxnSpPr>
              <p:nvPr/>
            </p:nvCxnSpPr>
            <p:spPr bwMode="auto">
              <a:xfrm flipV="1">
                <a:off x="6770671" y="4803465"/>
                <a:ext cx="0" cy="288079"/>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26" name="Gerader Verbinder 9222"/>
              <p:cNvCxnSpPr>
                <a:cxnSpLocks noChangeShapeType="1"/>
              </p:cNvCxnSpPr>
              <p:nvPr/>
            </p:nvCxnSpPr>
            <p:spPr bwMode="auto">
              <a:xfrm>
                <a:off x="6556943" y="4785586"/>
                <a:ext cx="151648"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27" name="Rechteck 26"/>
              <p:cNvSpPr/>
              <p:nvPr/>
            </p:nvSpPr>
            <p:spPr bwMode="auto">
              <a:xfrm>
                <a:off x="5119654" y="4270098"/>
                <a:ext cx="3962434" cy="1576665"/>
              </a:xfrm>
              <a:prstGeom prst="rect">
                <a:avLst/>
              </a:prstGeom>
              <a:noFill/>
              <a:ln w="76200" cap="sq" cmpd="sng" algn="ctr">
                <a:solidFill>
                  <a:schemeClr val="bg1">
                    <a:lumMod val="65000"/>
                  </a:schemeClr>
                </a:solidFill>
                <a:prstDash val="solid"/>
                <a:miter lim="800000"/>
                <a:headEnd type="none" w="med" len="med"/>
                <a:tailEnd type="none" w="med" len="med"/>
              </a:ln>
              <a:effectLst/>
            </p:spPr>
            <p:txBody>
              <a:bodyPr/>
              <a:lstStyle/>
              <a:p>
                <a:pPr>
                  <a:defRPr/>
                </a:pPr>
                <a:endParaRPr lang="de-DE" sz="1632">
                  <a:ea typeface="ＭＳ Ｐゴシック" pitchFamily="16" charset="-128"/>
                </a:endParaRPr>
              </a:p>
            </p:txBody>
          </p:sp>
          <p:sp>
            <p:nvSpPr>
              <p:cNvPr id="28" name="Rechteck 11"/>
              <p:cNvSpPr>
                <a:spLocks/>
              </p:cNvSpPr>
              <p:nvPr/>
            </p:nvSpPr>
            <p:spPr bwMode="auto">
              <a:xfrm>
                <a:off x="5120960" y="2052638"/>
                <a:ext cx="3961128" cy="2217965"/>
              </a:xfrm>
              <a:custGeom>
                <a:avLst/>
                <a:gdLst>
                  <a:gd name="T0" fmla="*/ 0 w 3960440"/>
                  <a:gd name="T1" fmla="*/ 2659 h 2533059"/>
                  <a:gd name="T2" fmla="*/ 1974387 w 3960440"/>
                  <a:gd name="T3" fmla="*/ 0 h 2533059"/>
                  <a:gd name="T4" fmla="*/ 3989181 w 3960440"/>
                  <a:gd name="T5" fmla="*/ 2659 h 2533059"/>
                  <a:gd name="T6" fmla="*/ 3989181 w 3960440"/>
                  <a:gd name="T7" fmla="*/ 8371 h 2533059"/>
                  <a:gd name="T8" fmla="*/ 0 w 3960440"/>
                  <a:gd name="T9" fmla="*/ 8371 h 2533059"/>
                  <a:gd name="T10" fmla="*/ 0 w 3960440"/>
                  <a:gd name="T11" fmla="*/ 2659 h 2533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60440" h="2533059">
                    <a:moveTo>
                      <a:pt x="0" y="804867"/>
                    </a:moveTo>
                    <a:lnTo>
                      <a:pt x="1960159" y="0"/>
                    </a:lnTo>
                    <a:lnTo>
                      <a:pt x="3960440" y="804867"/>
                    </a:lnTo>
                    <a:lnTo>
                      <a:pt x="3960440" y="2533059"/>
                    </a:lnTo>
                    <a:lnTo>
                      <a:pt x="0" y="2533059"/>
                    </a:lnTo>
                    <a:lnTo>
                      <a:pt x="0" y="804867"/>
                    </a:lnTo>
                    <a:close/>
                  </a:path>
                </a:pathLst>
              </a:custGeom>
              <a:noFill/>
              <a:ln w="76200" cap="sq"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de-DE" sz="1632"/>
              </a:p>
            </p:txBody>
          </p:sp>
          <p:sp>
            <p:nvSpPr>
              <p:cNvPr id="29" name="Rechteck 12"/>
              <p:cNvSpPr>
                <a:spLocks noChangeArrowheads="1"/>
              </p:cNvSpPr>
              <p:nvPr/>
            </p:nvSpPr>
            <p:spPr bwMode="auto">
              <a:xfrm>
                <a:off x="5091113" y="3289507"/>
                <a:ext cx="58743" cy="61764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grpSp>
            <p:nvGrpSpPr>
              <p:cNvPr id="30" name="Gruppieren 4111"/>
              <p:cNvGrpSpPr>
                <a:grpSpLocks/>
              </p:cNvGrpSpPr>
              <p:nvPr/>
            </p:nvGrpSpPr>
            <p:grpSpPr bwMode="auto">
              <a:xfrm>
                <a:off x="5692506" y="3204959"/>
                <a:ext cx="677917" cy="576358"/>
                <a:chOff x="3651523" y="3781341"/>
                <a:chExt cx="677695" cy="576148"/>
              </a:xfrm>
            </p:grpSpPr>
            <p:sp>
              <p:nvSpPr>
                <p:cNvPr id="44" name="Abgerundetes Rechteck 43"/>
                <p:cNvSpPr/>
                <p:nvPr/>
              </p:nvSpPr>
              <p:spPr bwMode="auto">
                <a:xfrm>
                  <a:off x="3754106" y="3780689"/>
                  <a:ext cx="71329" cy="576726"/>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45" name="Abgerundetes Rechteck 44"/>
                <p:cNvSpPr/>
                <p:nvPr/>
              </p:nvSpPr>
              <p:spPr bwMode="auto">
                <a:xfrm>
                  <a:off x="3856345" y="3780689"/>
                  <a:ext cx="71329" cy="576726"/>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46" name="Abgerundetes Rechteck 45"/>
                <p:cNvSpPr/>
                <p:nvPr/>
              </p:nvSpPr>
              <p:spPr bwMode="auto">
                <a:xfrm>
                  <a:off x="3960961" y="3780689"/>
                  <a:ext cx="71329" cy="576726"/>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47" name="Abgerundetes Rechteck 46"/>
                <p:cNvSpPr/>
                <p:nvPr/>
              </p:nvSpPr>
              <p:spPr bwMode="auto">
                <a:xfrm>
                  <a:off x="4060822" y="3780689"/>
                  <a:ext cx="73706" cy="576726"/>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48" name="Abgerundetes Rechteck 47"/>
                <p:cNvSpPr/>
                <p:nvPr/>
              </p:nvSpPr>
              <p:spPr bwMode="auto">
                <a:xfrm>
                  <a:off x="4165438" y="3780689"/>
                  <a:ext cx="71329" cy="576726"/>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49" name="Abgerundetes Rechteck 48"/>
                <p:cNvSpPr/>
                <p:nvPr/>
              </p:nvSpPr>
              <p:spPr bwMode="auto">
                <a:xfrm>
                  <a:off x="4267675" y="3780689"/>
                  <a:ext cx="61818" cy="46227"/>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50" name="Abgerundetes Rechteck 49"/>
                <p:cNvSpPr/>
                <p:nvPr/>
              </p:nvSpPr>
              <p:spPr bwMode="auto">
                <a:xfrm>
                  <a:off x="3651869" y="3780689"/>
                  <a:ext cx="71329" cy="576726"/>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sz="1632">
                    <a:ea typeface="ＭＳ Ｐゴシック" pitchFamily="16" charset="-128"/>
                  </a:endParaRPr>
                </a:p>
              </p:txBody>
            </p:sp>
          </p:grpSp>
          <p:cxnSp>
            <p:nvCxnSpPr>
              <p:cNvPr id="31" name="Gerader Verbinder 4113"/>
              <p:cNvCxnSpPr>
                <a:cxnSpLocks noChangeShapeType="1"/>
                <a:stCxn id="42" idx="0"/>
              </p:cNvCxnSpPr>
              <p:nvPr/>
            </p:nvCxnSpPr>
            <p:spPr bwMode="auto">
              <a:xfrm flipV="1">
                <a:off x="6771308" y="3245337"/>
                <a:ext cx="1676" cy="1539058"/>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32" name="Gerader Verbinder 55"/>
              <p:cNvCxnSpPr>
                <a:cxnSpLocks noChangeShapeType="1"/>
              </p:cNvCxnSpPr>
              <p:nvPr/>
            </p:nvCxnSpPr>
            <p:spPr bwMode="auto">
              <a:xfrm flipV="1">
                <a:off x="6556943" y="3739375"/>
                <a:ext cx="0" cy="1250842"/>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33" name="Ellipse 4115"/>
              <p:cNvSpPr>
                <a:spLocks noChangeArrowheads="1"/>
              </p:cNvSpPr>
              <p:nvPr/>
            </p:nvSpPr>
            <p:spPr bwMode="auto">
              <a:xfrm>
                <a:off x="6685548" y="4422985"/>
                <a:ext cx="170249" cy="172156"/>
              </a:xfrm>
              <a:prstGeom prst="ellipse">
                <a:avLst/>
              </a:prstGeom>
              <a:solidFill>
                <a:schemeClr val="bg1"/>
              </a:soli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cxnSp>
            <p:nvCxnSpPr>
              <p:cNvPr id="34" name="Gerader Verbinder 2"/>
              <p:cNvCxnSpPr>
                <a:cxnSpLocks noChangeShapeType="1"/>
                <a:stCxn id="33" idx="0"/>
                <a:endCxn id="33" idx="3"/>
              </p:cNvCxnSpPr>
              <p:nvPr/>
            </p:nvCxnSpPr>
            <p:spPr bwMode="auto">
              <a:xfrm flipH="1">
                <a:off x="6710480" y="4422985"/>
                <a:ext cx="60193" cy="14694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 name="Gerader Verbinder 30"/>
              <p:cNvCxnSpPr>
                <a:cxnSpLocks noChangeShapeType="1"/>
                <a:stCxn id="33" idx="0"/>
                <a:endCxn id="33" idx="5"/>
              </p:cNvCxnSpPr>
              <p:nvPr/>
            </p:nvCxnSpPr>
            <p:spPr bwMode="auto">
              <a:xfrm>
                <a:off x="6770672" y="4422985"/>
                <a:ext cx="60192" cy="14694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 name="Gerader Verbinder 57"/>
              <p:cNvCxnSpPr>
                <a:cxnSpLocks noChangeShapeType="1"/>
              </p:cNvCxnSpPr>
              <p:nvPr/>
            </p:nvCxnSpPr>
            <p:spPr bwMode="auto">
              <a:xfrm>
                <a:off x="6297397" y="3748377"/>
                <a:ext cx="259547"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7" name="Gerader Verbinder 4113"/>
              <p:cNvCxnSpPr>
                <a:cxnSpLocks noChangeShapeType="1"/>
              </p:cNvCxnSpPr>
              <p:nvPr/>
            </p:nvCxnSpPr>
            <p:spPr bwMode="auto">
              <a:xfrm>
                <a:off x="6382658" y="3229728"/>
                <a:ext cx="388015"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grpSp>
            <p:nvGrpSpPr>
              <p:cNvPr id="38" name="Gruppieren 9215"/>
              <p:cNvGrpSpPr>
                <a:grpSpLocks/>
              </p:cNvGrpSpPr>
              <p:nvPr/>
            </p:nvGrpSpPr>
            <p:grpSpPr bwMode="auto">
              <a:xfrm>
                <a:off x="6692974" y="4704629"/>
                <a:ext cx="125370" cy="161872"/>
                <a:chOff x="7026152" y="4606371"/>
                <a:chExt cx="125360" cy="161845"/>
              </a:xfrm>
            </p:grpSpPr>
            <p:sp>
              <p:nvSpPr>
                <p:cNvPr id="41" name="Gleichschenkliges Dreieck 28"/>
                <p:cNvSpPr>
                  <a:spLocks noChangeArrowheads="1"/>
                </p:cNvSpPr>
                <p:nvPr/>
              </p:nvSpPr>
              <p:spPr bwMode="auto">
                <a:xfrm>
                  <a:off x="7060652" y="4689888"/>
                  <a:ext cx="90860" cy="78328"/>
                </a:xfrm>
                <a:prstGeom prst="triangle">
                  <a:avLst>
                    <a:gd name="adj" fmla="val 50000"/>
                  </a:avLst>
                </a:prstGeom>
                <a:solidFill>
                  <a:schemeClr val="bg1"/>
                </a:soli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42" name="Gleichschenkliges Dreieck 47"/>
                <p:cNvSpPr>
                  <a:spLocks noChangeArrowheads="1"/>
                </p:cNvSpPr>
                <p:nvPr/>
              </p:nvSpPr>
              <p:spPr bwMode="auto">
                <a:xfrm rot="5400000">
                  <a:off x="7019886" y="4646959"/>
                  <a:ext cx="90860" cy="78328"/>
                </a:xfrm>
                <a:prstGeom prst="triangle">
                  <a:avLst>
                    <a:gd name="adj" fmla="val 50000"/>
                  </a:avLst>
                </a:prstGeom>
                <a:solidFill>
                  <a:schemeClr val="bg1"/>
                </a:soli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43" name="Gleichschenkliges Dreieck 48"/>
                <p:cNvSpPr>
                  <a:spLocks noChangeArrowheads="1"/>
                </p:cNvSpPr>
                <p:nvPr/>
              </p:nvSpPr>
              <p:spPr bwMode="auto">
                <a:xfrm rot="10800000">
                  <a:off x="7060285" y="4606371"/>
                  <a:ext cx="90860" cy="78328"/>
                </a:xfrm>
                <a:prstGeom prst="triangle">
                  <a:avLst>
                    <a:gd name="adj" fmla="val 50000"/>
                  </a:avLst>
                </a:prstGeom>
                <a:solidFill>
                  <a:schemeClr val="bg1"/>
                </a:soli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grpSp>
          <p:sp>
            <p:nvSpPr>
              <p:cNvPr id="39" name="Abgerundetes Rechteck 8"/>
              <p:cNvSpPr>
                <a:spLocks noChangeArrowheads="1"/>
              </p:cNvSpPr>
              <p:nvPr/>
            </p:nvSpPr>
            <p:spPr bwMode="auto">
              <a:xfrm>
                <a:off x="6426132" y="4990218"/>
                <a:ext cx="504865" cy="736722"/>
              </a:xfrm>
              <a:prstGeom prst="roundRect">
                <a:avLst>
                  <a:gd name="adj" fmla="val 16667"/>
                </a:avLst>
              </a:prstGeom>
              <a:solidFill>
                <a:schemeClr val="bg1"/>
              </a:solidFill>
              <a:ln w="25400"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40" name="Abgerundetes Rechteck 8"/>
              <p:cNvSpPr>
                <a:spLocks noChangeArrowheads="1"/>
              </p:cNvSpPr>
              <p:nvPr/>
            </p:nvSpPr>
            <p:spPr bwMode="auto">
              <a:xfrm>
                <a:off x="6517847" y="5080769"/>
                <a:ext cx="310658" cy="154139"/>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grpSp>
        <p:cxnSp>
          <p:nvCxnSpPr>
            <p:cNvPr id="15" name="Gerade Verbindung mit Pfeil 4"/>
            <p:cNvCxnSpPr>
              <a:cxnSpLocks noChangeShapeType="1"/>
            </p:cNvCxnSpPr>
            <p:nvPr/>
          </p:nvCxnSpPr>
          <p:spPr bwMode="auto">
            <a:xfrm flipH="1" flipV="1">
              <a:off x="7377196" y="1795115"/>
              <a:ext cx="151153" cy="459215"/>
            </a:xfrm>
            <a:prstGeom prst="straightConnector1">
              <a:avLst/>
            </a:prstGeom>
            <a:noFill/>
            <a:ln w="12700" algn="ctr">
              <a:solidFill>
                <a:srgbClr val="D87800"/>
              </a:solidFill>
              <a:round/>
              <a:headEnd/>
              <a:tailEnd type="triangle" w="med" len="med"/>
            </a:ln>
            <a:extLst>
              <a:ext uri="{909E8E84-426E-40DD-AFC4-6F175D3DCCD1}">
                <a14:hiddenFill xmlns:a14="http://schemas.microsoft.com/office/drawing/2010/main">
                  <a:noFill/>
                </a14:hiddenFill>
              </a:ext>
            </a:extLst>
          </p:spPr>
        </p:cxnSp>
        <p:cxnSp>
          <p:nvCxnSpPr>
            <p:cNvPr id="16" name="Gerade Verbindung mit Pfeil 7"/>
            <p:cNvCxnSpPr>
              <a:cxnSpLocks noChangeShapeType="1"/>
            </p:cNvCxnSpPr>
            <p:nvPr/>
          </p:nvCxnSpPr>
          <p:spPr bwMode="auto">
            <a:xfrm flipH="1">
              <a:off x="6357998" y="2827270"/>
              <a:ext cx="521116" cy="0"/>
            </a:xfrm>
            <a:prstGeom prst="straightConnector1">
              <a:avLst/>
            </a:prstGeom>
            <a:noFill/>
            <a:ln w="12700" algn="ctr">
              <a:solidFill>
                <a:srgbClr val="D87800"/>
              </a:solidFill>
              <a:round/>
              <a:headEnd/>
              <a:tailEnd type="triangle" w="med" len="med"/>
            </a:ln>
            <a:extLst>
              <a:ext uri="{909E8E84-426E-40DD-AFC4-6F175D3DCCD1}">
                <a14:hiddenFill xmlns:a14="http://schemas.microsoft.com/office/drawing/2010/main">
                  <a:noFill/>
                </a14:hiddenFill>
              </a:ext>
            </a:extLst>
          </p:spPr>
        </p:cxnSp>
        <p:cxnSp>
          <p:nvCxnSpPr>
            <p:cNvPr id="17" name="Gerade Verbindung mit Pfeil 124"/>
            <p:cNvCxnSpPr>
              <a:cxnSpLocks noChangeShapeType="1"/>
            </p:cNvCxnSpPr>
            <p:nvPr/>
          </p:nvCxnSpPr>
          <p:spPr bwMode="auto">
            <a:xfrm flipV="1">
              <a:off x="8382000" y="1795115"/>
              <a:ext cx="260558" cy="523995"/>
            </a:xfrm>
            <a:prstGeom prst="straightConnector1">
              <a:avLst/>
            </a:prstGeom>
            <a:noFill/>
            <a:ln w="12700" algn="ctr">
              <a:solidFill>
                <a:srgbClr val="D87800"/>
              </a:solidFill>
              <a:round/>
              <a:headEnd/>
              <a:tailEnd type="triangle" w="med" len="med"/>
            </a:ln>
            <a:extLst>
              <a:ext uri="{909E8E84-426E-40DD-AFC4-6F175D3DCCD1}">
                <a14:hiddenFill xmlns:a14="http://schemas.microsoft.com/office/drawing/2010/main">
                  <a:noFill/>
                </a14:hiddenFill>
              </a:ext>
            </a:extLst>
          </p:spPr>
        </p:cxnSp>
        <p:cxnSp>
          <p:nvCxnSpPr>
            <p:cNvPr id="18" name="Gerade Verbindung mit Pfeil 126"/>
            <p:cNvCxnSpPr>
              <a:cxnSpLocks noChangeShapeType="1"/>
              <a:stCxn id="12" idx="2"/>
            </p:cNvCxnSpPr>
            <p:nvPr/>
          </p:nvCxnSpPr>
          <p:spPr bwMode="auto">
            <a:xfrm flipV="1">
              <a:off x="8921111" y="2930917"/>
              <a:ext cx="585176" cy="8746"/>
            </a:xfrm>
            <a:prstGeom prst="straightConnector1">
              <a:avLst/>
            </a:prstGeom>
            <a:noFill/>
            <a:ln w="12700" algn="ctr">
              <a:solidFill>
                <a:srgbClr val="D87800"/>
              </a:solidFill>
              <a:round/>
              <a:headEnd/>
              <a:tailEnd type="triangle" w="med" len="med"/>
            </a:ln>
            <a:extLst>
              <a:ext uri="{909E8E84-426E-40DD-AFC4-6F175D3DCCD1}">
                <a14:hiddenFill xmlns:a14="http://schemas.microsoft.com/office/drawing/2010/main">
                  <a:noFill/>
                </a14:hiddenFill>
              </a:ext>
            </a:extLst>
          </p:spPr>
        </p:cxnSp>
        <p:cxnSp>
          <p:nvCxnSpPr>
            <p:cNvPr id="19" name="Gerade Verbindung mit Pfeil 17408"/>
            <p:cNvCxnSpPr>
              <a:cxnSpLocks noChangeShapeType="1"/>
            </p:cNvCxnSpPr>
            <p:nvPr/>
          </p:nvCxnSpPr>
          <p:spPr bwMode="auto">
            <a:xfrm>
              <a:off x="8137277" y="3139652"/>
              <a:ext cx="0" cy="572940"/>
            </a:xfrm>
            <a:prstGeom prst="straightConnector1">
              <a:avLst/>
            </a:prstGeom>
            <a:noFill/>
            <a:ln w="12700" algn="ctr">
              <a:solidFill>
                <a:srgbClr val="D87800"/>
              </a:solidFill>
              <a:round/>
              <a:headEnd/>
              <a:tailEnd type="triangle" w="med" len="med"/>
            </a:ln>
            <a:extLst>
              <a:ext uri="{909E8E84-426E-40DD-AFC4-6F175D3DCCD1}">
                <a14:hiddenFill xmlns:a14="http://schemas.microsoft.com/office/drawing/2010/main">
                  <a:noFill/>
                </a14:hiddenFill>
              </a:ext>
            </a:extLst>
          </p:spPr>
        </p:cxnSp>
        <p:cxnSp>
          <p:nvCxnSpPr>
            <p:cNvPr id="20" name="Gerade Verbindung mit Pfeil 134"/>
            <p:cNvCxnSpPr>
              <a:cxnSpLocks noChangeShapeType="1"/>
            </p:cNvCxnSpPr>
            <p:nvPr/>
          </p:nvCxnSpPr>
          <p:spPr bwMode="auto">
            <a:xfrm flipH="1" flipV="1">
              <a:off x="3319115" y="1766324"/>
              <a:ext cx="149713" cy="459215"/>
            </a:xfrm>
            <a:prstGeom prst="straightConnector1">
              <a:avLst/>
            </a:prstGeom>
            <a:noFill/>
            <a:ln w="57150" algn="ctr">
              <a:solidFill>
                <a:srgbClr val="D87800"/>
              </a:solidFill>
              <a:round/>
              <a:headEnd/>
              <a:tailEnd type="triangle" w="med" len="med"/>
            </a:ln>
            <a:extLst>
              <a:ext uri="{909E8E84-426E-40DD-AFC4-6F175D3DCCD1}">
                <a14:hiddenFill xmlns:a14="http://schemas.microsoft.com/office/drawing/2010/main">
                  <a:noFill/>
                </a14:hiddenFill>
              </a:ext>
            </a:extLst>
          </p:spPr>
        </p:cxnSp>
        <p:cxnSp>
          <p:nvCxnSpPr>
            <p:cNvPr id="21" name="Gerade Verbindung mit Pfeil 135"/>
            <p:cNvCxnSpPr>
              <a:cxnSpLocks noChangeShapeType="1"/>
            </p:cNvCxnSpPr>
            <p:nvPr/>
          </p:nvCxnSpPr>
          <p:spPr bwMode="auto">
            <a:xfrm flipH="1">
              <a:off x="2299916" y="2798479"/>
              <a:ext cx="521116" cy="0"/>
            </a:xfrm>
            <a:prstGeom prst="straightConnector1">
              <a:avLst/>
            </a:prstGeom>
            <a:noFill/>
            <a:ln w="57150" algn="ctr">
              <a:solidFill>
                <a:srgbClr val="D87800"/>
              </a:solidFill>
              <a:round/>
              <a:headEnd/>
              <a:tailEnd type="triangle" w="med" len="med"/>
            </a:ln>
            <a:extLst>
              <a:ext uri="{909E8E84-426E-40DD-AFC4-6F175D3DCCD1}">
                <a14:hiddenFill xmlns:a14="http://schemas.microsoft.com/office/drawing/2010/main">
                  <a:noFill/>
                </a14:hiddenFill>
              </a:ext>
            </a:extLst>
          </p:spPr>
        </p:cxnSp>
        <p:cxnSp>
          <p:nvCxnSpPr>
            <p:cNvPr id="22" name="Gerade Verbindung mit Pfeil 136"/>
            <p:cNvCxnSpPr>
              <a:cxnSpLocks noChangeShapeType="1"/>
            </p:cNvCxnSpPr>
            <p:nvPr/>
          </p:nvCxnSpPr>
          <p:spPr bwMode="auto">
            <a:xfrm flipV="1">
              <a:off x="4322479" y="1766324"/>
              <a:ext cx="261997" cy="523995"/>
            </a:xfrm>
            <a:prstGeom prst="straightConnector1">
              <a:avLst/>
            </a:prstGeom>
            <a:noFill/>
            <a:ln w="57150" algn="ctr">
              <a:solidFill>
                <a:srgbClr val="D87800"/>
              </a:solidFill>
              <a:round/>
              <a:headEnd/>
              <a:tailEnd type="triangle" w="med" len="med"/>
            </a:ln>
            <a:extLst>
              <a:ext uri="{909E8E84-426E-40DD-AFC4-6F175D3DCCD1}">
                <a14:hiddenFill xmlns:a14="http://schemas.microsoft.com/office/drawing/2010/main">
                  <a:noFill/>
                </a14:hiddenFill>
              </a:ext>
            </a:extLst>
          </p:spPr>
        </p:cxnSp>
        <p:cxnSp>
          <p:nvCxnSpPr>
            <p:cNvPr id="23" name="Gerade Verbindung mit Pfeil 137"/>
            <p:cNvCxnSpPr>
              <a:cxnSpLocks noChangeShapeType="1"/>
            </p:cNvCxnSpPr>
            <p:nvPr/>
          </p:nvCxnSpPr>
          <p:spPr bwMode="auto">
            <a:xfrm flipV="1">
              <a:off x="4863749" y="2902126"/>
              <a:ext cx="584456" cy="0"/>
            </a:xfrm>
            <a:prstGeom prst="straightConnector1">
              <a:avLst/>
            </a:prstGeom>
            <a:noFill/>
            <a:ln w="57150" algn="ctr">
              <a:solidFill>
                <a:srgbClr val="D87800"/>
              </a:solidFill>
              <a:round/>
              <a:headEnd/>
              <a:tailEnd type="triangle" w="med" len="med"/>
            </a:ln>
            <a:extLst>
              <a:ext uri="{909E8E84-426E-40DD-AFC4-6F175D3DCCD1}">
                <a14:hiddenFill xmlns:a14="http://schemas.microsoft.com/office/drawing/2010/main">
                  <a:noFill/>
                </a14:hiddenFill>
              </a:ext>
            </a:extLst>
          </p:spPr>
        </p:cxnSp>
        <p:cxnSp>
          <p:nvCxnSpPr>
            <p:cNvPr id="24" name="Gerade Verbindung mit Pfeil 138"/>
            <p:cNvCxnSpPr>
              <a:cxnSpLocks noChangeShapeType="1"/>
            </p:cNvCxnSpPr>
            <p:nvPr/>
          </p:nvCxnSpPr>
          <p:spPr bwMode="auto">
            <a:xfrm>
              <a:off x="4077756" y="3110860"/>
              <a:ext cx="0" cy="574379"/>
            </a:xfrm>
            <a:prstGeom prst="straightConnector1">
              <a:avLst/>
            </a:prstGeom>
            <a:noFill/>
            <a:ln w="57150" algn="ctr">
              <a:solidFill>
                <a:srgbClr val="D87800"/>
              </a:solidFill>
              <a:round/>
              <a:headEnd/>
              <a:tailEnd type="triangle" w="med" len="med"/>
            </a:ln>
            <a:extLst>
              <a:ext uri="{909E8E84-426E-40DD-AFC4-6F175D3DCCD1}">
                <a14:hiddenFill xmlns:a14="http://schemas.microsoft.com/office/drawing/2010/main">
                  <a:noFill/>
                </a14:hiddenFill>
              </a:ext>
            </a:extLst>
          </p:spPr>
        </p:cxnSp>
      </p:grpSp>
      <p:sp>
        <p:nvSpPr>
          <p:cNvPr id="3" name="Textfeld 2"/>
          <p:cNvSpPr txBox="1"/>
          <p:nvPr/>
        </p:nvSpPr>
        <p:spPr>
          <a:xfrm>
            <a:off x="1954252" y="1732520"/>
            <a:ext cx="619080" cy="369332"/>
          </a:xfrm>
          <a:prstGeom prst="rect">
            <a:avLst/>
          </a:prstGeom>
          <a:noFill/>
        </p:spPr>
        <p:txBody>
          <a:bodyPr wrap="none" rtlCol="0">
            <a:spAutoFit/>
          </a:bodyPr>
          <a:lstStyle/>
          <a:p>
            <a:r>
              <a:rPr lang="de-DE" dirty="0" smtClean="0">
                <a:solidFill>
                  <a:srgbClr val="077979"/>
                </a:solidFill>
                <a:latin typeface="Verdana" panose="020B0604030504040204" pitchFamily="34" charset="0"/>
                <a:ea typeface="Verdana" panose="020B0604030504040204" pitchFamily="34" charset="0"/>
                <a:cs typeface="Verdana" panose="020B0604030504040204" pitchFamily="34" charset="0"/>
              </a:rPr>
              <a:t>5°C</a:t>
            </a:r>
            <a:endParaRPr lang="de-DE" dirty="0">
              <a:solidFill>
                <a:srgbClr val="077979"/>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feld 4"/>
          <p:cNvSpPr txBox="1"/>
          <p:nvPr/>
        </p:nvSpPr>
        <p:spPr>
          <a:xfrm>
            <a:off x="5894711" y="1772363"/>
            <a:ext cx="619080" cy="369332"/>
          </a:xfrm>
          <a:prstGeom prst="rect">
            <a:avLst/>
          </a:prstGeom>
          <a:noFill/>
        </p:spPr>
        <p:txBody>
          <a:bodyPr wrap="none" rtlCol="0">
            <a:spAutoFit/>
          </a:bodyPr>
          <a:lstStyle/>
          <a:p>
            <a:r>
              <a:rPr lang="de-DE" dirty="0" smtClean="0">
                <a:solidFill>
                  <a:srgbClr val="077979"/>
                </a:solidFill>
                <a:latin typeface="Verdana" panose="020B0604030504040204" pitchFamily="34" charset="0"/>
                <a:ea typeface="Verdana" panose="020B0604030504040204" pitchFamily="34" charset="0"/>
                <a:cs typeface="Verdana" panose="020B0604030504040204" pitchFamily="34" charset="0"/>
              </a:rPr>
              <a:t>5°C</a:t>
            </a:r>
            <a:endParaRPr lang="de-DE" dirty="0">
              <a:solidFill>
                <a:srgbClr val="07797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2948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Wärmeübergabe - Thermostatventil</a:t>
            </a:r>
          </a:p>
        </p:txBody>
      </p:sp>
      <p:sp>
        <p:nvSpPr>
          <p:cNvPr id="4" name="Textplatzhalter 3"/>
          <p:cNvSpPr>
            <a:spLocks noGrp="1"/>
          </p:cNvSpPr>
          <p:nvPr>
            <p:ph type="body" sz="quarter" idx="13"/>
          </p:nvPr>
        </p:nvSpPr>
        <p:spPr>
          <a:xfrm>
            <a:off x="580960" y="2022764"/>
            <a:ext cx="9902556" cy="3500211"/>
          </a:xfrm>
        </p:spPr>
        <p:txBody>
          <a:bodyPr/>
          <a:lstStyle/>
          <a:p>
            <a:pPr algn="just"/>
            <a:r>
              <a:rPr lang="de-DE" dirty="0" smtClean="0">
                <a:solidFill>
                  <a:srgbClr val="077979"/>
                </a:solidFill>
              </a:rPr>
              <a:t>Welche der folgenden Aussagen ist korrekt?</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Das Drehen am Thermostatventil ändert die Menge des Heizungswasserzulaufs. Ist mein Zimmer zu kalt, kann durch die Einstellung der größten Stufe der Raum am schnellsten aufgeheizt werden.</a:t>
            </a: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Die Stellung des Thermostatventils begrenzt die maximale Raumtemperatur. Der Raum heizt sich nicht schneller auf.</a:t>
            </a:r>
            <a:endParaRPr lang="de-DE" dirty="0">
              <a:solidFill>
                <a:srgbClr val="077979"/>
              </a:solidFill>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23154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Wärmeübergabe - Thermostatventil</a:t>
            </a:r>
          </a:p>
        </p:txBody>
      </p:sp>
      <p:pic>
        <p:nvPicPr>
          <p:cNvPr id="3" name="Grafik 2"/>
          <p:cNvPicPr>
            <a:picLocks noChangeAspect="1"/>
          </p:cNvPicPr>
          <p:nvPr/>
        </p:nvPicPr>
        <p:blipFill>
          <a:blip r:embed="rId4"/>
          <a:stretch>
            <a:fillRect/>
          </a:stretch>
        </p:blipFill>
        <p:spPr>
          <a:xfrm>
            <a:off x="580960" y="4554517"/>
            <a:ext cx="10040982" cy="835224"/>
          </a:xfrm>
          <a:prstGeom prst="rect">
            <a:avLst/>
          </a:prstGeom>
        </p:spPr>
      </p:pic>
      <p:sp>
        <p:nvSpPr>
          <p:cNvPr id="4" name="Textplatzhalter 3"/>
          <p:cNvSpPr>
            <a:spLocks noGrp="1"/>
          </p:cNvSpPr>
          <p:nvPr>
            <p:ph type="body" sz="quarter" idx="13"/>
          </p:nvPr>
        </p:nvSpPr>
        <p:spPr>
          <a:xfrm>
            <a:off x="580960" y="2022764"/>
            <a:ext cx="9902556" cy="3500211"/>
          </a:xfrm>
        </p:spPr>
        <p:txBody>
          <a:bodyPr/>
          <a:lstStyle/>
          <a:p>
            <a:pPr algn="just"/>
            <a:r>
              <a:rPr lang="de-DE" dirty="0" smtClean="0">
                <a:solidFill>
                  <a:srgbClr val="077979"/>
                </a:solidFill>
              </a:rPr>
              <a:t>Welche der folgenden Aussagen ist korrekt?</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Das Drehen am Thermostatventil ändert die Menge des Heizungswasserzulaufs. Ist mein Zimmer zu kalt, kann durch die Einstellung der größten Stufe der Raum am schnellsten aufgeheizt werden.</a:t>
            </a: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Die Stellung des Thermostatventils begrenzt die maximale Raumtemperatur. Der Raum heizt sich nicht schneller auf.</a:t>
            </a:r>
            <a:endParaRPr lang="de-DE" dirty="0">
              <a:solidFill>
                <a:srgbClr val="077979"/>
              </a:solidFill>
            </a:endParaRPr>
          </a:p>
        </p:txBody>
      </p:sp>
      <p:sp>
        <p:nvSpPr>
          <p:cNvPr id="8" name="Stern mit 5 Zacken 7"/>
          <p:cNvSpPr/>
          <p:nvPr/>
        </p:nvSpPr>
        <p:spPr>
          <a:xfrm>
            <a:off x="580960" y="4639120"/>
            <a:ext cx="333440" cy="3149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5316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Wärmeübergabe - Thermostatventil</a:t>
            </a:r>
          </a:p>
        </p:txBody>
      </p:sp>
      <p:sp>
        <p:nvSpPr>
          <p:cNvPr id="4" name="Textplatzhalter 3"/>
          <p:cNvSpPr>
            <a:spLocks noGrp="1"/>
          </p:cNvSpPr>
          <p:nvPr>
            <p:ph type="body" sz="quarter" idx="13"/>
          </p:nvPr>
        </p:nvSpPr>
        <p:spPr>
          <a:xfrm>
            <a:off x="7735148" y="4390873"/>
            <a:ext cx="3945700" cy="829056"/>
          </a:xfrm>
        </p:spPr>
        <p:txBody>
          <a:bodyPr/>
          <a:lstStyle/>
          <a:p>
            <a:r>
              <a:rPr lang="de-DE" dirty="0" smtClean="0">
                <a:solidFill>
                  <a:srgbClr val="077979"/>
                </a:solidFill>
              </a:rPr>
              <a:t>Am Thermostatventil wird die maximale Raum-temperatur eingestellt.</a:t>
            </a:r>
            <a:endParaRPr lang="de-DE" dirty="0">
              <a:solidFill>
                <a:srgbClr val="077979"/>
              </a:solidFill>
            </a:endParaRPr>
          </a:p>
        </p:txBody>
      </p:sp>
      <p:pic>
        <p:nvPicPr>
          <p:cNvPr id="9"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11342" y="1399561"/>
            <a:ext cx="7479790" cy="531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5732" y="1385456"/>
            <a:ext cx="3192521" cy="2342111"/>
          </a:xfrm>
          <a:prstGeom prst="rect">
            <a:avLst/>
          </a:prstGeom>
        </p:spPr>
      </p:pic>
      <p:sp>
        <p:nvSpPr>
          <p:cNvPr id="15" name="Textfeld 14"/>
          <p:cNvSpPr txBox="1"/>
          <p:nvPr/>
        </p:nvSpPr>
        <p:spPr>
          <a:xfrm>
            <a:off x="7885732" y="3765793"/>
            <a:ext cx="2388980" cy="215444"/>
          </a:xfrm>
          <a:prstGeom prst="rect">
            <a:avLst/>
          </a:prstGeom>
          <a:noFill/>
        </p:spPr>
        <p:txBody>
          <a:bodyPr wrap="square" rtlCol="0">
            <a:spAutoFit/>
          </a:bodyPr>
          <a:lstStyle/>
          <a:p>
            <a:r>
              <a:rPr lang="de-DE" sz="800" dirty="0" smtClean="0">
                <a:solidFill>
                  <a:schemeClr val="tx2"/>
                </a:solidFill>
              </a:rPr>
              <a:t>Quelle: SAENA</a:t>
            </a:r>
            <a:endParaRPr lang="de-DE" sz="800" dirty="0">
              <a:solidFill>
                <a:schemeClr val="tx2"/>
              </a:solidFill>
            </a:endParaRPr>
          </a:p>
        </p:txBody>
      </p:sp>
    </p:spTree>
    <p:extLst>
      <p:ext uri="{BB962C8B-B14F-4D97-AF65-F5344CB8AC3E}">
        <p14:creationId xmlns:p14="http://schemas.microsoft.com/office/powerpoint/2010/main" val="3026411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Energiespartipps: Raumtemperatur</a:t>
            </a:r>
          </a:p>
        </p:txBody>
      </p:sp>
      <p:sp>
        <p:nvSpPr>
          <p:cNvPr id="4" name="Textplatzhalter 3"/>
          <p:cNvSpPr>
            <a:spLocks noGrp="1"/>
          </p:cNvSpPr>
          <p:nvPr>
            <p:ph type="body" sz="quarter" idx="13"/>
          </p:nvPr>
        </p:nvSpPr>
        <p:spPr>
          <a:xfrm>
            <a:off x="580960" y="2022764"/>
            <a:ext cx="6917120" cy="4363968"/>
          </a:xfrm>
        </p:spPr>
        <p:txBody>
          <a:bodyPr/>
          <a:lstStyle/>
          <a:p>
            <a:pPr marL="342900" indent="-342900">
              <a:buFont typeface="Arial" panose="020B0604020202020204" pitchFamily="34" charset="0"/>
              <a:buChar char="•"/>
            </a:pPr>
            <a:r>
              <a:rPr lang="de-DE" b="1" dirty="0" smtClean="0">
                <a:solidFill>
                  <a:srgbClr val="077979"/>
                </a:solidFill>
              </a:rPr>
              <a:t>Optimale Raumtemperatur einhalten und kontrollieren, jedoch sensibel auf die Behaglichkeit achten</a:t>
            </a:r>
          </a:p>
          <a:p>
            <a:pPr marL="342900" indent="-342900">
              <a:buFont typeface="Arial" panose="020B0604020202020204" pitchFamily="34" charset="0"/>
              <a:buChar char="•"/>
            </a:pPr>
            <a:r>
              <a:rPr lang="de-DE" b="1" dirty="0" smtClean="0">
                <a:solidFill>
                  <a:srgbClr val="077979"/>
                </a:solidFill>
              </a:rPr>
              <a:t>Thermostat richtig einstellen und beim Lüften zudrehen</a:t>
            </a:r>
          </a:p>
          <a:p>
            <a:pPr marL="342900" indent="-342900">
              <a:buFont typeface="Arial" panose="020B0604020202020204" pitchFamily="34" charset="0"/>
              <a:buChar char="•"/>
            </a:pPr>
            <a:r>
              <a:rPr lang="de-DE" b="1" dirty="0" smtClean="0">
                <a:solidFill>
                  <a:srgbClr val="077979"/>
                </a:solidFill>
              </a:rPr>
              <a:t>Räume generell geschlossen halten, vor allem zu unbeheizten Bereichen und Außenbereichen</a:t>
            </a:r>
          </a:p>
          <a:p>
            <a:pPr marL="342900" indent="-342900">
              <a:buFont typeface="Arial" panose="020B0604020202020204" pitchFamily="34" charset="0"/>
              <a:buChar char="•"/>
            </a:pPr>
            <a:r>
              <a:rPr lang="de-DE" b="1" dirty="0" smtClean="0">
                <a:solidFill>
                  <a:srgbClr val="077979"/>
                </a:solidFill>
              </a:rPr>
              <a:t>Kleidung dem Temperaturempfinden anpassen</a:t>
            </a:r>
          </a:p>
          <a:p>
            <a:pPr marL="342900" indent="-342900">
              <a:buFont typeface="Arial" panose="020B0604020202020204" pitchFamily="34" charset="0"/>
              <a:buChar char="•"/>
            </a:pPr>
            <a:r>
              <a:rPr lang="de-DE" b="1" dirty="0" smtClean="0">
                <a:solidFill>
                  <a:srgbClr val="077979"/>
                </a:solidFill>
              </a:rPr>
              <a:t>Heizkörper nicht zustellen oder verdecken	</a:t>
            </a:r>
            <a:endParaRPr lang="de-DE" b="1" dirty="0">
              <a:solidFill>
                <a:srgbClr val="077979"/>
              </a:solidFill>
            </a:endParaRP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418" y="3338711"/>
            <a:ext cx="3975573" cy="2488874"/>
          </a:xfrm>
          <a:prstGeom prst="rect">
            <a:avLst/>
          </a:prstGeom>
          <a:solidFill>
            <a:schemeClr val="bg1">
              <a:alpha val="46000"/>
            </a:schemeClr>
          </a:solidFill>
        </p:spPr>
      </p:pic>
      <p:sp>
        <p:nvSpPr>
          <p:cNvPr id="5" name="Textfeld 4"/>
          <p:cNvSpPr txBox="1"/>
          <p:nvPr/>
        </p:nvSpPr>
        <p:spPr>
          <a:xfrm>
            <a:off x="10075299" y="5811605"/>
            <a:ext cx="1871201" cy="215444"/>
          </a:xfrm>
          <a:prstGeom prst="rect">
            <a:avLst/>
          </a:prstGeom>
          <a:noFill/>
        </p:spPr>
        <p:txBody>
          <a:bodyPr wrap="square" rtlCol="0">
            <a:spAutoFit/>
          </a:bodyPr>
          <a:lstStyle/>
          <a:p>
            <a:r>
              <a:rPr lang="de-DE" sz="800" dirty="0" smtClean="0">
                <a:solidFill>
                  <a:schemeClr val="tx2"/>
                </a:solidFill>
              </a:rPr>
              <a:t>Quelle: </a:t>
            </a:r>
            <a:r>
              <a:rPr lang="de-DE" sz="800" dirty="0" err="1" smtClean="0">
                <a:solidFill>
                  <a:schemeClr val="tx2"/>
                </a:solidFill>
              </a:rPr>
              <a:t>Unsplash</a:t>
            </a:r>
            <a:r>
              <a:rPr lang="de-DE" sz="800" dirty="0" smtClean="0">
                <a:solidFill>
                  <a:schemeClr val="tx2"/>
                </a:solidFill>
              </a:rPr>
              <a:t> (www.unsplash.com)</a:t>
            </a:r>
            <a:endParaRPr lang="de-DE" sz="800" dirty="0">
              <a:solidFill>
                <a:schemeClr val="tx2"/>
              </a:solidFill>
            </a:endParaRPr>
          </a:p>
        </p:txBody>
      </p:sp>
    </p:spTree>
    <p:extLst>
      <p:ext uri="{BB962C8B-B14F-4D97-AF65-F5344CB8AC3E}">
        <p14:creationId xmlns:p14="http://schemas.microsoft.com/office/powerpoint/2010/main" val="633068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Raumlüftung</a:t>
            </a:r>
          </a:p>
        </p:txBody>
      </p:sp>
      <p:sp>
        <p:nvSpPr>
          <p:cNvPr id="4" name="Textplatzhalter 3"/>
          <p:cNvSpPr>
            <a:spLocks noGrp="1"/>
          </p:cNvSpPr>
          <p:nvPr>
            <p:ph type="body" sz="quarter" idx="13"/>
          </p:nvPr>
        </p:nvSpPr>
        <p:spPr>
          <a:xfrm>
            <a:off x="580960" y="2022765"/>
            <a:ext cx="9902556" cy="3047076"/>
          </a:xfrm>
        </p:spPr>
        <p:txBody>
          <a:bodyPr/>
          <a:lstStyle/>
          <a:p>
            <a:pPr algn="just"/>
            <a:r>
              <a:rPr lang="de-DE" dirty="0" smtClean="0">
                <a:solidFill>
                  <a:srgbClr val="077979"/>
                </a:solidFill>
              </a:rPr>
              <a:t>Welche der folgenden Aussagen ist korrekt?</a:t>
            </a:r>
            <a:endParaRPr lang="de-DE" dirty="0">
              <a:solidFill>
                <a:srgbClr val="077979"/>
              </a:solidFill>
            </a:endParaRPr>
          </a:p>
          <a:p>
            <a:pPr algn="just"/>
            <a:endParaRPr lang="de-DE" dirty="0">
              <a:solidFill>
                <a:srgbClr val="077979"/>
              </a:solidFill>
            </a:endParaRPr>
          </a:p>
          <a:p>
            <a:pPr marL="342900" indent="-342900">
              <a:buFont typeface="Courier New" panose="02070309020205020404" pitchFamily="49" charset="0"/>
              <a:buChar char="o"/>
            </a:pPr>
            <a:r>
              <a:rPr lang="de-DE" dirty="0" smtClean="0">
                <a:solidFill>
                  <a:srgbClr val="077979"/>
                </a:solidFill>
              </a:rPr>
              <a:t>Durch </a:t>
            </a:r>
            <a:r>
              <a:rPr lang="de-DE" dirty="0">
                <a:solidFill>
                  <a:srgbClr val="077979"/>
                </a:solidFill>
              </a:rPr>
              <a:t>eine Kippstellung des Fensters kann eine effiziente, kontinuierliche Belüftung und dadurch eine hohe Behaglichkeit erreicht werden.</a:t>
            </a:r>
          </a:p>
          <a:p>
            <a:pPr marL="342900" indent="-342900">
              <a:buFont typeface="Courier New" panose="02070309020205020404" pitchFamily="49" charset="0"/>
              <a:buChar char="o"/>
            </a:pPr>
            <a:r>
              <a:rPr lang="de-DE" dirty="0">
                <a:solidFill>
                  <a:srgbClr val="077979"/>
                </a:solidFill>
              </a:rPr>
              <a:t>Durch eine Kippstellung des Fensters verringert sich die Behaglichkeit und es wird unnötig viel Energie verbraucht.</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2777976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Raumlüftung</a:t>
            </a:r>
          </a:p>
        </p:txBody>
      </p:sp>
      <p:sp>
        <p:nvSpPr>
          <p:cNvPr id="6" name="Abgerundetes Rechteck 5"/>
          <p:cNvSpPr/>
          <p:nvPr/>
        </p:nvSpPr>
        <p:spPr>
          <a:xfrm>
            <a:off x="580960" y="3846386"/>
            <a:ext cx="10026316" cy="825500"/>
          </a:xfrm>
          <a:prstGeom prst="roundRect">
            <a:avLst/>
          </a:prstGeom>
          <a:solidFill>
            <a:schemeClr val="accent3">
              <a:alpha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 name="Textplatzhalter 3"/>
          <p:cNvSpPr>
            <a:spLocks noGrp="1"/>
          </p:cNvSpPr>
          <p:nvPr>
            <p:ph type="body" sz="quarter" idx="13"/>
          </p:nvPr>
        </p:nvSpPr>
        <p:spPr>
          <a:xfrm>
            <a:off x="580960" y="2022765"/>
            <a:ext cx="9902556" cy="3047076"/>
          </a:xfrm>
        </p:spPr>
        <p:txBody>
          <a:bodyPr/>
          <a:lstStyle/>
          <a:p>
            <a:pPr algn="just"/>
            <a:r>
              <a:rPr lang="de-DE" dirty="0" smtClean="0">
                <a:solidFill>
                  <a:srgbClr val="077979"/>
                </a:solidFill>
              </a:rPr>
              <a:t>Welche der folgenden Aussagen ist korrekt?</a:t>
            </a:r>
            <a:endParaRPr lang="de-DE" dirty="0">
              <a:solidFill>
                <a:srgbClr val="077979"/>
              </a:solidFill>
            </a:endParaRPr>
          </a:p>
          <a:p>
            <a:pPr algn="just"/>
            <a:endParaRPr lang="de-DE" dirty="0">
              <a:solidFill>
                <a:srgbClr val="077979"/>
              </a:solidFill>
            </a:endParaRPr>
          </a:p>
          <a:p>
            <a:pPr marL="342900" indent="-342900">
              <a:buFont typeface="Courier New" panose="02070309020205020404" pitchFamily="49" charset="0"/>
              <a:buChar char="o"/>
            </a:pPr>
            <a:r>
              <a:rPr lang="de-DE" dirty="0" smtClean="0">
                <a:solidFill>
                  <a:srgbClr val="077979"/>
                </a:solidFill>
              </a:rPr>
              <a:t>Durch </a:t>
            </a:r>
            <a:r>
              <a:rPr lang="de-DE" dirty="0">
                <a:solidFill>
                  <a:srgbClr val="077979"/>
                </a:solidFill>
              </a:rPr>
              <a:t>eine Kippstellung des Fensters kann eine effiziente, kontinuierliche Belüftung und dadurch eine hohe Behaglichkeit erreicht werden.</a:t>
            </a:r>
          </a:p>
          <a:p>
            <a:pPr marL="342900" indent="-342900">
              <a:buFont typeface="Courier New" panose="02070309020205020404" pitchFamily="49" charset="0"/>
              <a:buChar char="o"/>
            </a:pPr>
            <a:r>
              <a:rPr lang="de-DE" dirty="0">
                <a:solidFill>
                  <a:srgbClr val="077979"/>
                </a:solidFill>
              </a:rPr>
              <a:t>Durch eine Kippstellung des Fensters verringert sich die Behaglichkeit und es wird unnötig viel Energie verbraucht.</a:t>
            </a:r>
          </a:p>
        </p:txBody>
      </p:sp>
      <p:sp>
        <p:nvSpPr>
          <p:cNvPr id="8" name="Stern mit 5 Zacken 7"/>
          <p:cNvSpPr/>
          <p:nvPr/>
        </p:nvSpPr>
        <p:spPr>
          <a:xfrm>
            <a:off x="580960" y="3897996"/>
            <a:ext cx="333440" cy="3149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721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Raumlüftung – Warum lüftet man?</a:t>
            </a:r>
          </a:p>
        </p:txBody>
      </p:sp>
      <p:sp>
        <p:nvSpPr>
          <p:cNvPr id="4" name="Textplatzhalter 3"/>
          <p:cNvSpPr>
            <a:spLocks noGrp="1"/>
          </p:cNvSpPr>
          <p:nvPr>
            <p:ph type="body" sz="quarter" idx="13"/>
          </p:nvPr>
        </p:nvSpPr>
        <p:spPr>
          <a:xfrm>
            <a:off x="580960" y="4496468"/>
            <a:ext cx="10429940" cy="1477065"/>
          </a:xfrm>
        </p:spPr>
        <p:txBody>
          <a:bodyPr/>
          <a:lstStyle/>
          <a:p>
            <a:pPr algn="just"/>
            <a:endParaRPr lang="de-DE" b="1" dirty="0">
              <a:solidFill>
                <a:srgbClr val="005E59"/>
              </a:solidFill>
            </a:endParaRPr>
          </a:p>
          <a:p>
            <a:pPr algn="just"/>
            <a:endParaRPr lang="de-DE" b="1" dirty="0">
              <a:solidFill>
                <a:srgbClr val="005E59"/>
              </a:solidFill>
            </a:endParaRPr>
          </a:p>
        </p:txBody>
      </p:sp>
      <p:sp>
        <p:nvSpPr>
          <p:cNvPr id="13" name="Textfeld 12"/>
          <p:cNvSpPr txBox="1"/>
          <p:nvPr/>
        </p:nvSpPr>
        <p:spPr>
          <a:xfrm>
            <a:off x="1121664" y="5279136"/>
            <a:ext cx="9889236" cy="810478"/>
          </a:xfrm>
          <a:prstGeom prst="rect">
            <a:avLst/>
          </a:prstGeom>
          <a:noFill/>
        </p:spPr>
        <p:txBody>
          <a:bodyPr wrap="square" rtlCol="0">
            <a:spAutoFit/>
          </a:bodyPr>
          <a:lstStyle/>
          <a:p>
            <a:pPr algn="just">
              <a:lnSpc>
                <a:spcPts val="2800"/>
              </a:lnSpc>
              <a:spcAft>
                <a:spcPts val="1000"/>
              </a:spcAft>
            </a:pPr>
            <a:r>
              <a:rPr lang="de-DE" altLang="de-DE" sz="2000" dirty="0">
                <a:solidFill>
                  <a:srgbClr val="077979"/>
                </a:solidFill>
                <a:latin typeface="Verdana" panose="020B0604030504040204" pitchFamily="34" charset="0"/>
                <a:ea typeface="Verdana" panose="020B0604030504040204" pitchFamily="34" charset="0"/>
                <a:cs typeface="Verdana" panose="020B0604030504040204" pitchFamily="34" charset="0"/>
              </a:rPr>
              <a:t>Regelmäßiges Lüften hält die CO</a:t>
            </a:r>
            <a:r>
              <a:rPr lang="de-DE" altLang="de-DE" sz="2000" baseline="-25000" dirty="0">
                <a:solidFill>
                  <a:srgbClr val="077979"/>
                </a:solidFill>
                <a:latin typeface="Verdana" panose="020B0604030504040204" pitchFamily="34" charset="0"/>
                <a:ea typeface="Verdana" panose="020B0604030504040204" pitchFamily="34" charset="0"/>
                <a:cs typeface="Verdana" panose="020B0604030504040204" pitchFamily="34" charset="0"/>
              </a:rPr>
              <a:t>2</a:t>
            </a:r>
            <a:r>
              <a:rPr lang="de-DE" altLang="de-DE" sz="2000" dirty="0">
                <a:solidFill>
                  <a:srgbClr val="077979"/>
                </a:solidFill>
                <a:latin typeface="Verdana" panose="020B0604030504040204" pitchFamily="34" charset="0"/>
                <a:ea typeface="Verdana" panose="020B0604030504040204" pitchFamily="34" charset="0"/>
                <a:cs typeface="Verdana" panose="020B0604030504040204" pitchFamily="34" charset="0"/>
              </a:rPr>
              <a:t>-Konzentration </a:t>
            </a:r>
            <a:r>
              <a:rPr lang="de-DE" altLang="de-DE" sz="20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gering. </a:t>
            </a:r>
            <a:r>
              <a:rPr lang="de-DE" altLang="de-DE" sz="2000" dirty="0">
                <a:solidFill>
                  <a:srgbClr val="077979"/>
                </a:solidFill>
                <a:latin typeface="Verdana" panose="020B0604030504040204" pitchFamily="34" charset="0"/>
                <a:ea typeface="Verdana" panose="020B0604030504040204" pitchFamily="34" charset="0"/>
                <a:cs typeface="Verdana" panose="020B0604030504040204" pitchFamily="34" charset="0"/>
              </a:rPr>
              <a:t>Damit sind wir konzentrierter und produktiver</a:t>
            </a:r>
            <a:r>
              <a:rPr lang="de-DE" altLang="de-DE" sz="20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a:t>
            </a:r>
            <a:endParaRPr lang="de-DE" altLang="de-DE" sz="2000" dirty="0">
              <a:solidFill>
                <a:srgbClr val="077979"/>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016" y="1467415"/>
            <a:ext cx="6951945" cy="3626465"/>
          </a:xfrm>
          <a:prstGeom prst="rect">
            <a:avLst/>
          </a:prstGeom>
        </p:spPr>
      </p:pic>
    </p:spTree>
    <p:extLst>
      <p:ext uri="{BB962C8B-B14F-4D97-AF65-F5344CB8AC3E}">
        <p14:creationId xmlns:p14="http://schemas.microsoft.com/office/powerpoint/2010/main" val="2467279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Raumlüftung – Wie lüftet man richtig?</a:t>
            </a:r>
          </a:p>
        </p:txBody>
      </p:sp>
      <p:sp>
        <p:nvSpPr>
          <p:cNvPr id="4" name="Textplatzhalter 3"/>
          <p:cNvSpPr>
            <a:spLocks noGrp="1"/>
          </p:cNvSpPr>
          <p:nvPr>
            <p:ph type="body" sz="quarter" idx="13"/>
          </p:nvPr>
        </p:nvSpPr>
        <p:spPr>
          <a:xfrm>
            <a:off x="580960" y="4496468"/>
            <a:ext cx="10429940" cy="1477065"/>
          </a:xfrm>
        </p:spPr>
        <p:txBody>
          <a:bodyPr/>
          <a:lstStyle/>
          <a:p>
            <a:pPr algn="just"/>
            <a:endParaRPr lang="de-DE" b="1" dirty="0">
              <a:solidFill>
                <a:srgbClr val="005E59"/>
              </a:solidFill>
            </a:endParaRPr>
          </a:p>
          <a:p>
            <a:pPr algn="just"/>
            <a:endParaRPr lang="de-DE" b="1" dirty="0">
              <a:solidFill>
                <a:srgbClr val="005E59"/>
              </a:solidFill>
            </a:endParaRPr>
          </a:p>
        </p:txBody>
      </p:sp>
      <p:sp>
        <p:nvSpPr>
          <p:cNvPr id="13" name="Textfeld 12"/>
          <p:cNvSpPr txBox="1"/>
          <p:nvPr/>
        </p:nvSpPr>
        <p:spPr>
          <a:xfrm>
            <a:off x="3651722" y="5659072"/>
            <a:ext cx="4610534" cy="451406"/>
          </a:xfrm>
          <a:prstGeom prst="rect">
            <a:avLst/>
          </a:prstGeom>
          <a:noFill/>
        </p:spPr>
        <p:txBody>
          <a:bodyPr wrap="square" rtlCol="0">
            <a:spAutoFit/>
          </a:bodyPr>
          <a:lstStyle/>
          <a:p>
            <a:pPr algn="just">
              <a:lnSpc>
                <a:spcPts val="2800"/>
              </a:lnSpc>
              <a:spcAft>
                <a:spcPts val="1000"/>
              </a:spcAft>
            </a:pPr>
            <a:r>
              <a:rPr lang="de-DE" altLang="de-DE" sz="2000" b="1" dirty="0" smtClean="0">
                <a:solidFill>
                  <a:srgbClr val="077979"/>
                </a:solidFill>
                <a:latin typeface="Verdana" panose="020B0604030504040204" pitchFamily="34" charset="0"/>
                <a:ea typeface="Verdana" panose="020B0604030504040204" pitchFamily="34" charset="0"/>
                <a:cs typeface="Verdana" panose="020B0604030504040204" pitchFamily="34" charset="0"/>
              </a:rPr>
              <a:t>Intensiv und dafür kurz lüften!</a:t>
            </a:r>
            <a:endParaRPr lang="de-DE" altLang="de-DE" sz="2000" b="1" dirty="0">
              <a:solidFill>
                <a:srgbClr val="077979"/>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rotWithShape="1">
          <a:blip r:embed="rId4"/>
          <a:srcRect r="5111"/>
          <a:stretch/>
        </p:blipFill>
        <p:spPr>
          <a:xfrm>
            <a:off x="2609664" y="1383112"/>
            <a:ext cx="6372532" cy="4275960"/>
          </a:xfrm>
          <a:prstGeom prst="rect">
            <a:avLst/>
          </a:prstGeom>
        </p:spPr>
      </p:pic>
      <p:sp>
        <p:nvSpPr>
          <p:cNvPr id="8" name="Textfeld 7"/>
          <p:cNvSpPr txBox="1"/>
          <p:nvPr/>
        </p:nvSpPr>
        <p:spPr>
          <a:xfrm>
            <a:off x="8312338" y="5551350"/>
            <a:ext cx="2388980" cy="215444"/>
          </a:xfrm>
          <a:prstGeom prst="rect">
            <a:avLst/>
          </a:prstGeom>
          <a:noFill/>
        </p:spPr>
        <p:txBody>
          <a:bodyPr wrap="square" rtlCol="0">
            <a:spAutoFit/>
          </a:bodyPr>
          <a:lstStyle/>
          <a:p>
            <a:r>
              <a:rPr lang="de-DE" sz="800" dirty="0" smtClean="0">
                <a:solidFill>
                  <a:schemeClr val="tx2"/>
                </a:solidFill>
              </a:rPr>
              <a:t>Quelle: SAENA</a:t>
            </a:r>
            <a:endParaRPr lang="de-DE" sz="800" dirty="0">
              <a:solidFill>
                <a:schemeClr val="tx2"/>
              </a:solidFill>
            </a:endParaRPr>
          </a:p>
        </p:txBody>
      </p:sp>
    </p:spTree>
    <p:extLst>
      <p:ext uri="{BB962C8B-B14F-4D97-AF65-F5344CB8AC3E}">
        <p14:creationId xmlns:p14="http://schemas.microsoft.com/office/powerpoint/2010/main" val="1971672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a:t>Umfrage: Einfluss des Verhaltens auf den </a:t>
            </a:r>
            <a:r>
              <a:rPr lang="de-DE" dirty="0" smtClean="0"/>
              <a:t>Energieverbrauch</a:t>
            </a:r>
          </a:p>
        </p:txBody>
      </p:sp>
      <p:sp>
        <p:nvSpPr>
          <p:cNvPr id="4" name="Textplatzhalter 3"/>
          <p:cNvSpPr>
            <a:spLocks noGrp="1"/>
          </p:cNvSpPr>
          <p:nvPr>
            <p:ph type="body" sz="quarter" idx="13"/>
          </p:nvPr>
        </p:nvSpPr>
        <p:spPr/>
        <p:txBody>
          <a:bodyPr/>
          <a:lstStyle/>
          <a:p>
            <a:pPr algn="just"/>
            <a:r>
              <a:rPr lang="de-DE" dirty="0">
                <a:solidFill>
                  <a:srgbClr val="077979"/>
                </a:solidFill>
              </a:rPr>
              <a:t>Was denken </a:t>
            </a:r>
            <a:r>
              <a:rPr lang="de-DE" dirty="0" smtClean="0">
                <a:solidFill>
                  <a:srgbClr val="077979"/>
                </a:solidFill>
              </a:rPr>
              <a:t>Sie, in </a:t>
            </a:r>
            <a:r>
              <a:rPr lang="de-DE" dirty="0">
                <a:solidFill>
                  <a:srgbClr val="077979"/>
                </a:solidFill>
              </a:rPr>
              <a:t>welchem Umfang können Sie durch </a:t>
            </a:r>
            <a:r>
              <a:rPr lang="de-DE" dirty="0" smtClean="0">
                <a:solidFill>
                  <a:srgbClr val="077979"/>
                </a:solidFill>
              </a:rPr>
              <a:t>Ihr individuelles </a:t>
            </a:r>
            <a:r>
              <a:rPr lang="de-DE" dirty="0">
                <a:solidFill>
                  <a:srgbClr val="077979"/>
                </a:solidFill>
              </a:rPr>
              <a:t>Verhalten Einfluss auf den tatsächlichen Energieverbrauch in Ihrem Amt nehmen</a:t>
            </a:r>
            <a:r>
              <a:rPr lang="de-DE" dirty="0" smtClean="0">
                <a:solidFill>
                  <a:srgbClr val="077979"/>
                </a:solidFill>
              </a:rPr>
              <a:t>?</a:t>
            </a:r>
          </a:p>
          <a:p>
            <a:pPr algn="just"/>
            <a:endParaRPr lang="de-DE" dirty="0">
              <a:solidFill>
                <a:srgbClr val="077979"/>
              </a:solidFill>
            </a:endParaRPr>
          </a:p>
          <a:p>
            <a:pPr marL="342900" indent="-342900">
              <a:buFont typeface="Courier New" panose="02070309020205020404" pitchFamily="49" charset="0"/>
              <a:buChar char="o"/>
            </a:pPr>
            <a:r>
              <a:rPr lang="de-DE" dirty="0">
                <a:solidFill>
                  <a:srgbClr val="077979"/>
                </a:solidFill>
              </a:rPr>
              <a:t>In </a:t>
            </a:r>
            <a:r>
              <a:rPr lang="de-DE" i="1" dirty="0">
                <a:solidFill>
                  <a:srgbClr val="077979"/>
                </a:solidFill>
              </a:rPr>
              <a:t>großem</a:t>
            </a:r>
            <a:r>
              <a:rPr lang="de-DE" dirty="0">
                <a:solidFill>
                  <a:srgbClr val="077979"/>
                </a:solidFill>
              </a:rPr>
              <a:t> Maße.</a:t>
            </a:r>
          </a:p>
          <a:p>
            <a:pPr marL="342900" indent="-342900">
              <a:buFont typeface="Courier New" panose="02070309020205020404" pitchFamily="49" charset="0"/>
              <a:buChar char="o"/>
            </a:pPr>
            <a:r>
              <a:rPr lang="de-DE" dirty="0">
                <a:solidFill>
                  <a:srgbClr val="077979"/>
                </a:solidFill>
              </a:rPr>
              <a:t>In </a:t>
            </a:r>
            <a:r>
              <a:rPr lang="de-DE" i="1" dirty="0">
                <a:solidFill>
                  <a:srgbClr val="077979"/>
                </a:solidFill>
              </a:rPr>
              <a:t>geringem</a:t>
            </a:r>
            <a:r>
              <a:rPr lang="de-DE" dirty="0">
                <a:solidFill>
                  <a:srgbClr val="077979"/>
                </a:solidFill>
              </a:rPr>
              <a:t> Maße.</a:t>
            </a:r>
          </a:p>
          <a:p>
            <a:pPr marL="342900" indent="-342900">
              <a:buFont typeface="Courier New" panose="02070309020205020404" pitchFamily="49" charset="0"/>
              <a:buChar char="o"/>
            </a:pPr>
            <a:r>
              <a:rPr lang="de-DE" i="1" dirty="0">
                <a:solidFill>
                  <a:srgbClr val="077979"/>
                </a:solidFill>
              </a:rPr>
              <a:t>Gar nicht</a:t>
            </a:r>
            <a:r>
              <a:rPr lang="de-DE" dirty="0">
                <a:solidFill>
                  <a:srgbClr val="077979"/>
                </a:solidFill>
              </a:rPr>
              <a:t>.</a:t>
            </a:r>
          </a:p>
          <a:p>
            <a:pPr>
              <a:spcAft>
                <a:spcPts val="1000"/>
              </a:spcAft>
            </a:pPr>
            <a:endParaRPr lang="de-DE"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2556593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Raumlüftung – Wie lüftet man richtig?</a:t>
            </a:r>
          </a:p>
        </p:txBody>
      </p:sp>
      <p:sp>
        <p:nvSpPr>
          <p:cNvPr id="4" name="Textplatzhalter 3"/>
          <p:cNvSpPr>
            <a:spLocks noGrp="1"/>
          </p:cNvSpPr>
          <p:nvPr>
            <p:ph type="body" sz="quarter" idx="13"/>
          </p:nvPr>
        </p:nvSpPr>
        <p:spPr>
          <a:xfrm>
            <a:off x="580960" y="4496468"/>
            <a:ext cx="10429940" cy="1477065"/>
          </a:xfrm>
        </p:spPr>
        <p:txBody>
          <a:bodyPr/>
          <a:lstStyle/>
          <a:p>
            <a:pPr algn="just"/>
            <a:endParaRPr lang="de-DE" b="1" dirty="0">
              <a:solidFill>
                <a:srgbClr val="005E59"/>
              </a:solidFill>
            </a:endParaRPr>
          </a:p>
          <a:p>
            <a:pPr algn="just"/>
            <a:endParaRPr lang="de-DE" b="1" dirty="0">
              <a:solidFill>
                <a:srgbClr val="005E59"/>
              </a:solidFill>
            </a:endParaRPr>
          </a:p>
        </p:txBody>
      </p:sp>
      <p:sp>
        <p:nvSpPr>
          <p:cNvPr id="13" name="Textfeld 12"/>
          <p:cNvSpPr txBox="1"/>
          <p:nvPr/>
        </p:nvSpPr>
        <p:spPr>
          <a:xfrm>
            <a:off x="8904849" y="5696651"/>
            <a:ext cx="4207455" cy="656270"/>
          </a:xfrm>
          <a:prstGeom prst="rect">
            <a:avLst/>
          </a:prstGeom>
          <a:noFill/>
        </p:spPr>
        <p:txBody>
          <a:bodyPr wrap="square" lIns="0" tIns="0" rIns="0" bIns="0" rtlCol="0">
            <a:spAutoFit/>
          </a:bodyPr>
          <a:lstStyle/>
          <a:p>
            <a:pPr>
              <a:lnSpc>
                <a:spcPts val="2800"/>
              </a:lnSpc>
            </a:pPr>
            <a:r>
              <a:rPr lang="de-DE" altLang="de-DE" sz="105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Quelle: Vaillant </a:t>
            </a:r>
            <a:r>
              <a:rPr lang="de-DE" altLang="de-DE" sz="1050" dirty="0">
                <a:solidFill>
                  <a:srgbClr val="077979"/>
                </a:solidFill>
                <a:latin typeface="Verdana" panose="020B0604030504040204" pitchFamily="34" charset="0"/>
                <a:ea typeface="Verdana" panose="020B0604030504040204" pitchFamily="34" charset="0"/>
                <a:cs typeface="Verdana" panose="020B0604030504040204" pitchFamily="34" charset="0"/>
              </a:rPr>
              <a:t>(https://www.vaillant.de/21-grad/rat-und-tat/richtig-lueften</a:t>
            </a:r>
            <a:r>
              <a:rPr lang="de-DE" altLang="de-DE" sz="105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a:t>
            </a:r>
            <a:endParaRPr lang="de-DE" altLang="de-DE" sz="1050" dirty="0">
              <a:solidFill>
                <a:srgbClr val="077979"/>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60" y="1565533"/>
            <a:ext cx="8093465" cy="4931456"/>
          </a:xfrm>
          <a:prstGeom prst="rect">
            <a:avLst/>
          </a:prstGeom>
        </p:spPr>
      </p:pic>
    </p:spTree>
    <p:extLst>
      <p:ext uri="{BB962C8B-B14F-4D97-AF65-F5344CB8AC3E}">
        <p14:creationId xmlns:p14="http://schemas.microsoft.com/office/powerpoint/2010/main" val="2360814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Stromverbrauch in einem Verwaltungsgebäude</a:t>
            </a:r>
          </a:p>
        </p:txBody>
      </p:sp>
      <p:sp>
        <p:nvSpPr>
          <p:cNvPr id="4" name="Textplatzhalter 3"/>
          <p:cNvSpPr>
            <a:spLocks noGrp="1"/>
          </p:cNvSpPr>
          <p:nvPr>
            <p:ph type="body" sz="quarter" idx="13"/>
          </p:nvPr>
        </p:nvSpPr>
        <p:spPr>
          <a:xfrm>
            <a:off x="580960" y="2022764"/>
            <a:ext cx="9902556" cy="3500211"/>
          </a:xfrm>
        </p:spPr>
        <p:txBody>
          <a:bodyPr/>
          <a:lstStyle/>
          <a:p>
            <a:pPr algn="just"/>
            <a:r>
              <a:rPr lang="de-DE" dirty="0" smtClean="0">
                <a:solidFill>
                  <a:srgbClr val="077979"/>
                </a:solidFill>
              </a:rPr>
              <a:t>Welcher Bereich eines kommunalen Verwaltungsgebäudes macht den größten Anteil am Stromverbrauch des Gebäudes aus?</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smtClean="0">
                <a:solidFill>
                  <a:srgbClr val="077979"/>
                </a:solidFill>
              </a:rPr>
              <a:t>Die elektronische Datenverarbeitung</a:t>
            </a:r>
          </a:p>
          <a:p>
            <a:pPr marL="342900" indent="-342900">
              <a:lnSpc>
                <a:spcPct val="130000"/>
              </a:lnSpc>
              <a:spcBef>
                <a:spcPct val="50000"/>
              </a:spcBef>
              <a:buFont typeface="Courier New" panose="02070309020205020404" pitchFamily="49" charset="0"/>
              <a:buChar char="o"/>
              <a:defRPr/>
            </a:pPr>
            <a:r>
              <a:rPr lang="de-DE" dirty="0" smtClean="0">
                <a:solidFill>
                  <a:srgbClr val="077979"/>
                </a:solidFill>
              </a:rPr>
              <a:t>Beleuchtung</a:t>
            </a:r>
          </a:p>
          <a:p>
            <a:pPr marL="342900" indent="-342900">
              <a:lnSpc>
                <a:spcPct val="130000"/>
              </a:lnSpc>
              <a:spcBef>
                <a:spcPct val="50000"/>
              </a:spcBef>
              <a:buFont typeface="Courier New" panose="02070309020205020404" pitchFamily="49" charset="0"/>
              <a:buChar char="o"/>
              <a:defRPr/>
            </a:pPr>
            <a:r>
              <a:rPr lang="de-DE" dirty="0" smtClean="0">
                <a:solidFill>
                  <a:srgbClr val="077979"/>
                </a:solidFill>
              </a:rPr>
              <a:t>Pumpen</a:t>
            </a:r>
            <a:endParaRPr lang="de-DE" dirty="0">
              <a:solidFill>
                <a:srgbClr val="077979"/>
              </a:solidFill>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3460413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Stromverbrauch in einem Verwaltungsgebäude</a:t>
            </a:r>
          </a:p>
        </p:txBody>
      </p:sp>
      <p:pic>
        <p:nvPicPr>
          <p:cNvPr id="11" name="Grafik 10"/>
          <p:cNvPicPr>
            <a:picLocks noChangeAspect="1"/>
          </p:cNvPicPr>
          <p:nvPr/>
        </p:nvPicPr>
        <p:blipFill>
          <a:blip r:embed="rId4"/>
          <a:stretch>
            <a:fillRect/>
          </a:stretch>
        </p:blipFill>
        <p:spPr>
          <a:xfrm>
            <a:off x="511747" y="3664501"/>
            <a:ext cx="10040982" cy="700235"/>
          </a:xfrm>
          <a:prstGeom prst="rect">
            <a:avLst/>
          </a:prstGeom>
        </p:spPr>
      </p:pic>
      <p:sp>
        <p:nvSpPr>
          <p:cNvPr id="4" name="Textplatzhalter 3"/>
          <p:cNvSpPr>
            <a:spLocks noGrp="1"/>
          </p:cNvSpPr>
          <p:nvPr>
            <p:ph type="body" sz="quarter" idx="13"/>
          </p:nvPr>
        </p:nvSpPr>
        <p:spPr>
          <a:xfrm>
            <a:off x="580960" y="2022764"/>
            <a:ext cx="9902556" cy="3500211"/>
          </a:xfrm>
        </p:spPr>
        <p:txBody>
          <a:bodyPr/>
          <a:lstStyle/>
          <a:p>
            <a:pPr algn="just"/>
            <a:r>
              <a:rPr lang="de-DE" dirty="0" smtClean="0">
                <a:solidFill>
                  <a:srgbClr val="077979"/>
                </a:solidFill>
              </a:rPr>
              <a:t>Welcher Bereich eines kommunalen Verwaltungsgebäudes macht den größten Anteil am Stromverbrauch des Gebäudes aus?</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smtClean="0">
                <a:solidFill>
                  <a:srgbClr val="077979"/>
                </a:solidFill>
              </a:rPr>
              <a:t>Die elektronische Datenverarbeitung</a:t>
            </a:r>
          </a:p>
          <a:p>
            <a:pPr marL="342900" indent="-342900">
              <a:lnSpc>
                <a:spcPct val="130000"/>
              </a:lnSpc>
              <a:spcBef>
                <a:spcPct val="50000"/>
              </a:spcBef>
              <a:buFont typeface="Courier New" panose="02070309020205020404" pitchFamily="49" charset="0"/>
              <a:buChar char="o"/>
              <a:defRPr/>
            </a:pPr>
            <a:r>
              <a:rPr lang="de-DE" dirty="0" smtClean="0">
                <a:solidFill>
                  <a:srgbClr val="077979"/>
                </a:solidFill>
              </a:rPr>
              <a:t>Beleuchtung</a:t>
            </a:r>
          </a:p>
          <a:p>
            <a:pPr marL="342900" indent="-342900">
              <a:lnSpc>
                <a:spcPct val="130000"/>
              </a:lnSpc>
              <a:spcBef>
                <a:spcPct val="50000"/>
              </a:spcBef>
              <a:buFont typeface="Courier New" panose="02070309020205020404" pitchFamily="49" charset="0"/>
              <a:buChar char="o"/>
              <a:defRPr/>
            </a:pPr>
            <a:r>
              <a:rPr lang="de-DE" dirty="0" smtClean="0">
                <a:solidFill>
                  <a:srgbClr val="077979"/>
                </a:solidFill>
              </a:rPr>
              <a:t>Pumpen</a:t>
            </a:r>
            <a:endParaRPr lang="de-DE" dirty="0">
              <a:solidFill>
                <a:srgbClr val="077979"/>
              </a:solidFill>
            </a:endParaRPr>
          </a:p>
        </p:txBody>
      </p:sp>
      <p:sp>
        <p:nvSpPr>
          <p:cNvPr id="13" name="Stern mit 5 Zacken 12"/>
          <p:cNvSpPr/>
          <p:nvPr/>
        </p:nvSpPr>
        <p:spPr>
          <a:xfrm>
            <a:off x="580960" y="3782105"/>
            <a:ext cx="333440" cy="3149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3011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Stromverbrauch in einem Verwaltungsgebäude</a:t>
            </a:r>
          </a:p>
        </p:txBody>
      </p:sp>
      <p:sp>
        <p:nvSpPr>
          <p:cNvPr id="4" name="Textplatzhalter 3"/>
          <p:cNvSpPr>
            <a:spLocks noGrp="1"/>
          </p:cNvSpPr>
          <p:nvPr>
            <p:ph type="body" sz="quarter" idx="13"/>
          </p:nvPr>
        </p:nvSpPr>
        <p:spPr>
          <a:xfrm>
            <a:off x="580960" y="1637493"/>
            <a:ext cx="9902556" cy="410763"/>
          </a:xfrm>
        </p:spPr>
        <p:txBody>
          <a:bodyPr/>
          <a:lstStyle/>
          <a:p>
            <a:pPr algn="just"/>
            <a:r>
              <a:rPr lang="de-DE" sz="2400" dirty="0" smtClean="0">
                <a:solidFill>
                  <a:srgbClr val="077979"/>
                </a:solidFill>
              </a:rPr>
              <a:t>Aufteilung des Stromverbrauchs</a:t>
            </a:r>
            <a:endParaRPr lang="de-DE" sz="2400" dirty="0">
              <a:solidFill>
                <a:srgbClr val="077979"/>
              </a:solidFill>
            </a:endParaRPr>
          </a:p>
        </p:txBody>
      </p:sp>
      <p:graphicFrame>
        <p:nvGraphicFramePr>
          <p:cNvPr id="12" name="Diagramm 8"/>
          <p:cNvGraphicFramePr>
            <a:graphicFrameLocks/>
          </p:cNvGraphicFramePr>
          <p:nvPr>
            <p:extLst>
              <p:ext uri="{D42A27DB-BD31-4B8C-83A1-F6EECF244321}">
                <p14:modId xmlns:p14="http://schemas.microsoft.com/office/powerpoint/2010/main" val="3193244704"/>
              </p:ext>
            </p:extLst>
          </p:nvPr>
        </p:nvGraphicFramePr>
        <p:xfrm>
          <a:off x="-183953" y="2154477"/>
          <a:ext cx="6855252" cy="34416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m 8"/>
          <p:cNvGraphicFramePr>
            <a:graphicFrameLocks/>
          </p:cNvGraphicFramePr>
          <p:nvPr>
            <p:extLst>
              <p:ext uri="{D42A27DB-BD31-4B8C-83A1-F6EECF244321}">
                <p14:modId xmlns:p14="http://schemas.microsoft.com/office/powerpoint/2010/main" val="2599177125"/>
              </p:ext>
            </p:extLst>
          </p:nvPr>
        </p:nvGraphicFramePr>
        <p:xfrm>
          <a:off x="5198814" y="2154476"/>
          <a:ext cx="7090722" cy="3513057"/>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feld 14"/>
          <p:cNvSpPr txBox="1"/>
          <p:nvPr/>
        </p:nvSpPr>
        <p:spPr>
          <a:xfrm>
            <a:off x="9676116" y="5573916"/>
            <a:ext cx="2285073" cy="215444"/>
          </a:xfrm>
          <a:prstGeom prst="rect">
            <a:avLst/>
          </a:prstGeom>
          <a:noFill/>
        </p:spPr>
        <p:txBody>
          <a:bodyPr wrap="square" rtlCol="0">
            <a:spAutoFit/>
          </a:bodyPr>
          <a:lstStyle/>
          <a:p>
            <a:r>
              <a:rPr lang="de-DE" sz="8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Quelle: Deutscher Städtetag</a:t>
            </a:r>
            <a:endParaRPr lang="de-DE" sz="800" dirty="0">
              <a:solidFill>
                <a:srgbClr val="07797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6791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Beleuchtungsstärke</a:t>
            </a:r>
          </a:p>
        </p:txBody>
      </p:sp>
      <p:sp>
        <p:nvSpPr>
          <p:cNvPr id="4" name="Textplatzhalter 3"/>
          <p:cNvSpPr>
            <a:spLocks noGrp="1"/>
          </p:cNvSpPr>
          <p:nvPr>
            <p:ph type="body" sz="quarter" idx="13"/>
          </p:nvPr>
        </p:nvSpPr>
        <p:spPr>
          <a:xfrm>
            <a:off x="580960" y="2022764"/>
            <a:ext cx="9902556" cy="3500211"/>
          </a:xfrm>
        </p:spPr>
        <p:txBody>
          <a:bodyPr/>
          <a:lstStyle/>
          <a:p>
            <a:pPr algn="just"/>
            <a:r>
              <a:rPr lang="de-DE" dirty="0" smtClean="0">
                <a:solidFill>
                  <a:srgbClr val="077979"/>
                </a:solidFill>
              </a:rPr>
              <a:t>Beleuchtungsstärke wird in der physikalischen Einheit Lux (lx) angegeben. Wie hell sollte es im direkten Arbeitsbereich (Schreibtisch) sein? </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smtClean="0">
                <a:solidFill>
                  <a:srgbClr val="077979"/>
                </a:solidFill>
              </a:rPr>
              <a:t>500 lx</a:t>
            </a:r>
          </a:p>
          <a:p>
            <a:pPr marL="342900" indent="-342900">
              <a:lnSpc>
                <a:spcPct val="130000"/>
              </a:lnSpc>
              <a:spcBef>
                <a:spcPct val="50000"/>
              </a:spcBef>
              <a:buFont typeface="Courier New" panose="02070309020205020404" pitchFamily="49" charset="0"/>
              <a:buChar char="o"/>
              <a:defRPr/>
            </a:pPr>
            <a:r>
              <a:rPr lang="de-DE" dirty="0" smtClean="0">
                <a:solidFill>
                  <a:srgbClr val="077979"/>
                </a:solidFill>
              </a:rPr>
              <a:t>200 lx</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1695301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4"/>
          <a:stretch>
            <a:fillRect/>
          </a:stretch>
        </p:blipFill>
        <p:spPr>
          <a:xfrm>
            <a:off x="511747" y="3037481"/>
            <a:ext cx="10040982" cy="644503"/>
          </a:xfrm>
          <a:prstGeom prst="rect">
            <a:avLst/>
          </a:prstGeom>
        </p:spPr>
      </p:pic>
      <p:sp>
        <p:nvSpPr>
          <p:cNvPr id="2" name="Textplatzhalter 1"/>
          <p:cNvSpPr>
            <a:spLocks noGrp="1"/>
          </p:cNvSpPr>
          <p:nvPr>
            <p:ph type="body" sz="quarter" idx="12"/>
          </p:nvPr>
        </p:nvSpPr>
        <p:spPr>
          <a:xfrm>
            <a:off x="580960" y="893764"/>
            <a:ext cx="10752058" cy="491692"/>
          </a:xfrm>
        </p:spPr>
        <p:txBody>
          <a:bodyPr/>
          <a:lstStyle/>
          <a:p>
            <a:r>
              <a:rPr lang="de-DE" dirty="0" smtClean="0"/>
              <a:t>Quiz: Beleuchtungsstärke</a:t>
            </a:r>
          </a:p>
        </p:txBody>
      </p:sp>
      <p:sp>
        <p:nvSpPr>
          <p:cNvPr id="4" name="Textplatzhalter 3"/>
          <p:cNvSpPr>
            <a:spLocks noGrp="1"/>
          </p:cNvSpPr>
          <p:nvPr>
            <p:ph type="body" sz="quarter" idx="13"/>
          </p:nvPr>
        </p:nvSpPr>
        <p:spPr>
          <a:xfrm>
            <a:off x="580960" y="2022764"/>
            <a:ext cx="9902556" cy="3500211"/>
          </a:xfrm>
        </p:spPr>
        <p:txBody>
          <a:bodyPr/>
          <a:lstStyle/>
          <a:p>
            <a:pPr algn="just"/>
            <a:r>
              <a:rPr lang="de-DE" dirty="0" smtClean="0">
                <a:solidFill>
                  <a:srgbClr val="077979"/>
                </a:solidFill>
              </a:rPr>
              <a:t>Beleuchtungsstärke wird in der physikalischen Einheit Lux (lx) angegeben. Wie hell sollte es im direkten Arbeitsbereich sein? </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smtClean="0">
                <a:solidFill>
                  <a:srgbClr val="077979"/>
                </a:solidFill>
              </a:rPr>
              <a:t>500 lx</a:t>
            </a:r>
          </a:p>
          <a:p>
            <a:pPr marL="342900" indent="-342900">
              <a:lnSpc>
                <a:spcPct val="130000"/>
              </a:lnSpc>
              <a:spcBef>
                <a:spcPct val="50000"/>
              </a:spcBef>
              <a:buFont typeface="Courier New" panose="02070309020205020404" pitchFamily="49" charset="0"/>
              <a:buChar char="o"/>
              <a:defRPr/>
            </a:pPr>
            <a:r>
              <a:rPr lang="de-DE" dirty="0" smtClean="0">
                <a:solidFill>
                  <a:srgbClr val="077979"/>
                </a:solidFill>
              </a:rPr>
              <a:t>200 lx</a:t>
            </a:r>
          </a:p>
        </p:txBody>
      </p:sp>
      <p:sp>
        <p:nvSpPr>
          <p:cNvPr id="9" name="Stern mit 5 Zacken 8"/>
          <p:cNvSpPr/>
          <p:nvPr/>
        </p:nvSpPr>
        <p:spPr>
          <a:xfrm>
            <a:off x="580960" y="3114817"/>
            <a:ext cx="333440" cy="3149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97601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792913"/>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Beleuchtungsstärke</a:t>
            </a:r>
          </a:p>
        </p:txBody>
      </p:sp>
      <p:sp>
        <p:nvSpPr>
          <p:cNvPr id="4" name="Textplatzhalter 3"/>
          <p:cNvSpPr>
            <a:spLocks noGrp="1"/>
          </p:cNvSpPr>
          <p:nvPr>
            <p:ph type="body" sz="quarter" idx="13"/>
          </p:nvPr>
        </p:nvSpPr>
        <p:spPr>
          <a:xfrm>
            <a:off x="1815320" y="1385456"/>
            <a:ext cx="1491680" cy="3500211"/>
          </a:xfrm>
        </p:spPr>
        <p:txBody>
          <a:bodyPr/>
          <a:lstStyle/>
          <a:p>
            <a:pPr algn="just"/>
            <a:r>
              <a:rPr lang="de-DE" dirty="0" smtClean="0">
                <a:solidFill>
                  <a:srgbClr val="077979"/>
                </a:solidFill>
              </a:rPr>
              <a:t>Definition		</a:t>
            </a:r>
          </a:p>
        </p:txBody>
      </p:sp>
      <p:sp>
        <p:nvSpPr>
          <p:cNvPr id="6" name="Textplatzhalter 3"/>
          <p:cNvSpPr>
            <a:spLocks noGrp="1"/>
          </p:cNvSpPr>
          <p:nvPr>
            <p:ph type="body" sz="quarter" idx="13"/>
          </p:nvPr>
        </p:nvSpPr>
        <p:spPr>
          <a:xfrm>
            <a:off x="6031221" y="1506245"/>
            <a:ext cx="4604420" cy="854612"/>
          </a:xfrm>
        </p:spPr>
        <p:txBody>
          <a:bodyPr/>
          <a:lstStyle/>
          <a:p>
            <a:r>
              <a:rPr lang="de-DE" altLang="de-DE" dirty="0">
                <a:solidFill>
                  <a:srgbClr val="077979"/>
                </a:solidFill>
              </a:rPr>
              <a:t>Richtwerte nach ASR A3.4 Beleuchtung</a:t>
            </a:r>
          </a:p>
          <a:p>
            <a:pPr algn="just"/>
            <a:r>
              <a:rPr lang="de-DE" dirty="0" smtClean="0">
                <a:solidFill>
                  <a:srgbClr val="077979"/>
                </a:solidFill>
              </a:rPr>
              <a:t>		</a:t>
            </a:r>
          </a:p>
        </p:txBody>
      </p:sp>
      <p:sp>
        <p:nvSpPr>
          <p:cNvPr id="9" name="Parallelogramm 23"/>
          <p:cNvSpPr>
            <a:spLocks noChangeArrowheads="1"/>
          </p:cNvSpPr>
          <p:nvPr/>
        </p:nvSpPr>
        <p:spPr bwMode="auto">
          <a:xfrm>
            <a:off x="3565277" y="4245223"/>
            <a:ext cx="1538876" cy="522555"/>
          </a:xfrm>
          <a:prstGeom prst="parallelogram">
            <a:avLst>
              <a:gd name="adj" fmla="val 24991"/>
            </a:avLst>
          </a:prstGeom>
          <a:solidFill>
            <a:srgbClr val="005E59"/>
          </a:soli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cxnSp>
        <p:nvCxnSpPr>
          <p:cNvPr id="11" name="Gerade Verbindung mit Pfeil 19"/>
          <p:cNvCxnSpPr>
            <a:cxnSpLocks noChangeShapeType="1"/>
          </p:cNvCxnSpPr>
          <p:nvPr/>
        </p:nvCxnSpPr>
        <p:spPr bwMode="auto">
          <a:xfrm>
            <a:off x="2985140" y="3298002"/>
            <a:ext cx="1099814" cy="130566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12" name="Grafik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945788" y="2572470"/>
            <a:ext cx="1271119" cy="127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cxnSp>
        <p:nvCxnSpPr>
          <p:cNvPr id="13" name="Gerader Verbinder 13"/>
          <p:cNvCxnSpPr>
            <a:cxnSpLocks noChangeShapeType="1"/>
          </p:cNvCxnSpPr>
          <p:nvPr/>
        </p:nvCxnSpPr>
        <p:spPr bwMode="auto">
          <a:xfrm>
            <a:off x="1875249" y="2971225"/>
            <a:ext cx="247602" cy="6621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 name="Gerader Verbinder 15"/>
          <p:cNvCxnSpPr>
            <a:cxnSpLocks noChangeShapeType="1"/>
          </p:cNvCxnSpPr>
          <p:nvPr/>
        </p:nvCxnSpPr>
        <p:spPr bwMode="auto">
          <a:xfrm>
            <a:off x="2462584" y="2572470"/>
            <a:ext cx="0" cy="20297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 name="Gerader Verbinder 17"/>
          <p:cNvCxnSpPr>
            <a:cxnSpLocks noChangeShapeType="1"/>
          </p:cNvCxnSpPr>
          <p:nvPr/>
        </p:nvCxnSpPr>
        <p:spPr bwMode="auto">
          <a:xfrm flipV="1">
            <a:off x="2918921" y="2710667"/>
            <a:ext cx="130998" cy="13099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6" name="Inhaltsplatzhalter 8"/>
          <p:cNvSpPr txBox="1">
            <a:spLocks/>
          </p:cNvSpPr>
          <p:nvPr/>
        </p:nvSpPr>
        <p:spPr bwMode="auto">
          <a:xfrm>
            <a:off x="3216907" y="4930448"/>
            <a:ext cx="2586866" cy="84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1413" indent="-227013">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spcBef>
                <a:spcPct val="20000"/>
              </a:spcBef>
            </a:pPr>
            <a:r>
              <a:rPr lang="de-DE" altLang="de-DE" sz="1800" dirty="0">
                <a:solidFill>
                  <a:srgbClr val="077979"/>
                </a:solidFill>
              </a:rPr>
              <a:t>Beleuchtungsstärke</a:t>
            </a:r>
            <a:r>
              <a:rPr lang="de-DE" altLang="de-DE" sz="1814" dirty="0">
                <a:solidFill>
                  <a:srgbClr val="077979"/>
                </a:solidFill>
              </a:rPr>
              <a:t> (</a:t>
            </a:r>
            <a:r>
              <a:rPr lang="de-DE" altLang="de-DE" sz="1800" dirty="0">
                <a:solidFill>
                  <a:srgbClr val="077979"/>
                </a:solidFill>
              </a:rPr>
              <a:t>Lux</a:t>
            </a:r>
            <a:r>
              <a:rPr lang="de-DE" altLang="de-DE" sz="1814" dirty="0">
                <a:solidFill>
                  <a:srgbClr val="077979"/>
                </a:solidFill>
              </a:rPr>
              <a:t>)</a:t>
            </a:r>
          </a:p>
        </p:txBody>
      </p:sp>
      <p:sp>
        <p:nvSpPr>
          <p:cNvPr id="17" name="Inhaltsplatzhalter 8"/>
          <p:cNvSpPr txBox="1">
            <a:spLocks/>
          </p:cNvSpPr>
          <p:nvPr/>
        </p:nvSpPr>
        <p:spPr bwMode="auto">
          <a:xfrm>
            <a:off x="5071043" y="4351750"/>
            <a:ext cx="960178" cy="3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1413" indent="-227013">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spcBef>
                <a:spcPct val="20000"/>
              </a:spcBef>
            </a:pPr>
            <a:r>
              <a:rPr lang="de-DE" altLang="de-DE" sz="1800" dirty="0">
                <a:solidFill>
                  <a:srgbClr val="077979"/>
                </a:solidFill>
              </a:rPr>
              <a:t>Fläche</a:t>
            </a:r>
            <a:endParaRPr lang="de-DE" altLang="de-DE" sz="1814" dirty="0">
              <a:solidFill>
                <a:srgbClr val="077979"/>
              </a:solidFill>
            </a:endParaRPr>
          </a:p>
        </p:txBody>
      </p:sp>
      <p:sp>
        <p:nvSpPr>
          <p:cNvPr id="18" name="Inhaltsplatzhalter 8"/>
          <p:cNvSpPr txBox="1">
            <a:spLocks/>
          </p:cNvSpPr>
          <p:nvPr/>
        </p:nvSpPr>
        <p:spPr>
          <a:xfrm>
            <a:off x="3284566" y="3055359"/>
            <a:ext cx="2586865" cy="4505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de-DE" sz="18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Lichtstrom (</a:t>
            </a:r>
            <a:r>
              <a:rPr lang="de-DE" sz="1800" dirty="0" err="1" smtClean="0">
                <a:solidFill>
                  <a:srgbClr val="077979"/>
                </a:solidFill>
                <a:latin typeface="Verdana" panose="020B0604030504040204" pitchFamily="34" charset="0"/>
                <a:ea typeface="Verdana" panose="020B0604030504040204" pitchFamily="34" charset="0"/>
                <a:cs typeface="Verdana" panose="020B0604030504040204" pitchFamily="34" charset="0"/>
              </a:rPr>
              <a:t>Lumen</a:t>
            </a:r>
            <a:r>
              <a:rPr lang="de-DE" sz="18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a:t>
            </a:r>
            <a:endParaRPr lang="de-DE" sz="1800" dirty="0">
              <a:solidFill>
                <a:srgbClr val="077979"/>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9" name="Gruppieren 18"/>
          <p:cNvGrpSpPr/>
          <p:nvPr/>
        </p:nvGrpSpPr>
        <p:grpSpPr>
          <a:xfrm>
            <a:off x="6093188" y="2383889"/>
            <a:ext cx="4314254" cy="4107634"/>
            <a:chOff x="6093188" y="2383889"/>
            <a:chExt cx="4314254" cy="4107634"/>
          </a:xfrm>
        </p:grpSpPr>
        <p:sp>
          <p:nvSpPr>
            <p:cNvPr id="20" name="Pfeil nach oben 13"/>
            <p:cNvSpPr>
              <a:spLocks noChangeArrowheads="1"/>
            </p:cNvSpPr>
            <p:nvPr/>
          </p:nvSpPr>
          <p:spPr bwMode="auto">
            <a:xfrm>
              <a:off x="6093188" y="2383889"/>
              <a:ext cx="1452502" cy="3722285"/>
            </a:xfrm>
            <a:prstGeom prst="upArrow">
              <a:avLst>
                <a:gd name="adj1" fmla="val 50000"/>
                <a:gd name="adj2" fmla="val 49980"/>
              </a:avLst>
            </a:prstGeom>
            <a:gradFill rotWithShape="0">
              <a:gsLst>
                <a:gs pos="0">
                  <a:srgbClr val="FFCC00"/>
                </a:gs>
                <a:gs pos="100000">
                  <a:srgbClr val="FFFFCC"/>
                </a:gs>
              </a:gsLst>
              <a:lin ang="5400000" scaled="1"/>
            </a:gradFill>
            <a:ln w="9525" algn="ctr">
              <a:solidFill>
                <a:srgbClr val="D87800"/>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21" name="Textfeld 10"/>
            <p:cNvSpPr txBox="1">
              <a:spLocks noChangeArrowheads="1"/>
            </p:cNvSpPr>
            <p:nvPr/>
          </p:nvSpPr>
          <p:spPr bwMode="auto">
            <a:xfrm>
              <a:off x="6526491" y="2631492"/>
              <a:ext cx="3880951" cy="386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nSpc>
                  <a:spcPct val="150000"/>
                </a:lnSpc>
              </a:pPr>
              <a:r>
                <a:rPr lang="de-DE" altLang="de-DE" sz="1632" b="1" dirty="0">
                  <a:solidFill>
                    <a:srgbClr val="077979"/>
                  </a:solidFill>
                </a:rPr>
                <a:t>LUX</a:t>
              </a:r>
            </a:p>
            <a:p>
              <a:pPr>
                <a:lnSpc>
                  <a:spcPct val="150000"/>
                </a:lnSpc>
              </a:pPr>
              <a:r>
                <a:rPr lang="de-DE" altLang="de-DE" sz="1632" b="1" dirty="0">
                  <a:solidFill>
                    <a:srgbClr val="077979"/>
                  </a:solidFill>
                </a:rPr>
                <a:t>800    </a:t>
              </a:r>
              <a:r>
                <a:rPr lang="de-DE" altLang="de-DE" sz="1632" dirty="0">
                  <a:solidFill>
                    <a:srgbClr val="077979"/>
                  </a:solidFill>
                </a:rPr>
                <a:t>Hochleistungswettkämpfe</a:t>
              </a:r>
            </a:p>
            <a:p>
              <a:pPr>
                <a:lnSpc>
                  <a:spcPct val="150000"/>
                </a:lnSpc>
              </a:pPr>
              <a:r>
                <a:rPr lang="de-DE" altLang="de-DE" sz="1632" b="1" dirty="0">
                  <a:solidFill>
                    <a:srgbClr val="077979"/>
                  </a:solidFill>
                </a:rPr>
                <a:t>700</a:t>
              </a:r>
              <a:r>
                <a:rPr lang="de-DE" altLang="de-DE" sz="1632" dirty="0">
                  <a:solidFill>
                    <a:srgbClr val="077979"/>
                  </a:solidFill>
                </a:rPr>
                <a:t>    ggf. Pflege, Medizin</a:t>
              </a:r>
            </a:p>
            <a:p>
              <a:pPr>
                <a:lnSpc>
                  <a:spcPct val="150000"/>
                </a:lnSpc>
              </a:pPr>
              <a:r>
                <a:rPr lang="de-DE" altLang="de-DE" sz="1632" b="1" dirty="0">
                  <a:solidFill>
                    <a:srgbClr val="077979"/>
                  </a:solidFill>
                </a:rPr>
                <a:t>600</a:t>
              </a:r>
            </a:p>
            <a:p>
              <a:pPr>
                <a:lnSpc>
                  <a:spcPct val="150000"/>
                </a:lnSpc>
              </a:pPr>
              <a:r>
                <a:rPr lang="de-DE" altLang="de-DE" sz="1632" b="1" dirty="0">
                  <a:solidFill>
                    <a:srgbClr val="077979"/>
                  </a:solidFill>
                </a:rPr>
                <a:t>500</a:t>
              </a:r>
              <a:r>
                <a:rPr lang="de-DE" altLang="de-DE" sz="1632" dirty="0">
                  <a:solidFill>
                    <a:srgbClr val="077979"/>
                  </a:solidFill>
                </a:rPr>
                <a:t>    Büro, Küchen</a:t>
              </a:r>
            </a:p>
            <a:p>
              <a:pPr>
                <a:lnSpc>
                  <a:spcPct val="150000"/>
                </a:lnSpc>
              </a:pPr>
              <a:r>
                <a:rPr lang="de-DE" altLang="de-DE" sz="1632" b="1" dirty="0">
                  <a:solidFill>
                    <a:srgbClr val="077979"/>
                  </a:solidFill>
                </a:rPr>
                <a:t>400</a:t>
              </a:r>
            </a:p>
            <a:p>
              <a:pPr>
                <a:lnSpc>
                  <a:spcPct val="150000"/>
                </a:lnSpc>
              </a:pPr>
              <a:r>
                <a:rPr lang="de-DE" altLang="de-DE" sz="1632" b="1" dirty="0">
                  <a:solidFill>
                    <a:srgbClr val="077979"/>
                  </a:solidFill>
                </a:rPr>
                <a:t>300</a:t>
              </a:r>
              <a:r>
                <a:rPr lang="de-DE" altLang="de-DE" sz="1632" dirty="0">
                  <a:solidFill>
                    <a:srgbClr val="077979"/>
                  </a:solidFill>
                </a:rPr>
                <a:t>    Klassenzimmer, Sporthalle</a:t>
              </a:r>
            </a:p>
            <a:p>
              <a:pPr>
                <a:lnSpc>
                  <a:spcPct val="150000"/>
                </a:lnSpc>
              </a:pPr>
              <a:r>
                <a:rPr lang="de-DE" altLang="de-DE" sz="1632" b="1" dirty="0">
                  <a:solidFill>
                    <a:srgbClr val="077979"/>
                  </a:solidFill>
                </a:rPr>
                <a:t>200</a:t>
              </a:r>
              <a:r>
                <a:rPr lang="de-DE" altLang="de-DE" sz="1632" dirty="0">
                  <a:solidFill>
                    <a:srgbClr val="077979"/>
                  </a:solidFill>
                </a:rPr>
                <a:t>    Kantine</a:t>
              </a:r>
            </a:p>
            <a:p>
              <a:pPr>
                <a:lnSpc>
                  <a:spcPct val="150000"/>
                </a:lnSpc>
              </a:pPr>
              <a:r>
                <a:rPr lang="de-DE" altLang="de-DE" sz="1632" b="1" dirty="0">
                  <a:solidFill>
                    <a:srgbClr val="077979"/>
                  </a:solidFill>
                </a:rPr>
                <a:t>100</a:t>
              </a:r>
              <a:r>
                <a:rPr lang="de-DE" altLang="de-DE" sz="1632" dirty="0">
                  <a:solidFill>
                    <a:srgbClr val="077979"/>
                  </a:solidFill>
                </a:rPr>
                <a:t>    Flur, WC </a:t>
              </a:r>
            </a:p>
            <a:p>
              <a:pPr>
                <a:lnSpc>
                  <a:spcPct val="150000"/>
                </a:lnSpc>
              </a:pPr>
              <a:endParaRPr lang="de-DE" altLang="de-DE" sz="1632" dirty="0"/>
            </a:p>
          </p:txBody>
        </p:sp>
      </p:grpSp>
      <p:sp>
        <p:nvSpPr>
          <p:cNvPr id="22" name="Textfeld 21"/>
          <p:cNvSpPr txBox="1"/>
          <p:nvPr/>
        </p:nvSpPr>
        <p:spPr>
          <a:xfrm>
            <a:off x="1892331" y="3835103"/>
            <a:ext cx="1414669" cy="338554"/>
          </a:xfrm>
          <a:prstGeom prst="rect">
            <a:avLst/>
          </a:prstGeom>
          <a:noFill/>
        </p:spPr>
        <p:txBody>
          <a:bodyPr wrap="square" rtlCol="0">
            <a:spAutoFit/>
          </a:bodyPr>
          <a:lstStyle/>
          <a:p>
            <a:r>
              <a:rPr lang="de-DE" sz="800" dirty="0" smtClean="0">
                <a:solidFill>
                  <a:schemeClr val="tx2"/>
                </a:solidFill>
              </a:rPr>
              <a:t>Quelle: </a:t>
            </a:r>
            <a:r>
              <a:rPr lang="de-DE" sz="800" dirty="0" err="1" smtClean="0">
                <a:solidFill>
                  <a:schemeClr val="tx2"/>
                </a:solidFill>
              </a:rPr>
              <a:t>Unsplash</a:t>
            </a:r>
            <a:r>
              <a:rPr lang="de-DE" sz="800" dirty="0" smtClean="0">
                <a:solidFill>
                  <a:schemeClr val="tx2"/>
                </a:solidFill>
              </a:rPr>
              <a:t> (www.unsplash.com)</a:t>
            </a:r>
            <a:endParaRPr lang="de-DE" sz="800" dirty="0">
              <a:solidFill>
                <a:schemeClr val="tx2"/>
              </a:solidFill>
            </a:endParaRPr>
          </a:p>
        </p:txBody>
      </p:sp>
    </p:spTree>
    <p:extLst>
      <p:ext uri="{BB962C8B-B14F-4D97-AF65-F5344CB8AC3E}">
        <p14:creationId xmlns:p14="http://schemas.microsoft.com/office/powerpoint/2010/main" val="533945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Leuchtmittel</a:t>
            </a:r>
          </a:p>
        </p:txBody>
      </p:sp>
      <p:sp>
        <p:nvSpPr>
          <p:cNvPr id="4" name="Textplatzhalter 3"/>
          <p:cNvSpPr>
            <a:spLocks noGrp="1"/>
          </p:cNvSpPr>
          <p:nvPr>
            <p:ph type="body" sz="quarter" idx="13"/>
          </p:nvPr>
        </p:nvSpPr>
        <p:spPr>
          <a:xfrm>
            <a:off x="580960" y="2022764"/>
            <a:ext cx="8849241" cy="3500211"/>
          </a:xfrm>
        </p:spPr>
        <p:txBody>
          <a:bodyPr/>
          <a:lstStyle/>
          <a:p>
            <a:pPr algn="just"/>
            <a:r>
              <a:rPr lang="de-DE" dirty="0" smtClean="0">
                <a:solidFill>
                  <a:srgbClr val="077979"/>
                </a:solidFill>
              </a:rPr>
              <a:t>Welche der folgenden Aussagen ist korrekt?</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smtClean="0">
                <a:solidFill>
                  <a:srgbClr val="077979"/>
                </a:solidFill>
              </a:rPr>
              <a:t>Eine LED-Lampe spart im Vergleich zu einer Energiesparlampe ca. 45% der Energie ein.</a:t>
            </a: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Eine LED-Lampe spart im Vergleich zu einer </a:t>
            </a:r>
            <a:r>
              <a:rPr lang="de-DE" altLang="de-DE" dirty="0" smtClean="0">
                <a:solidFill>
                  <a:srgbClr val="077979"/>
                </a:solidFill>
              </a:rPr>
              <a:t>Energiesparlampe ca. 15% </a:t>
            </a:r>
            <a:r>
              <a:rPr lang="de-DE" altLang="de-DE" dirty="0">
                <a:solidFill>
                  <a:srgbClr val="077979"/>
                </a:solidFill>
              </a:rPr>
              <a:t>der Energie ein.</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1723203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Leuchtmittel</a:t>
            </a:r>
          </a:p>
        </p:txBody>
      </p:sp>
      <p:pic>
        <p:nvPicPr>
          <p:cNvPr id="8" name="Grafik 7"/>
          <p:cNvPicPr>
            <a:picLocks noChangeAspect="1"/>
          </p:cNvPicPr>
          <p:nvPr/>
        </p:nvPicPr>
        <p:blipFill>
          <a:blip r:embed="rId4"/>
          <a:stretch>
            <a:fillRect/>
          </a:stretch>
        </p:blipFill>
        <p:spPr>
          <a:xfrm>
            <a:off x="511747" y="2677131"/>
            <a:ext cx="8801065" cy="900535"/>
          </a:xfrm>
          <a:prstGeom prst="rect">
            <a:avLst/>
          </a:prstGeom>
        </p:spPr>
      </p:pic>
      <p:sp>
        <p:nvSpPr>
          <p:cNvPr id="4" name="Textplatzhalter 3"/>
          <p:cNvSpPr>
            <a:spLocks noGrp="1"/>
          </p:cNvSpPr>
          <p:nvPr>
            <p:ph type="body" sz="quarter" idx="13"/>
          </p:nvPr>
        </p:nvSpPr>
        <p:spPr>
          <a:xfrm>
            <a:off x="580960" y="2022764"/>
            <a:ext cx="8928800" cy="3500211"/>
          </a:xfrm>
        </p:spPr>
        <p:txBody>
          <a:bodyPr/>
          <a:lstStyle/>
          <a:p>
            <a:pPr algn="just"/>
            <a:r>
              <a:rPr lang="de-DE" dirty="0" smtClean="0">
                <a:solidFill>
                  <a:srgbClr val="077979"/>
                </a:solidFill>
              </a:rPr>
              <a:t>Welche der folgenden Aussagen ist korrekt?</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smtClean="0">
                <a:solidFill>
                  <a:srgbClr val="077979"/>
                </a:solidFill>
              </a:rPr>
              <a:t>Eine LED-Lampe spart im Vergleich zu einer Energiesparlampe ca. 45% der Energie ein.</a:t>
            </a: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Eine LED-Lampe spart im Vergleich zu einer </a:t>
            </a:r>
            <a:r>
              <a:rPr lang="de-DE" altLang="de-DE" dirty="0" smtClean="0">
                <a:solidFill>
                  <a:srgbClr val="077979"/>
                </a:solidFill>
              </a:rPr>
              <a:t>Energiesparlampe ca. 15% </a:t>
            </a:r>
            <a:r>
              <a:rPr lang="de-DE" altLang="de-DE" dirty="0">
                <a:solidFill>
                  <a:srgbClr val="077979"/>
                </a:solidFill>
              </a:rPr>
              <a:t>der Energie ein.</a:t>
            </a:r>
          </a:p>
        </p:txBody>
      </p:sp>
      <p:sp>
        <p:nvSpPr>
          <p:cNvPr id="9" name="Stern mit 5 Zacken 8"/>
          <p:cNvSpPr/>
          <p:nvPr/>
        </p:nvSpPr>
        <p:spPr>
          <a:xfrm>
            <a:off x="580960" y="2757645"/>
            <a:ext cx="333440" cy="3149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82715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Leuchtmittel</a:t>
            </a:r>
          </a:p>
        </p:txBody>
      </p:sp>
      <p:sp>
        <p:nvSpPr>
          <p:cNvPr id="9" name="Gleichschenkliges Dreieck 4"/>
          <p:cNvSpPr>
            <a:spLocks noChangeArrowheads="1"/>
          </p:cNvSpPr>
          <p:nvPr/>
        </p:nvSpPr>
        <p:spPr bwMode="auto">
          <a:xfrm rot="5400000">
            <a:off x="6582567" y="3460671"/>
            <a:ext cx="428985" cy="3293683"/>
          </a:xfrm>
          <a:prstGeom prst="triangle">
            <a:avLst>
              <a:gd name="adj" fmla="val 50000"/>
            </a:avLst>
          </a:prstGeom>
          <a:gradFill rotWithShape="1">
            <a:gsLst>
              <a:gs pos="0">
                <a:srgbClr val="C00000"/>
              </a:gs>
              <a:gs pos="100000">
                <a:srgbClr val="006600"/>
              </a:gs>
            </a:gsLst>
            <a:lin ang="5400000" scaled="1"/>
          </a:gra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11" name="Gleichschenkliges Dreieck 5"/>
          <p:cNvSpPr>
            <a:spLocks noChangeArrowheads="1"/>
          </p:cNvSpPr>
          <p:nvPr/>
        </p:nvSpPr>
        <p:spPr bwMode="auto">
          <a:xfrm rot="5400000">
            <a:off x="6568891" y="2925879"/>
            <a:ext cx="456337" cy="3293683"/>
          </a:xfrm>
          <a:prstGeom prst="triangle">
            <a:avLst>
              <a:gd name="adj" fmla="val 50000"/>
            </a:avLst>
          </a:prstGeom>
          <a:gradFill rotWithShape="1">
            <a:gsLst>
              <a:gs pos="0">
                <a:srgbClr val="C00000"/>
              </a:gs>
              <a:gs pos="100000">
                <a:srgbClr val="006600"/>
              </a:gs>
            </a:gsLst>
            <a:lin ang="5400000" scaled="1"/>
          </a:gra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12" name="Gleichschenkliges Dreieck 6"/>
          <p:cNvSpPr>
            <a:spLocks noChangeArrowheads="1"/>
          </p:cNvSpPr>
          <p:nvPr/>
        </p:nvSpPr>
        <p:spPr bwMode="auto">
          <a:xfrm rot="5400000">
            <a:off x="7531229" y="4969315"/>
            <a:ext cx="394436" cy="1436668"/>
          </a:xfrm>
          <a:prstGeom prst="triangle">
            <a:avLst>
              <a:gd name="adj" fmla="val 50000"/>
            </a:avLst>
          </a:prstGeom>
          <a:gradFill rotWithShape="1">
            <a:gsLst>
              <a:gs pos="0">
                <a:srgbClr val="006600"/>
              </a:gs>
              <a:gs pos="100000">
                <a:srgbClr val="C00000"/>
              </a:gs>
            </a:gsLst>
            <a:lin ang="5400000" scaled="1"/>
          </a:gra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pic>
        <p:nvPicPr>
          <p:cNvPr id="13" name="Grafik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890630" y="1980816"/>
            <a:ext cx="1062385" cy="164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36688" y="2386768"/>
            <a:ext cx="816223" cy="124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32578" y="2416999"/>
            <a:ext cx="1288394" cy="128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46272" y="2268726"/>
            <a:ext cx="2061431" cy="154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84282" y="3237541"/>
            <a:ext cx="1045111" cy="84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252426" y="3660767"/>
            <a:ext cx="1584941" cy="2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5"/>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565777" y="2746655"/>
            <a:ext cx="1531678" cy="114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Inhaltsplatzhalter 3"/>
          <p:cNvGraphicFramePr>
            <a:graphicFrameLocks/>
          </p:cNvGraphicFramePr>
          <p:nvPr>
            <p:extLst>
              <p:ext uri="{D42A27DB-BD31-4B8C-83A1-F6EECF244321}">
                <p14:modId xmlns:p14="http://schemas.microsoft.com/office/powerpoint/2010/main" val="911487829"/>
              </p:ext>
            </p:extLst>
          </p:nvPr>
        </p:nvGraphicFramePr>
        <p:xfrm>
          <a:off x="1999051" y="1665556"/>
          <a:ext cx="8408390" cy="4782173"/>
        </p:xfrm>
        <a:graphic>
          <a:graphicData uri="http://schemas.openxmlformats.org/drawingml/2006/table">
            <a:tbl>
              <a:tblPr firstRow="1" bandRow="1">
                <a:tableStyleId>{F5AB1C69-6EDB-4FF4-983F-18BD219EF322}</a:tableStyleId>
              </a:tblPr>
              <a:tblGrid>
                <a:gridCol w="1839055"/>
                <a:gridCol w="1444249"/>
                <a:gridCol w="1761731"/>
                <a:gridCol w="1598494"/>
                <a:gridCol w="1764861"/>
              </a:tblGrid>
              <a:tr h="635797">
                <a:tc>
                  <a:txBody>
                    <a:bodyPr/>
                    <a:lstStyle/>
                    <a:p>
                      <a:endParaRPr lang="de-DE" sz="1800" b="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pPr algn="ctr"/>
                      <a:r>
                        <a:rPr lang="de-DE" sz="1800" b="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LED</a:t>
                      </a:r>
                      <a:endParaRPr lang="de-DE" sz="1800" b="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pPr algn="ctr"/>
                      <a:r>
                        <a:rPr lang="de-DE" sz="1800" b="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Leuchtstoff/ Energiespar</a:t>
                      </a:r>
                      <a:endParaRPr lang="de-DE" sz="1800" b="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pPr algn="ctr"/>
                      <a:r>
                        <a:rPr lang="de-DE" sz="1800" b="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Halogen</a:t>
                      </a:r>
                      <a:endParaRPr lang="de-DE" sz="1800" b="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pPr algn="ctr"/>
                      <a:r>
                        <a:rPr lang="de-DE" sz="1800" b="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Glühbirne</a:t>
                      </a:r>
                      <a:endParaRPr lang="de-DE" sz="1800" b="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r>
              <a:tr h="2017966">
                <a:tc>
                  <a:txBody>
                    <a:bodyPr/>
                    <a:lstStyle/>
                    <a:p>
                      <a:endPar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endParaRPr>
                    </a:p>
                    <a:p>
                      <a:endPar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endParaRPr>
                    </a:p>
                    <a:p>
                      <a:endPar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endParaRPr>
                    </a:p>
                    <a:p>
                      <a:endPar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endParaRPr>
                    </a:p>
                    <a:p>
                      <a:endPar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endParaRPr>
                    </a:p>
                    <a:p>
                      <a:endPar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endParaRPr>
                    </a:p>
                    <a:p>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r>
              <a:tr h="497525">
                <a:tc>
                  <a:txBody>
                    <a:bodyPr/>
                    <a:lstStyle/>
                    <a:p>
                      <a:pPr>
                        <a:lnSpc>
                          <a:spcPct val="150000"/>
                        </a:lnSpc>
                      </a:pPr>
                      <a:r>
                        <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Effizienz</a:t>
                      </a:r>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170 lm/W</a:t>
                      </a:r>
                    </a:p>
                  </a:txBody>
                  <a:tcPr marL="82918" marR="82918" marT="41465" marB="41465">
                    <a:noFill/>
                  </a:tcPr>
                </a:tc>
                <a:tc>
                  <a:txBody>
                    <a:bodyPr/>
                    <a:lstStyle/>
                    <a:p>
                      <a:pPr>
                        <a:lnSpc>
                          <a:spcPct val="150000"/>
                        </a:lnSpc>
                      </a:pPr>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pPr>
                        <a:lnSpc>
                          <a:spcPct val="150000"/>
                        </a:lnSpc>
                      </a:pPr>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10 lm/W</a:t>
                      </a:r>
                    </a:p>
                  </a:txBody>
                  <a:tcPr marL="82918" marR="82918" marT="41465" marB="41465">
                    <a:noFill/>
                  </a:tcPr>
                </a:tc>
              </a:tr>
              <a:tr h="635797">
                <a:tc>
                  <a:txBody>
                    <a:bodyPr/>
                    <a:lstStyle/>
                    <a:p>
                      <a:pPr>
                        <a:lnSpc>
                          <a:spcPct val="150000"/>
                        </a:lnSpc>
                      </a:pPr>
                      <a:r>
                        <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Lebensdauer</a:t>
                      </a:r>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077979"/>
                          </a:solidFill>
                          <a:effectLst/>
                          <a:uLnTx/>
                          <a:uFillTx/>
                          <a:latin typeface="Verdana" panose="020B0604030504040204" pitchFamily="34" charset="0"/>
                          <a:ea typeface="Verdana" panose="020B0604030504040204" pitchFamily="34" charset="0"/>
                          <a:cs typeface="Verdana" panose="020B0604030504040204" pitchFamily="34" charset="0"/>
                        </a:rPr>
                        <a:t>50‘000 h</a:t>
                      </a:r>
                    </a:p>
                  </a:txBody>
                  <a:tcPr marL="82918" marR="82918" marT="41465" marB="41465">
                    <a:noFill/>
                  </a:tcPr>
                </a:tc>
                <a:tc>
                  <a:txBody>
                    <a:bodyPr/>
                    <a:lstStyle/>
                    <a:p>
                      <a:pPr>
                        <a:lnSpc>
                          <a:spcPct val="150000"/>
                        </a:lnSpc>
                      </a:pPr>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pPr>
                        <a:lnSpc>
                          <a:spcPct val="150000"/>
                        </a:lnSpc>
                      </a:pPr>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1‘000 h</a:t>
                      </a:r>
                    </a:p>
                  </a:txBody>
                  <a:tcPr marL="82918" marR="82918" marT="41465" marB="41465">
                    <a:noFill/>
                  </a:tcPr>
                </a:tc>
              </a:tr>
              <a:tr h="635725">
                <a:tc>
                  <a:txBody>
                    <a:bodyPr/>
                    <a:lstStyle/>
                    <a:p>
                      <a:r>
                        <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Preis</a:t>
                      </a:r>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r>
                        <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20€ </a:t>
                      </a:r>
                      <a:r>
                        <a:rPr lang="de-DE" sz="14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Retrofitröhre</a:t>
                      </a:r>
                      <a:endParaRPr lang="de-DE" sz="14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r>
                        <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10 €</a:t>
                      </a:r>
                    </a:p>
                    <a:p>
                      <a:r>
                        <a:rPr lang="de-DE" sz="14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Leuchtstoffröhre</a:t>
                      </a:r>
                      <a:endParaRPr lang="de-DE" sz="14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r>
                        <a:rPr lang="de-DE" sz="1800" kern="12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Gibt’s nicht mehr</a:t>
                      </a:r>
                      <a:endParaRPr lang="de-DE" sz="1800" kern="1200" dirty="0">
                        <a:solidFill>
                          <a:srgbClr val="07797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r>
              <a:tr h="359363">
                <a:tc>
                  <a:txBody>
                    <a:bodyPr/>
                    <a:lstStyle/>
                    <a:p>
                      <a:endParaRPr lang="de-DE" sz="1800" kern="1200" dirty="0">
                        <a:solidFill>
                          <a:srgbClr val="005E5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endParaRPr lang="de-DE" sz="1800" kern="1200" dirty="0">
                        <a:solidFill>
                          <a:srgbClr val="005E5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endParaRPr lang="de-DE" sz="1800" kern="1200" dirty="0">
                        <a:solidFill>
                          <a:srgbClr val="005E5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endParaRPr lang="de-DE" sz="1800" kern="1200" dirty="0">
                        <a:solidFill>
                          <a:srgbClr val="005E5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c>
                  <a:txBody>
                    <a:bodyPr/>
                    <a:lstStyle/>
                    <a:p>
                      <a:endParaRPr lang="de-DE" sz="1800" kern="1200" dirty="0">
                        <a:solidFill>
                          <a:srgbClr val="005E59"/>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65" marB="41465">
                    <a:noFill/>
                  </a:tcPr>
                </a:tc>
              </a:tr>
            </a:tbl>
          </a:graphicData>
        </a:graphic>
      </p:graphicFrame>
      <p:sp>
        <p:nvSpPr>
          <p:cNvPr id="21" name="Textfeld 20"/>
          <p:cNvSpPr txBox="1"/>
          <p:nvPr/>
        </p:nvSpPr>
        <p:spPr>
          <a:xfrm>
            <a:off x="9060951" y="6233025"/>
            <a:ext cx="1346490" cy="338554"/>
          </a:xfrm>
          <a:prstGeom prst="rect">
            <a:avLst/>
          </a:prstGeom>
          <a:noFill/>
        </p:spPr>
        <p:txBody>
          <a:bodyPr wrap="square" rtlCol="0">
            <a:spAutoFit/>
          </a:bodyPr>
          <a:lstStyle/>
          <a:p>
            <a:r>
              <a:rPr lang="de-DE" sz="800" dirty="0" smtClean="0">
                <a:solidFill>
                  <a:schemeClr val="tx2"/>
                </a:solidFill>
              </a:rPr>
              <a:t>Grafikquelle: </a:t>
            </a:r>
            <a:r>
              <a:rPr lang="de-DE" sz="800" dirty="0" err="1" smtClean="0">
                <a:solidFill>
                  <a:schemeClr val="tx2"/>
                </a:solidFill>
              </a:rPr>
              <a:t>Unsplash</a:t>
            </a:r>
            <a:r>
              <a:rPr lang="de-DE" sz="800" dirty="0" smtClean="0">
                <a:solidFill>
                  <a:schemeClr val="tx2"/>
                </a:solidFill>
              </a:rPr>
              <a:t> (www.unsplash.com)</a:t>
            </a:r>
            <a:endParaRPr lang="de-DE" sz="800" dirty="0">
              <a:solidFill>
                <a:schemeClr val="tx2"/>
              </a:solidFill>
            </a:endParaRPr>
          </a:p>
        </p:txBody>
      </p:sp>
    </p:spTree>
    <p:extLst>
      <p:ext uri="{BB962C8B-B14F-4D97-AF65-F5344CB8AC3E}">
        <p14:creationId xmlns:p14="http://schemas.microsoft.com/office/powerpoint/2010/main" val="1532254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a:t>Umfrage: Einfluss des Verhaltens auf den </a:t>
            </a:r>
            <a:r>
              <a:rPr lang="de-DE" dirty="0" smtClean="0"/>
              <a:t>Energieverbrauch</a:t>
            </a:r>
          </a:p>
        </p:txBody>
      </p:sp>
      <p:sp>
        <p:nvSpPr>
          <p:cNvPr id="4" name="Textplatzhalter 3"/>
          <p:cNvSpPr>
            <a:spLocks noGrp="1"/>
          </p:cNvSpPr>
          <p:nvPr>
            <p:ph type="body" sz="quarter" idx="13"/>
          </p:nvPr>
        </p:nvSpPr>
        <p:spPr/>
        <p:txBody>
          <a:bodyPr/>
          <a:lstStyle/>
          <a:p>
            <a:pPr algn="just"/>
            <a:r>
              <a:rPr lang="de-DE" dirty="0">
                <a:solidFill>
                  <a:srgbClr val="077979"/>
                </a:solidFill>
              </a:rPr>
              <a:t>Wie hoch sind typischerweise die Anteile der Energie- und Wasserkosten in einem kommunalen Gebäude</a:t>
            </a:r>
            <a:r>
              <a:rPr lang="de-DE" dirty="0" smtClean="0">
                <a:solidFill>
                  <a:srgbClr val="077979"/>
                </a:solidFill>
              </a:rPr>
              <a:t>?</a:t>
            </a:r>
          </a:p>
          <a:p>
            <a:pPr algn="just"/>
            <a:endParaRPr lang="de-DE" dirty="0">
              <a:solidFill>
                <a:srgbClr val="005E59"/>
              </a:solidFill>
            </a:endParaRPr>
          </a:p>
          <a:p>
            <a:pPr>
              <a:spcAft>
                <a:spcPts val="1000"/>
              </a:spcAft>
            </a:pPr>
            <a:endParaRPr lang="de-DE" dirty="0"/>
          </a:p>
        </p:txBody>
      </p:sp>
      <p:graphicFrame>
        <p:nvGraphicFramePr>
          <p:cNvPr id="18" name="Diagramm 17"/>
          <p:cNvGraphicFramePr/>
          <p:nvPr>
            <p:extLst>
              <p:ext uri="{D42A27DB-BD31-4B8C-83A1-F6EECF244321}">
                <p14:modId xmlns:p14="http://schemas.microsoft.com/office/powerpoint/2010/main" val="3455061933"/>
              </p:ext>
            </p:extLst>
          </p:nvPr>
        </p:nvGraphicFramePr>
        <p:xfrm>
          <a:off x="3320459" y="3029628"/>
          <a:ext cx="5735644" cy="3489347"/>
        </p:xfrm>
        <a:graphic>
          <a:graphicData uri="http://schemas.openxmlformats.org/drawingml/2006/chart">
            <c:chart xmlns:c="http://schemas.openxmlformats.org/drawingml/2006/chart" xmlns:r="http://schemas.openxmlformats.org/officeDocument/2006/relationships" r:id="rId4"/>
          </a:graphicData>
        </a:graphic>
      </p:graphicFrame>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747572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Licht ausschalten</a:t>
            </a:r>
          </a:p>
        </p:txBody>
      </p:sp>
      <p:sp>
        <p:nvSpPr>
          <p:cNvPr id="4" name="Textplatzhalter 3"/>
          <p:cNvSpPr>
            <a:spLocks noGrp="1"/>
          </p:cNvSpPr>
          <p:nvPr>
            <p:ph type="body" sz="quarter" idx="13"/>
          </p:nvPr>
        </p:nvSpPr>
        <p:spPr>
          <a:xfrm>
            <a:off x="580960" y="2022764"/>
            <a:ext cx="9902556" cy="3500211"/>
          </a:xfrm>
        </p:spPr>
        <p:txBody>
          <a:bodyPr/>
          <a:lstStyle/>
          <a:p>
            <a:pPr algn="just"/>
            <a:r>
              <a:rPr lang="de-DE" dirty="0" smtClean="0">
                <a:solidFill>
                  <a:srgbClr val="077979"/>
                </a:solidFill>
              </a:rPr>
              <a:t>Welche der folgenden Aussagen ist korrekt?</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Häufiges Ein- und Ausschalten verkürzt die Lebensdauer von Neonröhren und Energiesparlampen. Daher ist es besser das Licht pausenlos brennen zu lassen.</a:t>
            </a: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Neonröhren und Energiesparlampen sind robuster als ihr Ruf. Häufiges Ein- und Ausschalten </a:t>
            </a:r>
            <a:r>
              <a:rPr lang="de-DE" altLang="de-DE" dirty="0" smtClean="0">
                <a:solidFill>
                  <a:srgbClr val="077979"/>
                </a:solidFill>
              </a:rPr>
              <a:t>schadet </a:t>
            </a:r>
            <a:r>
              <a:rPr lang="de-DE" altLang="de-DE" dirty="0">
                <a:solidFill>
                  <a:srgbClr val="077979"/>
                </a:solidFill>
              </a:rPr>
              <a:t>ihnen nicht.</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3763686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Licht ausschalten</a:t>
            </a:r>
          </a:p>
        </p:txBody>
      </p:sp>
      <p:pic>
        <p:nvPicPr>
          <p:cNvPr id="8" name="Grafik 7"/>
          <p:cNvPicPr>
            <a:picLocks noChangeAspect="1"/>
          </p:cNvPicPr>
          <p:nvPr/>
        </p:nvPicPr>
        <p:blipFill>
          <a:blip r:embed="rId4"/>
          <a:stretch>
            <a:fillRect/>
          </a:stretch>
        </p:blipFill>
        <p:spPr>
          <a:xfrm>
            <a:off x="511747" y="4105556"/>
            <a:ext cx="10040982" cy="900535"/>
          </a:xfrm>
          <a:prstGeom prst="rect">
            <a:avLst/>
          </a:prstGeom>
        </p:spPr>
      </p:pic>
      <p:sp>
        <p:nvSpPr>
          <p:cNvPr id="4" name="Textplatzhalter 3"/>
          <p:cNvSpPr>
            <a:spLocks noGrp="1"/>
          </p:cNvSpPr>
          <p:nvPr>
            <p:ph type="body" sz="quarter" idx="13"/>
          </p:nvPr>
        </p:nvSpPr>
        <p:spPr>
          <a:xfrm>
            <a:off x="580960" y="2022764"/>
            <a:ext cx="9902556" cy="3500211"/>
          </a:xfrm>
        </p:spPr>
        <p:txBody>
          <a:bodyPr/>
          <a:lstStyle/>
          <a:p>
            <a:pPr algn="just"/>
            <a:r>
              <a:rPr lang="de-DE" dirty="0" smtClean="0">
                <a:solidFill>
                  <a:srgbClr val="077979"/>
                </a:solidFill>
              </a:rPr>
              <a:t>Welche der folgenden Aussagen ist korrekt?</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Häufiges Ein- und Ausschalten verkürzt die Lebensdauer von Neonröhren und Energiesparlampen. Daher ist es besser das Licht pausenlos brennen zu lassen.</a:t>
            </a: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Neonröhren und Energiesparlampen sind robuster als ihr Ruf. Häufiges Ein- und Ausschalten </a:t>
            </a:r>
            <a:r>
              <a:rPr lang="de-DE" altLang="de-DE" dirty="0" smtClean="0">
                <a:solidFill>
                  <a:srgbClr val="077979"/>
                </a:solidFill>
              </a:rPr>
              <a:t>schadet </a:t>
            </a:r>
            <a:r>
              <a:rPr lang="de-DE" altLang="de-DE" dirty="0">
                <a:solidFill>
                  <a:srgbClr val="077979"/>
                </a:solidFill>
              </a:rPr>
              <a:t>ihnen nicht.</a:t>
            </a:r>
          </a:p>
        </p:txBody>
      </p:sp>
      <p:sp>
        <p:nvSpPr>
          <p:cNvPr id="9" name="Stern mit 5 Zacken 8"/>
          <p:cNvSpPr/>
          <p:nvPr/>
        </p:nvSpPr>
        <p:spPr>
          <a:xfrm>
            <a:off x="580960" y="4238308"/>
            <a:ext cx="333440" cy="3149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78088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Licht ausschalten</a:t>
            </a:r>
          </a:p>
        </p:txBody>
      </p:sp>
      <p:pic>
        <p:nvPicPr>
          <p:cNvPr id="9" name="Grafik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0206" y="4651641"/>
            <a:ext cx="3868062" cy="205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p:nvSpPr>
        <p:spPr>
          <a:xfrm>
            <a:off x="2709107" y="4559808"/>
            <a:ext cx="5350260" cy="2264934"/>
          </a:xfrm>
          <a:prstGeom prst="rect">
            <a:avLst/>
          </a:prstGeom>
          <a:solidFill>
            <a:schemeClr val="bg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3"/>
          <p:cNvSpPr>
            <a:spLocks noGrp="1"/>
          </p:cNvSpPr>
          <p:nvPr>
            <p:ph type="body" sz="quarter" idx="13"/>
          </p:nvPr>
        </p:nvSpPr>
        <p:spPr>
          <a:xfrm>
            <a:off x="580960" y="1889530"/>
            <a:ext cx="9902556" cy="3500211"/>
          </a:xfrm>
        </p:spPr>
        <p:txBody>
          <a:bodyPr/>
          <a:lstStyle/>
          <a:p>
            <a:pPr algn="just"/>
            <a:r>
              <a:rPr lang="de-DE" dirty="0">
                <a:solidFill>
                  <a:srgbClr val="077979"/>
                </a:solidFill>
              </a:rPr>
              <a:t>Gute Leuchtstoff- und Energiesparlampen besitzen ein elektronisches Vorschaltgerät mit Vorheizfunktion</a:t>
            </a:r>
          </a:p>
          <a:p>
            <a:pPr algn="just"/>
            <a:r>
              <a:rPr lang="de-DE" b="1" dirty="0">
                <a:solidFill>
                  <a:srgbClr val="077979"/>
                </a:solidFill>
              </a:rPr>
              <a:t>Empfehlung: </a:t>
            </a:r>
            <a:endParaRPr lang="de-DE" b="1" dirty="0" smtClean="0">
              <a:solidFill>
                <a:srgbClr val="077979"/>
              </a:solidFill>
            </a:endParaRPr>
          </a:p>
          <a:p>
            <a:pPr marL="342900" indent="-342900" algn="just">
              <a:buFont typeface="Arial" panose="020B0604020202020204" pitchFamily="34" charset="0"/>
              <a:buChar char="•"/>
            </a:pPr>
            <a:r>
              <a:rPr lang="de-DE" dirty="0" smtClean="0">
                <a:solidFill>
                  <a:srgbClr val="077979"/>
                </a:solidFill>
              </a:rPr>
              <a:t>Hochwertigere </a:t>
            </a:r>
            <a:r>
              <a:rPr lang="de-DE" dirty="0">
                <a:solidFill>
                  <a:srgbClr val="077979"/>
                </a:solidFill>
              </a:rPr>
              <a:t>(meist auch preisintensivere) Lampen halten deutlich länger.</a:t>
            </a:r>
          </a:p>
          <a:p>
            <a:pPr marL="342900" indent="-342900" algn="just">
              <a:buFont typeface="Arial" panose="020B0604020202020204" pitchFamily="34" charset="0"/>
              <a:buChar char="•"/>
            </a:pPr>
            <a:r>
              <a:rPr lang="de-DE" dirty="0">
                <a:solidFill>
                  <a:srgbClr val="077979"/>
                </a:solidFill>
              </a:rPr>
              <a:t>LEDs sind noch robuster beim </a:t>
            </a:r>
            <a:r>
              <a:rPr lang="de-DE" dirty="0" smtClean="0">
                <a:solidFill>
                  <a:srgbClr val="077979"/>
                </a:solidFill>
              </a:rPr>
              <a:t>Ein-/Ausschalten</a:t>
            </a:r>
            <a:endParaRPr lang="de-DE" dirty="0">
              <a:solidFill>
                <a:srgbClr val="077979"/>
              </a:solidFill>
            </a:endParaRPr>
          </a:p>
          <a:p>
            <a:pPr algn="just"/>
            <a:endParaRPr lang="de-DE" dirty="0">
              <a:solidFill>
                <a:srgbClr val="077979"/>
              </a:solidFill>
            </a:endParaRPr>
          </a:p>
          <a:p>
            <a:pPr algn="just"/>
            <a:r>
              <a:rPr lang="de-DE" dirty="0" smtClean="0">
                <a:solidFill>
                  <a:srgbClr val="077979"/>
                </a:solidFill>
                <a:sym typeface="Wingdings" panose="05000000000000000000" pitchFamily="2" charset="2"/>
              </a:rPr>
              <a:t></a:t>
            </a:r>
            <a:r>
              <a:rPr lang="de-DE" dirty="0" smtClean="0">
                <a:solidFill>
                  <a:srgbClr val="077979"/>
                </a:solidFill>
              </a:rPr>
              <a:t> </a:t>
            </a:r>
            <a:r>
              <a:rPr lang="de-DE" dirty="0">
                <a:solidFill>
                  <a:srgbClr val="077979"/>
                </a:solidFill>
              </a:rPr>
              <a:t>Licht ausschalten spart Energie und schadet den Lampen nicht!</a:t>
            </a:r>
          </a:p>
        </p:txBody>
      </p:sp>
      <p:sp>
        <p:nvSpPr>
          <p:cNvPr id="3" name="Rechteck 2"/>
          <p:cNvSpPr/>
          <p:nvPr/>
        </p:nvSpPr>
        <p:spPr>
          <a:xfrm>
            <a:off x="7318268" y="6580483"/>
            <a:ext cx="2186817" cy="246221"/>
          </a:xfrm>
          <a:prstGeom prst="rect">
            <a:avLst/>
          </a:prstGeom>
        </p:spPr>
        <p:txBody>
          <a:bodyPr wrap="none">
            <a:spAutoFit/>
          </a:bodyPr>
          <a:lstStyle/>
          <a:p>
            <a:r>
              <a:rPr lang="de-DE" sz="1000" dirty="0">
                <a:solidFill>
                  <a:schemeClr val="tx2"/>
                </a:solidFill>
              </a:rPr>
              <a:t>Quelle: </a:t>
            </a:r>
            <a:r>
              <a:rPr lang="de-DE" sz="1000" dirty="0" err="1">
                <a:solidFill>
                  <a:schemeClr val="tx2"/>
                </a:solidFill>
              </a:rPr>
              <a:t>Unsplash</a:t>
            </a:r>
            <a:r>
              <a:rPr lang="de-DE" sz="1000" dirty="0">
                <a:solidFill>
                  <a:schemeClr val="tx2"/>
                </a:solidFill>
              </a:rPr>
              <a:t> (www.unsplash.com)</a:t>
            </a:r>
          </a:p>
        </p:txBody>
      </p:sp>
    </p:spTree>
    <p:extLst>
      <p:ext uri="{BB962C8B-B14F-4D97-AF65-F5344CB8AC3E}">
        <p14:creationId xmlns:p14="http://schemas.microsoft.com/office/powerpoint/2010/main" val="1884184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EDV Geräte</a:t>
            </a:r>
          </a:p>
        </p:txBody>
      </p:sp>
      <p:sp>
        <p:nvSpPr>
          <p:cNvPr id="4" name="Textplatzhalter 3"/>
          <p:cNvSpPr>
            <a:spLocks noGrp="1"/>
          </p:cNvSpPr>
          <p:nvPr>
            <p:ph type="body" sz="quarter" idx="13"/>
          </p:nvPr>
        </p:nvSpPr>
        <p:spPr>
          <a:xfrm>
            <a:off x="580960" y="2022764"/>
            <a:ext cx="9902556" cy="3936665"/>
          </a:xfrm>
        </p:spPr>
        <p:txBody>
          <a:bodyPr/>
          <a:lstStyle/>
          <a:p>
            <a:pPr algn="just"/>
            <a:r>
              <a:rPr lang="de-DE" dirty="0" smtClean="0">
                <a:solidFill>
                  <a:srgbClr val="077979"/>
                </a:solidFill>
              </a:rPr>
              <a:t>Welche der folgenden Aussagen ist korrekt?</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Elektronische Geräte sollten beim Gehen immer in den Stand-By Modus versetzt werden. Da verbrauchen sie keine Energie und sind schnell wieder betriebsbereit.</a:t>
            </a: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Im Stand-By Modus verbrauchen Elektronische Geräte immer noch Strom. Eine zusätzliche vorgeschaltete </a:t>
            </a:r>
            <a:r>
              <a:rPr lang="de-DE" altLang="de-DE" dirty="0" err="1">
                <a:solidFill>
                  <a:srgbClr val="077979"/>
                </a:solidFill>
              </a:rPr>
              <a:t>Steckerleiste</a:t>
            </a:r>
            <a:r>
              <a:rPr lang="de-DE" altLang="de-DE" dirty="0">
                <a:solidFill>
                  <a:srgbClr val="077979"/>
                </a:solidFill>
              </a:rPr>
              <a:t> mit integriertem Schalter kann sicherstellen, dass auch im Aus-Zustand keine Energie verbraucht wird. </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4139866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EDV Geräte</a:t>
            </a:r>
          </a:p>
        </p:txBody>
      </p:sp>
      <p:pic>
        <p:nvPicPr>
          <p:cNvPr id="6" name="Grafik 5"/>
          <p:cNvPicPr>
            <a:picLocks noChangeAspect="1"/>
          </p:cNvPicPr>
          <p:nvPr/>
        </p:nvPicPr>
        <p:blipFill>
          <a:blip r:embed="rId4"/>
          <a:stretch>
            <a:fillRect/>
          </a:stretch>
        </p:blipFill>
        <p:spPr>
          <a:xfrm>
            <a:off x="511747" y="4105556"/>
            <a:ext cx="10040982" cy="1697836"/>
          </a:xfrm>
          <a:prstGeom prst="rect">
            <a:avLst/>
          </a:prstGeom>
        </p:spPr>
      </p:pic>
      <p:sp>
        <p:nvSpPr>
          <p:cNvPr id="4" name="Textplatzhalter 3"/>
          <p:cNvSpPr>
            <a:spLocks noGrp="1"/>
          </p:cNvSpPr>
          <p:nvPr>
            <p:ph type="body" sz="quarter" idx="13"/>
          </p:nvPr>
        </p:nvSpPr>
        <p:spPr>
          <a:xfrm>
            <a:off x="580960" y="2022764"/>
            <a:ext cx="9902556" cy="3936665"/>
          </a:xfrm>
        </p:spPr>
        <p:txBody>
          <a:bodyPr/>
          <a:lstStyle/>
          <a:p>
            <a:pPr algn="just"/>
            <a:r>
              <a:rPr lang="de-DE" dirty="0" smtClean="0">
                <a:solidFill>
                  <a:srgbClr val="077979"/>
                </a:solidFill>
              </a:rPr>
              <a:t>Welche der folgenden Aussagen ist korrekt?</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Elektronische Geräte sollten beim Gehen immer in den Stand-By Modus versetzt werden. Da verbrauchen sie keine Energie und sind schnell wieder betriebsbereit.</a:t>
            </a: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Im Stand-By Modus verbrauchen Elektronische Geräte immer noch Strom. Eine zusätzliche vorgeschaltete </a:t>
            </a:r>
            <a:r>
              <a:rPr lang="de-DE" altLang="de-DE" dirty="0" err="1">
                <a:solidFill>
                  <a:srgbClr val="077979"/>
                </a:solidFill>
              </a:rPr>
              <a:t>Steckerleiste</a:t>
            </a:r>
            <a:r>
              <a:rPr lang="de-DE" altLang="de-DE" dirty="0">
                <a:solidFill>
                  <a:srgbClr val="077979"/>
                </a:solidFill>
              </a:rPr>
              <a:t> mit integriertem Schalter kann sicherstellen, dass auch im Aus-Zustand keine Energie verbraucht wird. </a:t>
            </a:r>
          </a:p>
        </p:txBody>
      </p:sp>
      <p:sp>
        <p:nvSpPr>
          <p:cNvPr id="8" name="Stern mit 5 Zacken 7"/>
          <p:cNvSpPr/>
          <p:nvPr/>
        </p:nvSpPr>
        <p:spPr>
          <a:xfrm>
            <a:off x="580960" y="4238308"/>
            <a:ext cx="333440" cy="3149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09030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Energiespartipps für EDV Geräte</a:t>
            </a:r>
          </a:p>
        </p:txBody>
      </p:sp>
      <p:sp>
        <p:nvSpPr>
          <p:cNvPr id="4" name="Textplatzhalter 3"/>
          <p:cNvSpPr>
            <a:spLocks noGrp="1"/>
          </p:cNvSpPr>
          <p:nvPr>
            <p:ph type="body" sz="quarter" idx="13"/>
          </p:nvPr>
        </p:nvSpPr>
        <p:spPr>
          <a:xfrm>
            <a:off x="580960" y="2022764"/>
            <a:ext cx="9902556" cy="4353652"/>
          </a:xfrm>
        </p:spPr>
        <p:txBody>
          <a:bodyPr/>
          <a:lstStyle/>
          <a:p>
            <a:r>
              <a:rPr lang="de-DE" dirty="0">
                <a:solidFill>
                  <a:srgbClr val="077979"/>
                </a:solidFill>
              </a:rPr>
              <a:t>Eine </a:t>
            </a:r>
            <a:r>
              <a:rPr lang="de-DE" b="1" dirty="0">
                <a:solidFill>
                  <a:srgbClr val="077979"/>
                </a:solidFill>
              </a:rPr>
              <a:t>Anschlussleistung von 1 Watt </a:t>
            </a:r>
            <a:r>
              <a:rPr lang="de-DE" dirty="0">
                <a:solidFill>
                  <a:srgbClr val="077979"/>
                </a:solidFill>
              </a:rPr>
              <a:t>verursacht etwa </a:t>
            </a:r>
            <a:r>
              <a:rPr lang="de-DE" b="1" dirty="0">
                <a:solidFill>
                  <a:srgbClr val="077979"/>
                </a:solidFill>
              </a:rPr>
              <a:t>2,50€ Stromkosten pro Jahr</a:t>
            </a:r>
            <a:r>
              <a:rPr lang="de-DE" dirty="0">
                <a:solidFill>
                  <a:srgbClr val="077979"/>
                </a:solidFill>
              </a:rPr>
              <a:t> (bei einer ständigen Nutzung über das ganze Jahr</a:t>
            </a:r>
            <a:r>
              <a:rPr lang="de-DE" dirty="0" smtClean="0">
                <a:solidFill>
                  <a:srgbClr val="077979"/>
                </a:solidFill>
              </a:rPr>
              <a:t>).</a:t>
            </a:r>
            <a:endParaRPr lang="de-DE" dirty="0">
              <a:solidFill>
                <a:srgbClr val="077979"/>
              </a:solidFill>
            </a:endParaRPr>
          </a:p>
          <a:p>
            <a:pPr marL="285750" indent="-285750" algn="just">
              <a:buFont typeface="Arial" panose="020B0604020202020204" pitchFamily="34" charset="0"/>
              <a:buChar char="•"/>
            </a:pPr>
            <a:r>
              <a:rPr lang="de-DE" dirty="0">
                <a:solidFill>
                  <a:srgbClr val="077979"/>
                </a:solidFill>
              </a:rPr>
              <a:t>Computer besser ausschalten statt Stand-By</a:t>
            </a:r>
          </a:p>
          <a:p>
            <a:pPr marL="285750" indent="-285750" algn="just">
              <a:buFont typeface="Arial" panose="020B0604020202020204" pitchFamily="34" charset="0"/>
              <a:buChar char="•"/>
            </a:pPr>
            <a:r>
              <a:rPr lang="de-DE" dirty="0">
                <a:solidFill>
                  <a:srgbClr val="077979"/>
                </a:solidFill>
              </a:rPr>
              <a:t>Bildschirmschoner deaktivieren</a:t>
            </a:r>
          </a:p>
          <a:p>
            <a:pPr marL="285750" indent="-285750" algn="just">
              <a:buFont typeface="Arial" panose="020B0604020202020204" pitchFamily="34" charset="0"/>
              <a:buChar char="•"/>
            </a:pPr>
            <a:r>
              <a:rPr lang="de-DE" dirty="0">
                <a:solidFill>
                  <a:srgbClr val="077979"/>
                </a:solidFill>
              </a:rPr>
              <a:t>Monitor ausschalten </a:t>
            </a:r>
          </a:p>
          <a:p>
            <a:pPr marL="285750" indent="-285750" algn="just">
              <a:buFont typeface="Arial" panose="020B0604020202020204" pitchFamily="34" charset="0"/>
              <a:buChar char="•"/>
            </a:pPr>
            <a:r>
              <a:rPr lang="de-DE" dirty="0">
                <a:solidFill>
                  <a:srgbClr val="077979"/>
                </a:solidFill>
              </a:rPr>
              <a:t>Steckdosenleiste mit integriertem Schalter verwenden</a:t>
            </a:r>
          </a:p>
          <a:p>
            <a:pPr marL="285750" indent="-285750" algn="just">
              <a:buFont typeface="Arial" panose="020B0604020202020204" pitchFamily="34" charset="0"/>
              <a:buChar char="•"/>
            </a:pPr>
            <a:r>
              <a:rPr lang="de-DE" dirty="0">
                <a:solidFill>
                  <a:srgbClr val="077979"/>
                </a:solidFill>
              </a:rPr>
              <a:t>Zwischenstecker mit Schalter für Komfort </a:t>
            </a:r>
          </a:p>
          <a:p>
            <a:pPr marL="285750" indent="-285750" algn="just">
              <a:buFont typeface="Arial" panose="020B0604020202020204" pitchFamily="34" charset="0"/>
              <a:buChar char="•"/>
            </a:pPr>
            <a:r>
              <a:rPr lang="de-DE" dirty="0">
                <a:solidFill>
                  <a:srgbClr val="077979"/>
                </a:solidFill>
              </a:rPr>
              <a:t>Master-Slave Steckdosen</a:t>
            </a: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3834" y="2868797"/>
            <a:ext cx="1951127" cy="1951127"/>
          </a:xfrm>
          <a:prstGeom prst="rect">
            <a:avLst/>
          </a:prstGeom>
        </p:spPr>
      </p:pic>
      <p:pic>
        <p:nvPicPr>
          <p:cNvPr id="13" name="Grafik 12"/>
          <p:cNvPicPr>
            <a:picLocks noChangeAspect="1"/>
          </p:cNvPicPr>
          <p:nvPr/>
        </p:nvPicPr>
        <p:blipFill rotWithShape="1">
          <a:blip r:embed="rId5" cstate="print">
            <a:extLst>
              <a:ext uri="{28A0092B-C50C-407E-A947-70E740481C1C}">
                <a14:useLocalDpi xmlns:a14="http://schemas.microsoft.com/office/drawing/2010/main" val="0"/>
              </a:ext>
            </a:extLst>
          </a:blip>
          <a:srcRect l="15797" t="21586" r="10534" b="15815"/>
          <a:stretch/>
        </p:blipFill>
        <p:spPr>
          <a:xfrm>
            <a:off x="9785388" y="3976084"/>
            <a:ext cx="1182855" cy="1413657"/>
          </a:xfrm>
          <a:prstGeom prst="rect">
            <a:avLst/>
          </a:prstGeom>
        </p:spPr>
      </p:pic>
      <p:sp>
        <p:nvSpPr>
          <p:cNvPr id="6" name="Rechteck 5"/>
          <p:cNvSpPr/>
          <p:nvPr/>
        </p:nvSpPr>
        <p:spPr>
          <a:xfrm>
            <a:off x="8013347" y="4819924"/>
            <a:ext cx="1798890" cy="215444"/>
          </a:xfrm>
          <a:prstGeom prst="rect">
            <a:avLst/>
          </a:prstGeom>
        </p:spPr>
        <p:txBody>
          <a:bodyPr wrap="none">
            <a:spAutoFit/>
          </a:bodyPr>
          <a:lstStyle/>
          <a:p>
            <a:pPr lvl="0"/>
            <a:r>
              <a:rPr lang="de-DE" sz="800" dirty="0">
                <a:solidFill>
                  <a:srgbClr val="077979"/>
                </a:solidFill>
              </a:rPr>
              <a:t>Quelle: </a:t>
            </a:r>
            <a:r>
              <a:rPr lang="de-DE" sz="800" dirty="0" err="1">
                <a:solidFill>
                  <a:srgbClr val="077979"/>
                </a:solidFill>
              </a:rPr>
              <a:t>Unsplash</a:t>
            </a:r>
            <a:r>
              <a:rPr lang="de-DE" sz="800" dirty="0">
                <a:solidFill>
                  <a:srgbClr val="077979"/>
                </a:solidFill>
              </a:rPr>
              <a:t> (www.unsplash.com)</a:t>
            </a:r>
          </a:p>
        </p:txBody>
      </p:sp>
    </p:spTree>
    <p:extLst>
      <p:ext uri="{BB962C8B-B14F-4D97-AF65-F5344CB8AC3E}">
        <p14:creationId xmlns:p14="http://schemas.microsoft.com/office/powerpoint/2010/main" val="4231542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Energiespartipps für EDV Geräte</a:t>
            </a:r>
          </a:p>
        </p:txBody>
      </p:sp>
      <p:graphicFrame>
        <p:nvGraphicFramePr>
          <p:cNvPr id="8" name="Diagramm 7"/>
          <p:cNvGraphicFramePr/>
          <p:nvPr>
            <p:extLst>
              <p:ext uri="{D42A27DB-BD31-4B8C-83A1-F6EECF244321}">
                <p14:modId xmlns:p14="http://schemas.microsoft.com/office/powerpoint/2010/main" val="2273885693"/>
              </p:ext>
            </p:extLst>
          </p:nvPr>
        </p:nvGraphicFramePr>
        <p:xfrm>
          <a:off x="1918736" y="1171556"/>
          <a:ext cx="8076505" cy="55799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1509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Energiespartipps: Strom</a:t>
            </a:r>
          </a:p>
        </p:txBody>
      </p:sp>
      <p:sp>
        <p:nvSpPr>
          <p:cNvPr id="4" name="Textplatzhalter 3"/>
          <p:cNvSpPr>
            <a:spLocks noGrp="1"/>
          </p:cNvSpPr>
          <p:nvPr>
            <p:ph type="body" sz="quarter" idx="13"/>
          </p:nvPr>
        </p:nvSpPr>
        <p:spPr>
          <a:xfrm>
            <a:off x="580960" y="2022764"/>
            <a:ext cx="11051882" cy="3950769"/>
          </a:xfrm>
        </p:spPr>
        <p:txBody>
          <a:bodyPr/>
          <a:lstStyle/>
          <a:p>
            <a:pPr marL="342900" indent="-342900">
              <a:buFont typeface="Arial" panose="020B0604020202020204" pitchFamily="34" charset="0"/>
              <a:buChar char="•"/>
            </a:pPr>
            <a:r>
              <a:rPr lang="de-DE" b="1" dirty="0">
                <a:solidFill>
                  <a:srgbClr val="077979"/>
                </a:solidFill>
              </a:rPr>
              <a:t>t</a:t>
            </a:r>
            <a:r>
              <a:rPr lang="de-DE" b="1" dirty="0" smtClean="0">
                <a:solidFill>
                  <a:srgbClr val="077979"/>
                </a:solidFill>
              </a:rPr>
              <a:t>atsächlichen Bedarf an technischen Altgeräten feststellen</a:t>
            </a:r>
          </a:p>
          <a:p>
            <a:pPr marL="342900" indent="-342900">
              <a:buFont typeface="Arial" panose="020B0604020202020204" pitchFamily="34" charset="0"/>
              <a:buChar char="•"/>
            </a:pPr>
            <a:r>
              <a:rPr lang="de-DE" b="1" dirty="0" smtClean="0">
                <a:solidFill>
                  <a:srgbClr val="077979"/>
                </a:solidFill>
              </a:rPr>
              <a:t>Geräte, welche nicht benötigt werden, zeitweise oder generell abschalten (bspw. Kaffeemaschine, Drucker, PC etc.)</a:t>
            </a:r>
          </a:p>
          <a:p>
            <a:pPr marL="342900" indent="-342900">
              <a:buFont typeface="Arial" panose="020B0604020202020204" pitchFamily="34" charset="0"/>
              <a:buChar char="•"/>
            </a:pPr>
            <a:r>
              <a:rPr lang="de-DE" b="1" dirty="0">
                <a:solidFill>
                  <a:srgbClr val="077979"/>
                </a:solidFill>
              </a:rPr>
              <a:t>a</a:t>
            </a:r>
            <a:r>
              <a:rPr lang="de-DE" b="1" dirty="0" smtClean="0">
                <a:solidFill>
                  <a:srgbClr val="077979"/>
                </a:solidFill>
              </a:rPr>
              <a:t>lte und ineffiziente Geräte durch energiesparende Modelle austauschen</a:t>
            </a:r>
          </a:p>
          <a:p>
            <a:pPr marL="342900" indent="-342900">
              <a:buFont typeface="Arial" panose="020B0604020202020204" pitchFamily="34" charset="0"/>
              <a:buChar char="•"/>
            </a:pPr>
            <a:r>
              <a:rPr lang="de-DE" b="1" dirty="0">
                <a:solidFill>
                  <a:srgbClr val="077979"/>
                </a:solidFill>
              </a:rPr>
              <a:t>Licht ausschalten beim Verlassen von Räumen bzw. sobald es draußen hell genug ist</a:t>
            </a:r>
          </a:p>
          <a:p>
            <a:pPr marL="342900" indent="-342900">
              <a:buFont typeface="Arial" panose="020B0604020202020204" pitchFamily="34" charset="0"/>
              <a:buChar char="•"/>
            </a:pPr>
            <a:r>
              <a:rPr lang="de-DE" b="1" dirty="0" err="1" smtClean="0">
                <a:solidFill>
                  <a:srgbClr val="077979"/>
                </a:solidFill>
              </a:rPr>
              <a:t>Steckerleisten</a:t>
            </a:r>
            <a:r>
              <a:rPr lang="de-DE" b="1" dirty="0" smtClean="0">
                <a:solidFill>
                  <a:srgbClr val="077979"/>
                </a:solidFill>
              </a:rPr>
              <a:t> mit Schaltern und Zeitschaltuhren verwenden</a:t>
            </a:r>
          </a:p>
          <a:p>
            <a:pPr marL="342900" indent="-342900">
              <a:buFont typeface="Arial" panose="020B0604020202020204" pitchFamily="34" charset="0"/>
              <a:buChar char="•"/>
            </a:pPr>
            <a:r>
              <a:rPr lang="de-DE" b="1" dirty="0">
                <a:solidFill>
                  <a:srgbClr val="077979"/>
                </a:solidFill>
              </a:rPr>
              <a:t>Umrüsten auf LEDs</a:t>
            </a:r>
          </a:p>
          <a:p>
            <a:pPr marL="342900" indent="-342900">
              <a:buFont typeface="Arial" panose="020B0604020202020204" pitchFamily="34" charset="0"/>
              <a:buChar char="•"/>
            </a:pPr>
            <a:r>
              <a:rPr lang="de-DE" b="1" dirty="0" smtClean="0">
                <a:solidFill>
                  <a:srgbClr val="077979"/>
                </a:solidFill>
              </a:rPr>
              <a:t>Ggf</a:t>
            </a:r>
            <a:r>
              <a:rPr lang="de-DE" b="1" dirty="0">
                <a:solidFill>
                  <a:srgbClr val="077979"/>
                </a:solidFill>
              </a:rPr>
              <a:t>. Beleuchtungsstärke messen und anpassen bzw. Leuchtmittel austauschen</a:t>
            </a:r>
          </a:p>
          <a:p>
            <a:pPr marL="342900" indent="-342900">
              <a:buFont typeface="Arial" panose="020B0604020202020204" pitchFamily="34" charset="0"/>
              <a:buChar char="•"/>
            </a:pPr>
            <a:endParaRPr lang="de-DE" b="1" dirty="0" smtClean="0">
              <a:solidFill>
                <a:srgbClr val="077979"/>
              </a:solidFill>
            </a:endParaRPr>
          </a:p>
        </p:txBody>
      </p:sp>
    </p:spTree>
    <p:extLst>
      <p:ext uri="{BB962C8B-B14F-4D97-AF65-F5344CB8AC3E}">
        <p14:creationId xmlns:p14="http://schemas.microsoft.com/office/powerpoint/2010/main" val="3782537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Wasserhahn-Durchfluss</a:t>
            </a:r>
          </a:p>
        </p:txBody>
      </p:sp>
      <p:sp>
        <p:nvSpPr>
          <p:cNvPr id="4" name="Textplatzhalter 3"/>
          <p:cNvSpPr>
            <a:spLocks noGrp="1"/>
          </p:cNvSpPr>
          <p:nvPr>
            <p:ph type="body" sz="quarter" idx="13"/>
          </p:nvPr>
        </p:nvSpPr>
        <p:spPr>
          <a:xfrm>
            <a:off x="580960" y="2022764"/>
            <a:ext cx="9902556" cy="3936665"/>
          </a:xfrm>
        </p:spPr>
        <p:txBody>
          <a:bodyPr/>
          <a:lstStyle/>
          <a:p>
            <a:pPr algn="just"/>
            <a:r>
              <a:rPr lang="de-DE" dirty="0" smtClean="0">
                <a:solidFill>
                  <a:srgbClr val="077979"/>
                </a:solidFill>
              </a:rPr>
              <a:t>Wie viel Durchfluss hat ein handelsüblicher Wasserhahn?</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smtClean="0">
                <a:solidFill>
                  <a:srgbClr val="077979"/>
                </a:solidFill>
              </a:rPr>
              <a:t>5-8 Liter/Minute</a:t>
            </a:r>
          </a:p>
          <a:p>
            <a:pPr marL="342900" indent="-342900">
              <a:lnSpc>
                <a:spcPct val="130000"/>
              </a:lnSpc>
              <a:spcBef>
                <a:spcPct val="50000"/>
              </a:spcBef>
              <a:buFont typeface="Courier New" panose="02070309020205020404" pitchFamily="49" charset="0"/>
              <a:buChar char="o"/>
              <a:defRPr/>
            </a:pPr>
            <a:endParaRPr lang="de-DE" altLang="de-DE" dirty="0">
              <a:solidFill>
                <a:srgbClr val="077979"/>
              </a:solidFill>
            </a:endParaRPr>
          </a:p>
          <a:p>
            <a:pPr marL="342900" indent="-342900">
              <a:lnSpc>
                <a:spcPct val="130000"/>
              </a:lnSpc>
              <a:spcBef>
                <a:spcPct val="50000"/>
              </a:spcBef>
              <a:buFont typeface="Courier New" panose="02070309020205020404" pitchFamily="49" charset="0"/>
              <a:buChar char="o"/>
              <a:defRPr/>
            </a:pPr>
            <a:endParaRPr lang="de-DE" alt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12-20 </a:t>
            </a:r>
            <a:r>
              <a:rPr lang="de-DE" altLang="de-DE" dirty="0" smtClean="0">
                <a:solidFill>
                  <a:srgbClr val="077979"/>
                </a:solidFill>
              </a:rPr>
              <a:t>Liter/Minute</a:t>
            </a:r>
            <a:endParaRPr lang="de-DE" altLang="de-DE" dirty="0">
              <a:solidFill>
                <a:srgbClr val="077979"/>
              </a:solidFill>
            </a:endParaRPr>
          </a:p>
        </p:txBody>
      </p:sp>
      <p:grpSp>
        <p:nvGrpSpPr>
          <p:cNvPr id="6" name="Gruppieren 5"/>
          <p:cNvGrpSpPr/>
          <p:nvPr/>
        </p:nvGrpSpPr>
        <p:grpSpPr>
          <a:xfrm>
            <a:off x="3785721" y="2578762"/>
            <a:ext cx="1174670" cy="1566227"/>
            <a:chOff x="4267776" y="2029761"/>
            <a:chExt cx="1174670" cy="1566227"/>
          </a:xfrm>
        </p:grpSpPr>
        <p:sp>
          <p:nvSpPr>
            <p:cNvPr id="8" name="Trapezoid 7"/>
            <p:cNvSpPr/>
            <p:nvPr/>
          </p:nvSpPr>
          <p:spPr bwMode="auto">
            <a:xfrm rot="10800000">
              <a:off x="4267776" y="2552317"/>
              <a:ext cx="1174670" cy="1043671"/>
            </a:xfrm>
            <a:prstGeom prst="trapezoid">
              <a:avLst/>
            </a:prstGeom>
            <a:noFill/>
            <a:ln w="25400" cap="flat" cmpd="sng" algn="ctr">
              <a:solidFill>
                <a:schemeClr val="tx1"/>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sp>
          <p:nvSpPr>
            <p:cNvPr id="9" name="Halbbogen 8"/>
            <p:cNvSpPr/>
            <p:nvPr/>
          </p:nvSpPr>
          <p:spPr bwMode="auto">
            <a:xfrm>
              <a:off x="4267776" y="2029761"/>
              <a:ext cx="1174670" cy="1030715"/>
            </a:xfrm>
            <a:prstGeom prst="blockArc">
              <a:avLst>
                <a:gd name="adj1" fmla="val 10800000"/>
                <a:gd name="adj2" fmla="val 93272"/>
                <a:gd name="adj3" fmla="val 7546"/>
              </a:avLst>
            </a:prstGeom>
            <a:solidFill>
              <a:schemeClr val="tx1"/>
            </a:solidFill>
            <a:ln w="9525" cap="flat" cmpd="sng" algn="ctr">
              <a:solidFill>
                <a:srgbClr val="005E59"/>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sp>
          <p:nvSpPr>
            <p:cNvPr id="11" name="Trapezoid 10"/>
            <p:cNvSpPr/>
            <p:nvPr/>
          </p:nvSpPr>
          <p:spPr bwMode="auto">
            <a:xfrm rot="10800000">
              <a:off x="4372864" y="2948192"/>
              <a:ext cx="957298" cy="630521"/>
            </a:xfrm>
            <a:prstGeom prst="trapezoid">
              <a:avLst/>
            </a:prstGeom>
            <a:solidFill>
              <a:srgbClr val="00B0F0"/>
            </a:solidFill>
            <a:ln w="9525" cap="flat" cmpd="sng" algn="ctr">
              <a:no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grpSp>
      <p:grpSp>
        <p:nvGrpSpPr>
          <p:cNvPr id="12" name="Gruppieren 11"/>
          <p:cNvGrpSpPr/>
          <p:nvPr/>
        </p:nvGrpSpPr>
        <p:grpSpPr>
          <a:xfrm>
            <a:off x="3785721" y="4369697"/>
            <a:ext cx="1174670" cy="1567667"/>
            <a:chOff x="4165568" y="3832073"/>
            <a:chExt cx="1174670" cy="1567667"/>
          </a:xfrm>
        </p:grpSpPr>
        <p:sp>
          <p:nvSpPr>
            <p:cNvPr id="13" name="Trapezoid 12"/>
            <p:cNvSpPr/>
            <p:nvPr/>
          </p:nvSpPr>
          <p:spPr bwMode="auto">
            <a:xfrm rot="10800000">
              <a:off x="4165568" y="4354629"/>
              <a:ext cx="1174670" cy="1045111"/>
            </a:xfrm>
            <a:prstGeom prst="trapezoid">
              <a:avLst/>
            </a:prstGeom>
            <a:solidFill>
              <a:srgbClr val="00B0F0"/>
            </a:solidFill>
            <a:ln w="25400" cap="flat" cmpd="sng" algn="ctr">
              <a:solidFill>
                <a:schemeClr val="tx1"/>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sp>
          <p:nvSpPr>
            <p:cNvPr id="14" name="Halbbogen 13"/>
            <p:cNvSpPr/>
            <p:nvPr/>
          </p:nvSpPr>
          <p:spPr bwMode="auto">
            <a:xfrm>
              <a:off x="4165568" y="3832073"/>
              <a:ext cx="1174670" cy="1030715"/>
            </a:xfrm>
            <a:prstGeom prst="blockArc">
              <a:avLst>
                <a:gd name="adj1" fmla="val 10800000"/>
                <a:gd name="adj2" fmla="val 93272"/>
                <a:gd name="adj3" fmla="val 7546"/>
              </a:avLst>
            </a:prstGeom>
            <a:solidFill>
              <a:schemeClr val="tx1"/>
            </a:solidFill>
            <a:ln w="9525" cap="flat" cmpd="sng" algn="ctr">
              <a:solidFill>
                <a:srgbClr val="005E59"/>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grpSp>
      <p:grpSp>
        <p:nvGrpSpPr>
          <p:cNvPr id="15" name="Gruppieren 14"/>
          <p:cNvGrpSpPr/>
          <p:nvPr/>
        </p:nvGrpSpPr>
        <p:grpSpPr>
          <a:xfrm>
            <a:off x="5243270" y="4369697"/>
            <a:ext cx="1174670" cy="1567667"/>
            <a:chOff x="4165568" y="3832073"/>
            <a:chExt cx="1174670" cy="1567667"/>
          </a:xfrm>
        </p:grpSpPr>
        <p:sp>
          <p:nvSpPr>
            <p:cNvPr id="16" name="Trapezoid 15"/>
            <p:cNvSpPr/>
            <p:nvPr/>
          </p:nvSpPr>
          <p:spPr bwMode="auto">
            <a:xfrm rot="10800000">
              <a:off x="4165568" y="4354629"/>
              <a:ext cx="1174670" cy="1045111"/>
            </a:xfrm>
            <a:prstGeom prst="trapezoid">
              <a:avLst/>
            </a:prstGeom>
            <a:solidFill>
              <a:srgbClr val="00B0F0"/>
            </a:solidFill>
            <a:ln w="25400" cap="flat" cmpd="sng" algn="ctr">
              <a:solidFill>
                <a:schemeClr val="tx1"/>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sp>
          <p:nvSpPr>
            <p:cNvPr id="17" name="Halbbogen 16"/>
            <p:cNvSpPr/>
            <p:nvPr/>
          </p:nvSpPr>
          <p:spPr bwMode="auto">
            <a:xfrm>
              <a:off x="4165568" y="3832073"/>
              <a:ext cx="1174670" cy="1030715"/>
            </a:xfrm>
            <a:prstGeom prst="blockArc">
              <a:avLst>
                <a:gd name="adj1" fmla="val 10800000"/>
                <a:gd name="adj2" fmla="val 93272"/>
                <a:gd name="adj3" fmla="val 7546"/>
              </a:avLst>
            </a:prstGeom>
            <a:solidFill>
              <a:schemeClr val="tx1"/>
            </a:solidFill>
            <a:ln w="9525" cap="flat" cmpd="sng" algn="ctr">
              <a:solidFill>
                <a:srgbClr val="005E59"/>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grpSp>
      <p:pic>
        <p:nvPicPr>
          <p:cNvPr id="5" name="Grafik 4"/>
          <p:cNvPicPr>
            <a:picLocks noChangeAspect="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4763"/>
                    </a14:imgEffect>
                    <a14:imgEffect>
                      <a14:saturation sat="0"/>
                    </a14:imgEffect>
                  </a14:imgLayer>
                </a14:imgProps>
              </a:ext>
              <a:ext uri="{28A0092B-C50C-407E-A947-70E740481C1C}">
                <a14:useLocalDpi xmlns:a14="http://schemas.microsoft.com/office/drawing/2010/main" val="0"/>
              </a:ext>
            </a:extLst>
          </a:blip>
          <a:stretch>
            <a:fillRect/>
          </a:stretch>
        </p:blipFill>
        <p:spPr>
          <a:xfrm>
            <a:off x="10112490" y="2083963"/>
            <a:ext cx="2079510" cy="3078381"/>
          </a:xfrm>
          <a:prstGeom prst="rect">
            <a:avLst/>
          </a:prstGeom>
        </p:spPr>
      </p:pic>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9309" y="4332214"/>
            <a:ext cx="844207" cy="1688414"/>
          </a:xfrm>
          <a:prstGeom prst="rect">
            <a:avLst/>
          </a:prstGeom>
        </p:spPr>
      </p:pic>
      <p:sp>
        <p:nvSpPr>
          <p:cNvPr id="3" name="Rechteck 2"/>
          <p:cNvSpPr/>
          <p:nvPr/>
        </p:nvSpPr>
        <p:spPr>
          <a:xfrm>
            <a:off x="10923420" y="5335634"/>
            <a:ext cx="1284085" cy="338554"/>
          </a:xfrm>
          <a:prstGeom prst="rect">
            <a:avLst/>
          </a:prstGeom>
        </p:spPr>
        <p:txBody>
          <a:bodyPr wrap="square">
            <a:spAutoFit/>
          </a:bodyPr>
          <a:lstStyle/>
          <a:p>
            <a:pPr lvl="0"/>
            <a:r>
              <a:rPr lang="de-DE" sz="800" dirty="0">
                <a:solidFill>
                  <a:srgbClr val="077979"/>
                </a:solidFill>
              </a:rPr>
              <a:t>Quelle: </a:t>
            </a:r>
            <a:r>
              <a:rPr lang="de-DE" sz="800" dirty="0" err="1">
                <a:solidFill>
                  <a:srgbClr val="077979"/>
                </a:solidFill>
              </a:rPr>
              <a:t>Unsplash</a:t>
            </a:r>
            <a:r>
              <a:rPr lang="de-DE" sz="800" dirty="0">
                <a:solidFill>
                  <a:srgbClr val="077979"/>
                </a:solidFill>
              </a:rPr>
              <a:t> (www.unsplash.com)</a:t>
            </a:r>
          </a:p>
        </p:txBody>
      </p:sp>
    </p:spTree>
    <p:extLst>
      <p:ext uri="{BB962C8B-B14F-4D97-AF65-F5344CB8AC3E}">
        <p14:creationId xmlns:p14="http://schemas.microsoft.com/office/powerpoint/2010/main" val="3154464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p:cNvPicPr>
            <a:picLocks noChangeAspect="1"/>
          </p:cNvPicPr>
          <p:nvPr/>
        </p:nvPicPr>
        <p:blipFill>
          <a:blip r:embed="rId4"/>
          <a:stretch>
            <a:fillRect/>
          </a:stretch>
        </p:blipFill>
        <p:spPr>
          <a:xfrm>
            <a:off x="515982" y="4267200"/>
            <a:ext cx="10040982" cy="1916936"/>
          </a:xfrm>
          <a:prstGeom prst="rect">
            <a:avLst/>
          </a:prstGeom>
        </p:spPr>
      </p:pic>
      <p:sp>
        <p:nvSpPr>
          <p:cNvPr id="2" name="Textplatzhalter 1"/>
          <p:cNvSpPr>
            <a:spLocks noGrp="1"/>
          </p:cNvSpPr>
          <p:nvPr>
            <p:ph type="body" sz="quarter" idx="12"/>
          </p:nvPr>
        </p:nvSpPr>
        <p:spPr>
          <a:xfrm>
            <a:off x="580960" y="893764"/>
            <a:ext cx="10752058" cy="491692"/>
          </a:xfrm>
        </p:spPr>
        <p:txBody>
          <a:bodyPr/>
          <a:lstStyle/>
          <a:p>
            <a:r>
              <a:rPr lang="de-DE" dirty="0" smtClean="0"/>
              <a:t>Quiz: Wasserhahn-Durchfluss</a:t>
            </a:r>
          </a:p>
        </p:txBody>
      </p:sp>
      <p:sp>
        <p:nvSpPr>
          <p:cNvPr id="4" name="Textplatzhalter 3"/>
          <p:cNvSpPr>
            <a:spLocks noGrp="1"/>
          </p:cNvSpPr>
          <p:nvPr>
            <p:ph type="body" sz="quarter" idx="13"/>
          </p:nvPr>
        </p:nvSpPr>
        <p:spPr>
          <a:xfrm>
            <a:off x="580960" y="2022764"/>
            <a:ext cx="9902556" cy="3936665"/>
          </a:xfrm>
        </p:spPr>
        <p:txBody>
          <a:bodyPr/>
          <a:lstStyle/>
          <a:p>
            <a:pPr algn="just"/>
            <a:r>
              <a:rPr lang="de-DE" dirty="0" smtClean="0">
                <a:solidFill>
                  <a:srgbClr val="077979"/>
                </a:solidFill>
              </a:rPr>
              <a:t>Wie viel Durchfluss hat ein handelsüblicher Wasserhahn?</a:t>
            </a:r>
            <a:endParaRPr 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5-8 </a:t>
            </a:r>
            <a:r>
              <a:rPr lang="de-DE" altLang="de-DE" dirty="0" smtClean="0">
                <a:solidFill>
                  <a:srgbClr val="077979"/>
                </a:solidFill>
              </a:rPr>
              <a:t>Liter/Minute					</a:t>
            </a:r>
            <a:r>
              <a:rPr lang="de-DE" altLang="de-DE" b="1" dirty="0" smtClean="0">
                <a:solidFill>
                  <a:srgbClr val="077979"/>
                </a:solidFill>
                <a:sym typeface="Wingdings" panose="05000000000000000000" pitchFamily="2" charset="2"/>
              </a:rPr>
              <a:t> sind ausreichend!</a:t>
            </a:r>
            <a:endParaRPr lang="de-DE" altLang="de-DE" b="1" dirty="0" smtClean="0">
              <a:solidFill>
                <a:srgbClr val="077979"/>
              </a:solidFill>
            </a:endParaRPr>
          </a:p>
          <a:p>
            <a:pPr marL="342900" indent="-342900">
              <a:lnSpc>
                <a:spcPct val="130000"/>
              </a:lnSpc>
              <a:spcBef>
                <a:spcPct val="50000"/>
              </a:spcBef>
              <a:buFont typeface="Courier New" panose="02070309020205020404" pitchFamily="49" charset="0"/>
              <a:buChar char="o"/>
              <a:defRPr/>
            </a:pPr>
            <a:endParaRPr lang="de-DE" altLang="de-DE" dirty="0">
              <a:solidFill>
                <a:srgbClr val="077979"/>
              </a:solidFill>
            </a:endParaRPr>
          </a:p>
          <a:p>
            <a:pPr marL="342900" indent="-342900">
              <a:lnSpc>
                <a:spcPct val="130000"/>
              </a:lnSpc>
              <a:spcBef>
                <a:spcPct val="50000"/>
              </a:spcBef>
              <a:buFont typeface="Courier New" panose="02070309020205020404" pitchFamily="49" charset="0"/>
              <a:buChar char="o"/>
              <a:defRPr/>
            </a:pPr>
            <a:endParaRPr lang="de-DE" altLang="de-DE" dirty="0">
              <a:solidFill>
                <a:srgbClr val="077979"/>
              </a:solidFill>
            </a:endParaRPr>
          </a:p>
          <a:p>
            <a:pPr marL="342900" indent="-342900">
              <a:lnSpc>
                <a:spcPct val="130000"/>
              </a:lnSpc>
              <a:spcBef>
                <a:spcPct val="50000"/>
              </a:spcBef>
              <a:buFont typeface="Courier New" panose="02070309020205020404" pitchFamily="49" charset="0"/>
              <a:buChar char="o"/>
              <a:defRPr/>
            </a:pPr>
            <a:r>
              <a:rPr lang="de-DE" altLang="de-DE" dirty="0">
                <a:solidFill>
                  <a:srgbClr val="077979"/>
                </a:solidFill>
              </a:rPr>
              <a:t>12-20 </a:t>
            </a:r>
            <a:r>
              <a:rPr lang="de-DE" altLang="de-DE" dirty="0" smtClean="0">
                <a:solidFill>
                  <a:srgbClr val="077979"/>
                </a:solidFill>
              </a:rPr>
              <a:t>Liter/Minute					</a:t>
            </a:r>
            <a:r>
              <a:rPr lang="de-DE" altLang="de-DE" b="1" dirty="0" smtClean="0">
                <a:solidFill>
                  <a:srgbClr val="077979"/>
                </a:solidFill>
                <a:sym typeface="Wingdings" panose="05000000000000000000" pitchFamily="2" charset="2"/>
              </a:rPr>
              <a:t> in vielen Gebäuden</a:t>
            </a:r>
            <a:r>
              <a:rPr lang="de-DE" altLang="de-DE" dirty="0" smtClean="0">
                <a:solidFill>
                  <a:srgbClr val="077979"/>
                </a:solidFill>
              </a:rPr>
              <a:t>						</a:t>
            </a:r>
            <a:endParaRPr lang="de-DE" altLang="de-DE" dirty="0">
              <a:solidFill>
                <a:srgbClr val="077979"/>
              </a:solidFill>
            </a:endParaRPr>
          </a:p>
        </p:txBody>
      </p:sp>
      <p:sp>
        <p:nvSpPr>
          <p:cNvPr id="19" name="Stern mit 5 Zacken 18"/>
          <p:cNvSpPr/>
          <p:nvPr/>
        </p:nvSpPr>
        <p:spPr>
          <a:xfrm>
            <a:off x="585195" y="4785929"/>
            <a:ext cx="333440" cy="3149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4763"/>
                    </a14:imgEffect>
                    <a14:imgEffect>
                      <a14:saturation sat="0"/>
                    </a14:imgEffect>
                  </a14:imgLayer>
                </a14:imgProps>
              </a:ext>
              <a:ext uri="{28A0092B-C50C-407E-A947-70E740481C1C}">
                <a14:useLocalDpi xmlns:a14="http://schemas.microsoft.com/office/drawing/2010/main" val="0"/>
              </a:ext>
            </a:extLst>
          </a:blip>
          <a:stretch>
            <a:fillRect/>
          </a:stretch>
        </p:blipFill>
        <p:spPr>
          <a:xfrm>
            <a:off x="10112490" y="2083963"/>
            <a:ext cx="2079510" cy="3078381"/>
          </a:xfrm>
          <a:prstGeom prst="rect">
            <a:avLst/>
          </a:prstGeom>
        </p:spPr>
      </p:pic>
      <p:sp>
        <p:nvSpPr>
          <p:cNvPr id="21" name="Rechteck 20"/>
          <p:cNvSpPr/>
          <p:nvPr/>
        </p:nvSpPr>
        <p:spPr>
          <a:xfrm>
            <a:off x="10923420" y="5335634"/>
            <a:ext cx="1284085" cy="338554"/>
          </a:xfrm>
          <a:prstGeom prst="rect">
            <a:avLst/>
          </a:prstGeom>
        </p:spPr>
        <p:txBody>
          <a:bodyPr wrap="square">
            <a:spAutoFit/>
          </a:bodyPr>
          <a:lstStyle/>
          <a:p>
            <a:pPr lvl="0"/>
            <a:r>
              <a:rPr lang="de-DE" sz="800" dirty="0">
                <a:solidFill>
                  <a:srgbClr val="077979"/>
                </a:solidFill>
              </a:rPr>
              <a:t>Quelle: </a:t>
            </a:r>
            <a:r>
              <a:rPr lang="de-DE" sz="800" dirty="0" err="1">
                <a:solidFill>
                  <a:srgbClr val="077979"/>
                </a:solidFill>
              </a:rPr>
              <a:t>Unsplash</a:t>
            </a:r>
            <a:r>
              <a:rPr lang="de-DE" sz="800" dirty="0">
                <a:solidFill>
                  <a:srgbClr val="077979"/>
                </a:solidFill>
              </a:rPr>
              <a:t> (www.unsplash.com)</a:t>
            </a:r>
          </a:p>
        </p:txBody>
      </p:sp>
      <p:grpSp>
        <p:nvGrpSpPr>
          <p:cNvPr id="22" name="Gruppieren 21"/>
          <p:cNvGrpSpPr/>
          <p:nvPr/>
        </p:nvGrpSpPr>
        <p:grpSpPr>
          <a:xfrm>
            <a:off x="3785721" y="2578762"/>
            <a:ext cx="1174670" cy="1566227"/>
            <a:chOff x="4267776" y="2029761"/>
            <a:chExt cx="1174670" cy="1566227"/>
          </a:xfrm>
        </p:grpSpPr>
        <p:sp>
          <p:nvSpPr>
            <p:cNvPr id="23" name="Trapezoid 22"/>
            <p:cNvSpPr/>
            <p:nvPr/>
          </p:nvSpPr>
          <p:spPr bwMode="auto">
            <a:xfrm rot="10800000">
              <a:off x="4267776" y="2552317"/>
              <a:ext cx="1174670" cy="1043671"/>
            </a:xfrm>
            <a:prstGeom prst="trapezoid">
              <a:avLst/>
            </a:prstGeom>
            <a:noFill/>
            <a:ln w="25400" cap="flat" cmpd="sng" algn="ctr">
              <a:solidFill>
                <a:schemeClr val="tx1"/>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sp>
          <p:nvSpPr>
            <p:cNvPr id="24" name="Halbbogen 23"/>
            <p:cNvSpPr/>
            <p:nvPr/>
          </p:nvSpPr>
          <p:spPr bwMode="auto">
            <a:xfrm>
              <a:off x="4267776" y="2029761"/>
              <a:ext cx="1174670" cy="1030715"/>
            </a:xfrm>
            <a:prstGeom prst="blockArc">
              <a:avLst>
                <a:gd name="adj1" fmla="val 10800000"/>
                <a:gd name="adj2" fmla="val 93272"/>
                <a:gd name="adj3" fmla="val 7546"/>
              </a:avLst>
            </a:prstGeom>
            <a:solidFill>
              <a:schemeClr val="tx1"/>
            </a:solidFill>
            <a:ln w="9525" cap="flat" cmpd="sng" algn="ctr">
              <a:solidFill>
                <a:srgbClr val="005E59"/>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sp>
          <p:nvSpPr>
            <p:cNvPr id="25" name="Trapezoid 24"/>
            <p:cNvSpPr/>
            <p:nvPr/>
          </p:nvSpPr>
          <p:spPr bwMode="auto">
            <a:xfrm rot="10800000">
              <a:off x="4372864" y="2948192"/>
              <a:ext cx="957298" cy="630521"/>
            </a:xfrm>
            <a:prstGeom prst="trapezoid">
              <a:avLst/>
            </a:prstGeom>
            <a:solidFill>
              <a:srgbClr val="00B0F0"/>
            </a:solidFill>
            <a:ln w="9525" cap="flat" cmpd="sng" algn="ctr">
              <a:no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grpSp>
      <p:grpSp>
        <p:nvGrpSpPr>
          <p:cNvPr id="26" name="Gruppieren 25"/>
          <p:cNvGrpSpPr/>
          <p:nvPr/>
        </p:nvGrpSpPr>
        <p:grpSpPr>
          <a:xfrm>
            <a:off x="3785721" y="4369697"/>
            <a:ext cx="1174670" cy="1567667"/>
            <a:chOff x="4165568" y="3832073"/>
            <a:chExt cx="1174670" cy="1567667"/>
          </a:xfrm>
        </p:grpSpPr>
        <p:sp>
          <p:nvSpPr>
            <p:cNvPr id="27" name="Trapezoid 26"/>
            <p:cNvSpPr/>
            <p:nvPr/>
          </p:nvSpPr>
          <p:spPr bwMode="auto">
            <a:xfrm rot="10800000">
              <a:off x="4165568" y="4354629"/>
              <a:ext cx="1174670" cy="1045111"/>
            </a:xfrm>
            <a:prstGeom prst="trapezoid">
              <a:avLst/>
            </a:prstGeom>
            <a:solidFill>
              <a:srgbClr val="00B0F0"/>
            </a:solidFill>
            <a:ln w="25400" cap="flat" cmpd="sng" algn="ctr">
              <a:solidFill>
                <a:schemeClr val="tx1"/>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sp>
          <p:nvSpPr>
            <p:cNvPr id="28" name="Halbbogen 27"/>
            <p:cNvSpPr/>
            <p:nvPr/>
          </p:nvSpPr>
          <p:spPr bwMode="auto">
            <a:xfrm>
              <a:off x="4165568" y="3832073"/>
              <a:ext cx="1174670" cy="1030715"/>
            </a:xfrm>
            <a:prstGeom prst="blockArc">
              <a:avLst>
                <a:gd name="adj1" fmla="val 10800000"/>
                <a:gd name="adj2" fmla="val 93272"/>
                <a:gd name="adj3" fmla="val 7546"/>
              </a:avLst>
            </a:prstGeom>
            <a:solidFill>
              <a:schemeClr val="tx1"/>
            </a:solidFill>
            <a:ln w="9525" cap="flat" cmpd="sng" algn="ctr">
              <a:solidFill>
                <a:srgbClr val="005E59"/>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grpSp>
      <p:grpSp>
        <p:nvGrpSpPr>
          <p:cNvPr id="29" name="Gruppieren 28"/>
          <p:cNvGrpSpPr/>
          <p:nvPr/>
        </p:nvGrpSpPr>
        <p:grpSpPr>
          <a:xfrm>
            <a:off x="5243270" y="4369697"/>
            <a:ext cx="1174670" cy="1567667"/>
            <a:chOff x="4165568" y="3832073"/>
            <a:chExt cx="1174670" cy="1567667"/>
          </a:xfrm>
        </p:grpSpPr>
        <p:sp>
          <p:nvSpPr>
            <p:cNvPr id="30" name="Trapezoid 29"/>
            <p:cNvSpPr/>
            <p:nvPr/>
          </p:nvSpPr>
          <p:spPr bwMode="auto">
            <a:xfrm rot="10800000">
              <a:off x="4165568" y="4354629"/>
              <a:ext cx="1174670" cy="1045111"/>
            </a:xfrm>
            <a:prstGeom prst="trapezoid">
              <a:avLst/>
            </a:prstGeom>
            <a:solidFill>
              <a:srgbClr val="00B0F0"/>
            </a:solidFill>
            <a:ln w="25400" cap="flat" cmpd="sng" algn="ctr">
              <a:solidFill>
                <a:schemeClr val="tx1"/>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sp>
          <p:nvSpPr>
            <p:cNvPr id="31" name="Halbbogen 30"/>
            <p:cNvSpPr/>
            <p:nvPr/>
          </p:nvSpPr>
          <p:spPr bwMode="auto">
            <a:xfrm>
              <a:off x="4165568" y="3832073"/>
              <a:ext cx="1174670" cy="1030715"/>
            </a:xfrm>
            <a:prstGeom prst="blockArc">
              <a:avLst>
                <a:gd name="adj1" fmla="val 10800000"/>
                <a:gd name="adj2" fmla="val 93272"/>
                <a:gd name="adj3" fmla="val 7546"/>
              </a:avLst>
            </a:prstGeom>
            <a:solidFill>
              <a:schemeClr val="tx1"/>
            </a:solidFill>
            <a:ln w="9525" cap="flat" cmpd="sng" algn="ctr">
              <a:solidFill>
                <a:srgbClr val="005E59"/>
              </a:solidFill>
              <a:prstDash val="solid"/>
              <a:round/>
              <a:headEnd type="none" w="med" len="med"/>
              <a:tailEnd type="none" w="med" len="med"/>
            </a:ln>
            <a:effectLst/>
          </p:spPr>
          <p:txBody>
            <a:bodyPr/>
            <a:lstStyle/>
            <a:p>
              <a:pPr>
                <a:defRPr/>
              </a:pPr>
              <a:endParaRPr lang="de-DE" sz="1632">
                <a:solidFill>
                  <a:schemeClr val="accent2"/>
                </a:solidFill>
                <a:ea typeface="ＭＳ Ｐゴシック" pitchFamily="16" charset="-128"/>
              </a:endParaRPr>
            </a:p>
          </p:txBody>
        </p:sp>
      </p:grpSp>
    </p:spTree>
    <p:extLst>
      <p:ext uri="{BB962C8B-B14F-4D97-AF65-F5344CB8AC3E}">
        <p14:creationId xmlns:p14="http://schemas.microsoft.com/office/powerpoint/2010/main" val="2411138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a:cs typeface="Verdana" panose="020B0604030504040204" pitchFamily="34" charset="0"/>
              </a:rPr>
              <a:t>Umfrage: Einfluss </a:t>
            </a:r>
            <a:r>
              <a:rPr lang="de-DE" dirty="0"/>
              <a:t>des Verhaltens auf den </a:t>
            </a:r>
            <a:r>
              <a:rPr lang="de-DE" dirty="0" smtClean="0"/>
              <a:t>Energieverbrauch</a:t>
            </a:r>
          </a:p>
        </p:txBody>
      </p:sp>
      <p:sp>
        <p:nvSpPr>
          <p:cNvPr id="4" name="Textplatzhalter 3"/>
          <p:cNvSpPr>
            <a:spLocks noGrp="1"/>
          </p:cNvSpPr>
          <p:nvPr>
            <p:ph type="body" sz="quarter" idx="13"/>
          </p:nvPr>
        </p:nvSpPr>
        <p:spPr/>
        <p:txBody>
          <a:bodyPr/>
          <a:lstStyle/>
          <a:p>
            <a:pPr algn="just"/>
            <a:r>
              <a:rPr lang="de-DE" dirty="0">
                <a:solidFill>
                  <a:srgbClr val="077979"/>
                </a:solidFill>
              </a:rPr>
              <a:t>Wie hoch sind typischerweise die Anteile der Energie- und Wasserkosten in einem kommunalen Gebäude</a:t>
            </a:r>
            <a:r>
              <a:rPr lang="de-DE" dirty="0" smtClean="0">
                <a:solidFill>
                  <a:srgbClr val="077979"/>
                </a:solidFill>
              </a:rPr>
              <a:t>?</a:t>
            </a:r>
          </a:p>
          <a:p>
            <a:pPr algn="just"/>
            <a:endParaRPr lang="de-DE" dirty="0">
              <a:solidFill>
                <a:srgbClr val="005E59"/>
              </a:solidFill>
            </a:endParaRPr>
          </a:p>
          <a:p>
            <a:pPr>
              <a:spcAft>
                <a:spcPts val="1000"/>
              </a:spcAft>
            </a:pPr>
            <a:endParaRPr lang="de-DE" dirty="0"/>
          </a:p>
        </p:txBody>
      </p:sp>
      <p:graphicFrame>
        <p:nvGraphicFramePr>
          <p:cNvPr id="18" name="Diagramm 17"/>
          <p:cNvGraphicFramePr/>
          <p:nvPr>
            <p:extLst>
              <p:ext uri="{D42A27DB-BD31-4B8C-83A1-F6EECF244321}">
                <p14:modId xmlns:p14="http://schemas.microsoft.com/office/powerpoint/2010/main" val="202286555"/>
              </p:ext>
            </p:extLst>
          </p:nvPr>
        </p:nvGraphicFramePr>
        <p:xfrm>
          <a:off x="3320460" y="2868460"/>
          <a:ext cx="5209766" cy="36505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3005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Wasserhahn-Durchfluss</a:t>
            </a:r>
          </a:p>
        </p:txBody>
      </p:sp>
      <p:sp>
        <p:nvSpPr>
          <p:cNvPr id="18" name="Rectangle 7"/>
          <p:cNvSpPr txBox="1">
            <a:spLocks noGrp="1" noChangeArrowheads="1"/>
          </p:cNvSpPr>
          <p:nvPr>
            <p:ph type="body" sz="quarter" idx="13"/>
          </p:nvPr>
        </p:nvSpPr>
        <p:spPr bwMode="auto">
          <a:xfrm>
            <a:off x="580960" y="1803950"/>
            <a:ext cx="9902825" cy="59317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4" tIns="41443" rIns="82884" bIns="41443">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de-DE" sz="2400" kern="1200">
                <a:solidFill>
                  <a:schemeClr val="tx1"/>
                </a:solidFill>
                <a:latin typeface="Verdana" panose="020B0604030504040204" pitchFamily="34" charset="0"/>
                <a:ea typeface="ＭＳ Ｐゴシック" panose="020B0600070205080204" pitchFamily="34" charset="-128"/>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lang="de-DE" sz="2400" kern="1200">
                <a:solidFill>
                  <a:schemeClr val="tx1"/>
                </a:solidFill>
                <a:latin typeface="Verdana" panose="020B0604030504040204" pitchFamily="34" charset="0"/>
                <a:ea typeface="ＭＳ Ｐゴシック" panose="020B060007020508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de-DE" sz="2400" kern="1200">
                <a:solidFill>
                  <a:schemeClr val="tx1"/>
                </a:solidFill>
                <a:latin typeface="Verdana" panose="020B0604030504040204" pitchFamily="34" charset="0"/>
                <a:ea typeface="ＭＳ Ｐゴシック" panose="020B060007020508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de-DE" sz="2400" kern="1200">
                <a:solidFill>
                  <a:schemeClr val="tx1"/>
                </a:solidFill>
                <a:latin typeface="Verdana" panose="020B0604030504040204" pitchFamily="34" charset="0"/>
                <a:ea typeface="ＭＳ Ｐゴシック" panose="020B060007020508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de-DE" sz="2400" kern="1200">
                <a:solidFill>
                  <a:schemeClr val="tx1"/>
                </a:solidFill>
                <a:latin typeface="Verdana" panose="020B0604030504040204" pitchFamily="34" charset="0"/>
                <a:ea typeface="ＭＳ Ｐゴシック" panose="020B0600070205080204" pitchFamily="34" charset="-128"/>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9pPr>
          </a:lstStyle>
          <a:p>
            <a:pPr marL="0" indent="0">
              <a:lnSpc>
                <a:spcPct val="130000"/>
              </a:lnSpc>
              <a:spcBef>
                <a:spcPct val="50000"/>
              </a:spcBef>
              <a:buFont typeface="Arial" panose="020B0604020202020204" pitchFamily="34" charset="0"/>
              <a:buNone/>
              <a:defRPr/>
            </a:pPr>
            <a:r>
              <a:rPr lang="de-DE" altLang="de-DE" sz="2000" b="1" dirty="0" smtClean="0">
                <a:solidFill>
                  <a:srgbClr val="077979"/>
                </a:solidFill>
              </a:rPr>
              <a:t>Durchfluss messen:</a:t>
            </a:r>
          </a:p>
          <a:p>
            <a:pPr marL="0" indent="0">
              <a:lnSpc>
                <a:spcPct val="130000"/>
              </a:lnSpc>
              <a:spcBef>
                <a:spcPct val="50000"/>
              </a:spcBef>
              <a:buFont typeface="Arial" panose="020B0604020202020204" pitchFamily="34" charset="0"/>
              <a:buNone/>
              <a:defRPr/>
            </a:pPr>
            <a:endParaRPr lang="de-DE" altLang="de-DE" sz="2000" b="1" dirty="0">
              <a:solidFill>
                <a:srgbClr val="077979"/>
              </a:solidFill>
            </a:endParaRPr>
          </a:p>
          <a:p>
            <a:pPr marL="0" indent="0">
              <a:lnSpc>
                <a:spcPct val="130000"/>
              </a:lnSpc>
              <a:spcBef>
                <a:spcPct val="50000"/>
              </a:spcBef>
              <a:buFont typeface="Arial" panose="020B0604020202020204" pitchFamily="34" charset="0"/>
              <a:buNone/>
              <a:defRPr/>
            </a:pPr>
            <a:endParaRPr lang="de-DE" altLang="de-DE" sz="2000" b="1" dirty="0" smtClean="0">
              <a:solidFill>
                <a:srgbClr val="077979"/>
              </a:solidFill>
            </a:endParaRPr>
          </a:p>
          <a:p>
            <a:pPr marL="0" indent="0">
              <a:lnSpc>
                <a:spcPct val="130000"/>
              </a:lnSpc>
              <a:spcBef>
                <a:spcPct val="50000"/>
              </a:spcBef>
              <a:buFont typeface="Arial" panose="020B0604020202020204" pitchFamily="34" charset="0"/>
              <a:buNone/>
              <a:defRPr/>
            </a:pPr>
            <a:endParaRPr lang="de-DE" altLang="de-DE" sz="2000" b="1" dirty="0">
              <a:solidFill>
                <a:srgbClr val="077979"/>
              </a:solidFill>
            </a:endParaRPr>
          </a:p>
          <a:p>
            <a:pPr marL="0" indent="0">
              <a:lnSpc>
                <a:spcPct val="130000"/>
              </a:lnSpc>
              <a:spcBef>
                <a:spcPct val="50000"/>
              </a:spcBef>
              <a:buFont typeface="Arial" panose="020B0604020202020204" pitchFamily="34" charset="0"/>
              <a:buNone/>
              <a:defRPr/>
            </a:pPr>
            <a:r>
              <a:rPr lang="de-DE" altLang="de-DE" sz="2000" b="1" dirty="0" smtClean="0">
                <a:solidFill>
                  <a:srgbClr val="077979"/>
                </a:solidFill>
              </a:rPr>
              <a:t>Durchfluss reduzieren auf 5-8 Liter/Minute mittels:</a:t>
            </a:r>
          </a:p>
          <a:p>
            <a:pPr>
              <a:lnSpc>
                <a:spcPct val="130000"/>
              </a:lnSpc>
              <a:spcBef>
                <a:spcPct val="50000"/>
              </a:spcBef>
              <a:defRPr/>
            </a:pPr>
            <a:r>
              <a:rPr lang="de-DE" altLang="de-DE" sz="2000" dirty="0" smtClean="0">
                <a:solidFill>
                  <a:srgbClr val="077979"/>
                </a:solidFill>
              </a:rPr>
              <a:t>Einstellung des Selbstschlussventils auf 5 sec.</a:t>
            </a:r>
          </a:p>
          <a:p>
            <a:pPr>
              <a:lnSpc>
                <a:spcPct val="130000"/>
              </a:lnSpc>
              <a:spcBef>
                <a:spcPct val="50000"/>
              </a:spcBef>
              <a:defRPr/>
            </a:pPr>
            <a:r>
              <a:rPr lang="de-DE" altLang="de-DE" sz="2000" dirty="0" smtClean="0">
                <a:solidFill>
                  <a:srgbClr val="077979"/>
                </a:solidFill>
              </a:rPr>
              <a:t>Einbau druckunabhängiger Durchflussmengenbegrenzer (nicht bei drucklosen Geräten)</a:t>
            </a:r>
            <a:r>
              <a:rPr lang="de-DE" altLang="de-DE" sz="1814" dirty="0" smtClean="0">
                <a:solidFill>
                  <a:srgbClr val="D87800"/>
                </a:solidFill>
              </a:rPr>
              <a:t/>
            </a:r>
            <a:br>
              <a:rPr lang="de-DE" altLang="de-DE" sz="1814" dirty="0" smtClean="0">
                <a:solidFill>
                  <a:srgbClr val="D87800"/>
                </a:solidFill>
              </a:rPr>
            </a:br>
            <a:endParaRPr lang="de-DE" altLang="de-DE" sz="1814" dirty="0" smtClean="0">
              <a:solidFill>
                <a:srgbClr val="D87800"/>
              </a:solidFill>
            </a:endParaRPr>
          </a:p>
          <a:p>
            <a:pPr>
              <a:lnSpc>
                <a:spcPct val="120000"/>
              </a:lnSpc>
              <a:defRPr/>
            </a:pPr>
            <a:endParaRPr lang="de-DE" altLang="de-DE" sz="1814" dirty="0">
              <a:solidFill>
                <a:srgbClr val="D87800"/>
              </a:solidFill>
            </a:endParaRPr>
          </a:p>
        </p:txBody>
      </p:sp>
      <p:pic>
        <p:nvPicPr>
          <p:cNvPr id="19" name="Grafik 18"/>
          <p:cNvPicPr>
            <a:picLocks noChangeAspect="1"/>
          </p:cNvPicPr>
          <p:nvPr/>
        </p:nvPicPr>
        <p:blipFill>
          <a:blip r:embed="rId4"/>
          <a:stretch>
            <a:fillRect/>
          </a:stretch>
        </p:blipFill>
        <p:spPr>
          <a:xfrm>
            <a:off x="3201193" y="2288755"/>
            <a:ext cx="1436548" cy="1795686"/>
          </a:xfrm>
          <a:prstGeom prst="rect">
            <a:avLst/>
          </a:prstGeom>
        </p:spPr>
      </p:pic>
      <p:grpSp>
        <p:nvGrpSpPr>
          <p:cNvPr id="20" name="Gruppieren 21"/>
          <p:cNvGrpSpPr>
            <a:grpSpLocks/>
          </p:cNvGrpSpPr>
          <p:nvPr/>
        </p:nvGrpSpPr>
        <p:grpSpPr bwMode="auto">
          <a:xfrm rot="-859433">
            <a:off x="5993167" y="2292956"/>
            <a:ext cx="1045111" cy="1370448"/>
            <a:chOff x="7296843" y="4861150"/>
            <a:chExt cx="1152129" cy="1512168"/>
          </a:xfrm>
        </p:grpSpPr>
        <p:sp>
          <p:nvSpPr>
            <p:cNvPr id="21" name="Abgerundetes Rechteck 20"/>
            <p:cNvSpPr/>
            <p:nvPr/>
          </p:nvSpPr>
          <p:spPr bwMode="auto">
            <a:xfrm>
              <a:off x="7323457" y="4861150"/>
              <a:ext cx="864890" cy="1512168"/>
            </a:xfrm>
            <a:prstGeom prst="roundRect">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22" name="Ellipse 4"/>
            <p:cNvSpPr>
              <a:spLocks noChangeArrowheads="1"/>
            </p:cNvSpPr>
            <p:nvPr/>
          </p:nvSpPr>
          <p:spPr bwMode="auto">
            <a:xfrm>
              <a:off x="7647967" y="6138986"/>
              <a:ext cx="216024" cy="216024"/>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23" name="Abgerundetes Rechteck 5"/>
            <p:cNvSpPr>
              <a:spLocks noChangeArrowheads="1"/>
            </p:cNvSpPr>
            <p:nvPr/>
          </p:nvSpPr>
          <p:spPr bwMode="auto">
            <a:xfrm>
              <a:off x="7661875" y="4919184"/>
              <a:ext cx="216024" cy="72008"/>
            </a:xfrm>
            <a:prstGeom prst="roundRect">
              <a:avLst>
                <a:gd name="adj" fmla="val 16667"/>
              </a:avLst>
            </a:prstGeom>
            <a:solidFill>
              <a:schemeClr val="bg1"/>
            </a:soli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24" name="Rechteck 9"/>
            <p:cNvSpPr>
              <a:spLocks noChangeArrowheads="1"/>
            </p:cNvSpPr>
            <p:nvPr/>
          </p:nvSpPr>
          <p:spPr bwMode="auto">
            <a:xfrm>
              <a:off x="7355299" y="5031832"/>
              <a:ext cx="792088" cy="1086834"/>
            </a:xfrm>
            <a:prstGeom prst="rect">
              <a:avLst/>
            </a:prstGeom>
            <a:solidFill>
              <a:schemeClr val="bg1"/>
            </a:solidFill>
            <a:ln w="9525" algn="ctr">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25" name="Textfeld 10"/>
            <p:cNvSpPr txBox="1">
              <a:spLocks noChangeArrowheads="1"/>
            </p:cNvSpPr>
            <p:nvPr/>
          </p:nvSpPr>
          <p:spPr bwMode="auto">
            <a:xfrm>
              <a:off x="7296843" y="5431959"/>
              <a:ext cx="1152129" cy="27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r>
                <a:rPr lang="de-DE" altLang="de-DE" sz="997" b="1" dirty="0">
                  <a:sym typeface="Wingdings" panose="05000000000000000000" pitchFamily="2" charset="2"/>
                </a:rPr>
                <a:t>00:00:05</a:t>
              </a:r>
              <a:endParaRPr lang="de-DE" altLang="de-DE" sz="997" b="1" dirty="0"/>
            </a:p>
          </p:txBody>
        </p:sp>
      </p:grpSp>
      <p:grpSp>
        <p:nvGrpSpPr>
          <p:cNvPr id="26" name="Gruppieren 20"/>
          <p:cNvGrpSpPr>
            <a:grpSpLocks/>
          </p:cNvGrpSpPr>
          <p:nvPr/>
        </p:nvGrpSpPr>
        <p:grpSpPr bwMode="auto">
          <a:xfrm rot="506206">
            <a:off x="7496742" y="2402535"/>
            <a:ext cx="1045111" cy="935705"/>
            <a:chOff x="5415718" y="4861545"/>
            <a:chExt cx="1404157" cy="1296144"/>
          </a:xfrm>
        </p:grpSpPr>
        <p:sp>
          <p:nvSpPr>
            <p:cNvPr id="27" name="Zylinder 1"/>
            <p:cNvSpPr>
              <a:spLocks noChangeArrowheads="1"/>
            </p:cNvSpPr>
            <p:nvPr/>
          </p:nvSpPr>
          <p:spPr bwMode="auto">
            <a:xfrm>
              <a:off x="5415718" y="4861545"/>
              <a:ext cx="900101" cy="1296144"/>
            </a:xfrm>
            <a:prstGeom prst="can">
              <a:avLst>
                <a:gd name="adj" fmla="val 25000"/>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de-DE" altLang="de-DE" sz="2176"/>
            </a:p>
          </p:txBody>
        </p:sp>
        <p:sp>
          <p:nvSpPr>
            <p:cNvPr id="28" name="Halbbogen 27"/>
            <p:cNvSpPr/>
            <p:nvPr/>
          </p:nvSpPr>
          <p:spPr bwMode="auto">
            <a:xfrm rot="5400000">
              <a:off x="5847548" y="4970003"/>
              <a:ext cx="865425" cy="1079228"/>
            </a:xfrm>
            <a:prstGeom prst="blockArc">
              <a:avLst>
                <a:gd name="adj1" fmla="val 11237575"/>
                <a:gd name="adj2" fmla="val 21173265"/>
                <a:gd name="adj3" fmla="val 12366"/>
              </a:avLst>
            </a:prstGeom>
            <a:noFill/>
            <a:ln w="15875" cap="flat" cmpd="sng" algn="ctr">
              <a:solidFill>
                <a:schemeClr val="tx1"/>
              </a:solidFill>
              <a:prstDash val="solid"/>
              <a:round/>
              <a:headEnd type="none" w="med" len="med"/>
              <a:tailEnd type="none" w="med" len="med"/>
            </a:ln>
            <a:effectLst/>
          </p:spPr>
          <p:txBody>
            <a:bodyPr/>
            <a:lstStyle/>
            <a:p>
              <a:pPr>
                <a:defRPr/>
              </a:pPr>
              <a:endParaRPr lang="de-DE" sz="1632">
                <a:ea typeface="ＭＳ Ｐゴシック" pitchFamily="16" charset="-128"/>
              </a:endParaRPr>
            </a:p>
          </p:txBody>
        </p:sp>
        <p:sp>
          <p:nvSpPr>
            <p:cNvPr id="29" name="Textfeld 28"/>
            <p:cNvSpPr txBox="1">
              <a:spLocks noChangeArrowheads="1"/>
            </p:cNvSpPr>
            <p:nvPr/>
          </p:nvSpPr>
          <p:spPr bwMode="auto">
            <a:xfrm>
              <a:off x="5418517" y="5383079"/>
              <a:ext cx="1152129" cy="34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r>
                <a:rPr lang="de-DE" altLang="de-DE" sz="997" b="1" dirty="0">
                  <a:sym typeface="Wingdings" panose="05000000000000000000" pitchFamily="2" charset="2"/>
                </a:rPr>
                <a:t>250 ml</a:t>
              </a:r>
              <a:endParaRPr lang="de-DE" altLang="de-DE" sz="997" b="1" dirty="0"/>
            </a:p>
          </p:txBody>
        </p:sp>
      </p:grpSp>
      <p:sp>
        <p:nvSpPr>
          <p:cNvPr id="17" name="Rechteck 16"/>
          <p:cNvSpPr/>
          <p:nvPr/>
        </p:nvSpPr>
        <p:spPr>
          <a:xfrm>
            <a:off x="3353656" y="4138094"/>
            <a:ext cx="1284085" cy="338554"/>
          </a:xfrm>
          <a:prstGeom prst="rect">
            <a:avLst/>
          </a:prstGeom>
        </p:spPr>
        <p:txBody>
          <a:bodyPr wrap="square">
            <a:spAutoFit/>
          </a:bodyPr>
          <a:lstStyle/>
          <a:p>
            <a:pPr lvl="0"/>
            <a:r>
              <a:rPr lang="de-DE" sz="800" dirty="0">
                <a:solidFill>
                  <a:srgbClr val="077979"/>
                </a:solidFill>
              </a:rPr>
              <a:t>Quelle: </a:t>
            </a:r>
            <a:r>
              <a:rPr lang="de-DE" sz="800" dirty="0" err="1">
                <a:solidFill>
                  <a:srgbClr val="077979"/>
                </a:solidFill>
              </a:rPr>
              <a:t>Unsplash</a:t>
            </a:r>
            <a:r>
              <a:rPr lang="de-DE" sz="800" dirty="0">
                <a:solidFill>
                  <a:srgbClr val="077979"/>
                </a:solidFill>
              </a:rPr>
              <a:t> (www.unsplash.com)</a:t>
            </a:r>
          </a:p>
        </p:txBody>
      </p:sp>
    </p:spTree>
    <p:extLst>
      <p:ext uri="{BB962C8B-B14F-4D97-AF65-F5344CB8AC3E}">
        <p14:creationId xmlns:p14="http://schemas.microsoft.com/office/powerpoint/2010/main" val="3595924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Defekte Spülungen</a:t>
            </a:r>
          </a:p>
        </p:txBody>
      </p:sp>
      <p:sp>
        <p:nvSpPr>
          <p:cNvPr id="4" name="Textplatzhalter 3"/>
          <p:cNvSpPr>
            <a:spLocks noGrp="1"/>
          </p:cNvSpPr>
          <p:nvPr>
            <p:ph type="body" sz="quarter" idx="13"/>
          </p:nvPr>
        </p:nvSpPr>
        <p:spPr>
          <a:xfrm>
            <a:off x="580960" y="2022764"/>
            <a:ext cx="9902556" cy="3936665"/>
          </a:xfrm>
        </p:spPr>
        <p:txBody>
          <a:bodyPr/>
          <a:lstStyle/>
          <a:p>
            <a:pPr algn="just"/>
            <a:r>
              <a:rPr lang="de-DE" dirty="0">
                <a:solidFill>
                  <a:srgbClr val="077979"/>
                </a:solidFill>
              </a:rPr>
              <a:t>Ein undichter Spülkasten verursacht zusätzliche Wasserkosten von ca. </a:t>
            </a:r>
            <a:r>
              <a:rPr lang="de-DE" dirty="0" smtClean="0">
                <a:solidFill>
                  <a:srgbClr val="077979"/>
                </a:solidFill>
              </a:rPr>
              <a:t>…</a:t>
            </a:r>
          </a:p>
          <a:p>
            <a:pPr algn="just"/>
            <a:endParaRPr lang="de-DE" dirty="0">
              <a:solidFill>
                <a:srgbClr val="077979"/>
              </a:solidFill>
            </a:endParaRPr>
          </a:p>
          <a:p>
            <a:pPr marL="342900" indent="-342900" algn="just">
              <a:buFont typeface="Courier New" panose="02070309020205020404" pitchFamily="49" charset="0"/>
              <a:buChar char="o"/>
            </a:pPr>
            <a:r>
              <a:rPr lang="de-DE" dirty="0" smtClean="0">
                <a:solidFill>
                  <a:srgbClr val="077979"/>
                </a:solidFill>
              </a:rPr>
              <a:t>14 €</a:t>
            </a:r>
            <a:r>
              <a:rPr lang="de-DE" dirty="0">
                <a:solidFill>
                  <a:srgbClr val="077979"/>
                </a:solidFill>
              </a:rPr>
              <a:t>/</a:t>
            </a:r>
            <a:r>
              <a:rPr lang="de-DE" dirty="0" smtClean="0">
                <a:solidFill>
                  <a:srgbClr val="077979"/>
                </a:solidFill>
              </a:rPr>
              <a:t>Woche</a:t>
            </a:r>
          </a:p>
          <a:p>
            <a:pPr algn="just"/>
            <a:endParaRPr lang="de-DE" dirty="0">
              <a:solidFill>
                <a:srgbClr val="077979"/>
              </a:solidFill>
            </a:endParaRPr>
          </a:p>
          <a:p>
            <a:pPr marL="342900" indent="-342900" algn="just">
              <a:buFont typeface="Courier New" panose="02070309020205020404" pitchFamily="49" charset="0"/>
              <a:buChar char="o"/>
            </a:pPr>
            <a:r>
              <a:rPr lang="de-DE" dirty="0">
                <a:solidFill>
                  <a:srgbClr val="077979"/>
                </a:solidFill>
              </a:rPr>
              <a:t>4  €/Woche</a:t>
            </a:r>
            <a:endParaRPr lang="de-DE" altLang="de-DE" dirty="0">
              <a:solidFill>
                <a:srgbClr val="077979"/>
              </a:solidFill>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1560717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Defekte Spülungen</a:t>
            </a:r>
          </a:p>
        </p:txBody>
      </p:sp>
      <p:pic>
        <p:nvPicPr>
          <p:cNvPr id="6" name="Grafik 5"/>
          <p:cNvPicPr>
            <a:picLocks noChangeAspect="1"/>
          </p:cNvPicPr>
          <p:nvPr/>
        </p:nvPicPr>
        <p:blipFill>
          <a:blip r:embed="rId4"/>
          <a:stretch>
            <a:fillRect/>
          </a:stretch>
        </p:blipFill>
        <p:spPr>
          <a:xfrm>
            <a:off x="580960" y="2816352"/>
            <a:ext cx="10040982" cy="877824"/>
          </a:xfrm>
          <a:prstGeom prst="rect">
            <a:avLst/>
          </a:prstGeom>
        </p:spPr>
      </p:pic>
      <p:sp>
        <p:nvSpPr>
          <p:cNvPr id="4" name="Textplatzhalter 3"/>
          <p:cNvSpPr>
            <a:spLocks noGrp="1"/>
          </p:cNvSpPr>
          <p:nvPr>
            <p:ph type="body" sz="quarter" idx="13"/>
          </p:nvPr>
        </p:nvSpPr>
        <p:spPr>
          <a:xfrm>
            <a:off x="580960" y="2022764"/>
            <a:ext cx="9902556" cy="3936665"/>
          </a:xfrm>
        </p:spPr>
        <p:txBody>
          <a:bodyPr/>
          <a:lstStyle/>
          <a:p>
            <a:pPr algn="just"/>
            <a:r>
              <a:rPr lang="de-DE" dirty="0">
                <a:solidFill>
                  <a:srgbClr val="077979"/>
                </a:solidFill>
              </a:rPr>
              <a:t>Ein undichter Spülkasten verursacht zusätzliche Wasserkosten von ca. </a:t>
            </a:r>
            <a:endParaRPr lang="de-DE" dirty="0" smtClean="0">
              <a:solidFill>
                <a:srgbClr val="077979"/>
              </a:solidFill>
            </a:endParaRPr>
          </a:p>
          <a:p>
            <a:pPr algn="just"/>
            <a:endParaRPr lang="de-DE" dirty="0">
              <a:solidFill>
                <a:srgbClr val="077979"/>
              </a:solidFill>
            </a:endParaRPr>
          </a:p>
          <a:p>
            <a:pPr marL="342900" indent="-342900" algn="just">
              <a:buFont typeface="Courier New" panose="02070309020205020404" pitchFamily="49" charset="0"/>
              <a:buChar char="o"/>
            </a:pPr>
            <a:r>
              <a:rPr lang="de-DE" dirty="0">
                <a:solidFill>
                  <a:srgbClr val="077979"/>
                </a:solidFill>
              </a:rPr>
              <a:t>14€/</a:t>
            </a:r>
            <a:r>
              <a:rPr lang="de-DE" dirty="0" smtClean="0">
                <a:solidFill>
                  <a:srgbClr val="077979"/>
                </a:solidFill>
              </a:rPr>
              <a:t>Woche</a:t>
            </a:r>
          </a:p>
          <a:p>
            <a:pPr algn="just"/>
            <a:endParaRPr lang="de-DE" dirty="0">
              <a:solidFill>
                <a:srgbClr val="077979"/>
              </a:solidFill>
            </a:endParaRPr>
          </a:p>
          <a:p>
            <a:pPr marL="342900" indent="-342900" algn="just">
              <a:buFont typeface="Courier New" panose="02070309020205020404" pitchFamily="49" charset="0"/>
              <a:buChar char="o"/>
            </a:pPr>
            <a:r>
              <a:rPr lang="de-DE" dirty="0">
                <a:solidFill>
                  <a:srgbClr val="077979"/>
                </a:solidFill>
              </a:rPr>
              <a:t>4  €/Woche</a:t>
            </a:r>
            <a:endParaRPr lang="de-DE" altLang="de-DE" dirty="0">
              <a:solidFill>
                <a:srgbClr val="077979"/>
              </a:solidFill>
            </a:endParaRPr>
          </a:p>
        </p:txBody>
      </p:sp>
      <p:sp>
        <p:nvSpPr>
          <p:cNvPr id="8" name="Stern mit 5 Zacken 7"/>
          <p:cNvSpPr/>
          <p:nvPr/>
        </p:nvSpPr>
        <p:spPr>
          <a:xfrm>
            <a:off x="580960" y="3072637"/>
            <a:ext cx="333440" cy="3149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9543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a:spLocks noChangeArrowheads="1"/>
          </p:cNvSpPr>
          <p:nvPr/>
        </p:nvSpPr>
        <p:spPr bwMode="auto">
          <a:xfrm>
            <a:off x="580960" y="1928070"/>
            <a:ext cx="4032170" cy="37609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4" tIns="41443" rIns="82884" bIns="41443">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Verdana" panose="020B0604030504040204" pitchFamily="34" charset="0"/>
                <a:ea typeface="ＭＳ Ｐゴシック" panose="020B0600070205080204" pitchFamily="34" charset="-128"/>
                <a:cs typeface="+mn-cs"/>
              </a:defRPr>
            </a:lvl9pPr>
          </a:lstStyle>
          <a:p>
            <a:pPr marL="0" indent="0">
              <a:lnSpc>
                <a:spcPct val="130000"/>
              </a:lnSpc>
              <a:spcBef>
                <a:spcPct val="50000"/>
              </a:spcBef>
              <a:buFont typeface="Arial" panose="020B0604020202020204" pitchFamily="34" charset="0"/>
              <a:buNone/>
              <a:defRPr/>
            </a:pPr>
            <a:r>
              <a:rPr lang="de-DE" altLang="de-DE" sz="2000" b="1" dirty="0" smtClean="0">
                <a:solidFill>
                  <a:srgbClr val="077979"/>
                </a:solidFill>
              </a:rPr>
              <a:t>Tropfender Wasserhahn </a:t>
            </a:r>
          </a:p>
          <a:p>
            <a:pPr marL="0" indent="0">
              <a:lnSpc>
                <a:spcPct val="130000"/>
              </a:lnSpc>
              <a:spcBef>
                <a:spcPct val="50000"/>
              </a:spcBef>
              <a:buFont typeface="Arial" panose="020B0604020202020204" pitchFamily="34" charset="0"/>
              <a:buNone/>
              <a:defRPr/>
            </a:pPr>
            <a:endParaRPr lang="de-DE" altLang="de-DE" sz="2000" dirty="0" smtClean="0">
              <a:solidFill>
                <a:srgbClr val="077979"/>
              </a:solidFill>
            </a:endParaRPr>
          </a:p>
          <a:p>
            <a:pPr marL="0" indent="0">
              <a:lnSpc>
                <a:spcPct val="130000"/>
              </a:lnSpc>
              <a:spcBef>
                <a:spcPct val="50000"/>
              </a:spcBef>
              <a:buFont typeface="Arial" panose="020B0604020202020204" pitchFamily="34" charset="0"/>
              <a:buNone/>
              <a:defRPr/>
            </a:pPr>
            <a:r>
              <a:rPr lang="de-DE" altLang="de-DE" sz="2000" dirty="0" smtClean="0">
                <a:solidFill>
                  <a:srgbClr val="077979"/>
                </a:solidFill>
              </a:rPr>
              <a:t>10 Tropfen/Minute</a:t>
            </a:r>
          </a:p>
          <a:p>
            <a:pPr marL="0" indent="0">
              <a:lnSpc>
                <a:spcPct val="130000"/>
              </a:lnSpc>
              <a:spcBef>
                <a:spcPct val="50000"/>
              </a:spcBef>
              <a:buFont typeface="Arial" panose="020B0604020202020204" pitchFamily="34" charset="0"/>
              <a:buNone/>
              <a:defRPr/>
            </a:pPr>
            <a:r>
              <a:rPr lang="de-DE" altLang="de-DE" sz="2000" dirty="0" smtClean="0">
                <a:solidFill>
                  <a:srgbClr val="077979"/>
                </a:solidFill>
              </a:rPr>
              <a:t>2000 Liter/Jahr</a:t>
            </a:r>
          </a:p>
          <a:p>
            <a:pPr marL="0" indent="0">
              <a:lnSpc>
                <a:spcPct val="130000"/>
              </a:lnSpc>
              <a:spcBef>
                <a:spcPct val="50000"/>
              </a:spcBef>
              <a:buFont typeface="Arial" panose="020B0604020202020204" pitchFamily="34" charset="0"/>
              <a:buNone/>
              <a:defRPr/>
            </a:pPr>
            <a:endParaRPr lang="de-DE" altLang="de-DE" sz="2000" i="1" dirty="0" smtClean="0">
              <a:solidFill>
                <a:srgbClr val="077979"/>
              </a:solidFill>
            </a:endParaRPr>
          </a:p>
          <a:p>
            <a:pPr marL="0" indent="0">
              <a:lnSpc>
                <a:spcPct val="130000"/>
              </a:lnSpc>
              <a:spcBef>
                <a:spcPct val="50000"/>
              </a:spcBef>
              <a:buFont typeface="Arial" panose="020B0604020202020204" pitchFamily="34" charset="0"/>
              <a:buNone/>
              <a:defRPr/>
            </a:pPr>
            <a:r>
              <a:rPr lang="de-DE" altLang="de-DE" sz="2000" dirty="0" smtClean="0">
                <a:solidFill>
                  <a:srgbClr val="077979"/>
                </a:solidFill>
              </a:rPr>
              <a:t>8 Euro/Jahr</a:t>
            </a:r>
          </a:p>
          <a:p>
            <a:pPr marL="0" indent="0">
              <a:lnSpc>
                <a:spcPct val="130000"/>
              </a:lnSpc>
              <a:spcBef>
                <a:spcPct val="50000"/>
              </a:spcBef>
              <a:buFont typeface="Arial" panose="020B0604020202020204" pitchFamily="34" charset="0"/>
              <a:buNone/>
              <a:defRPr/>
            </a:pPr>
            <a:endParaRPr lang="de-DE" altLang="de-DE" sz="2000" i="1" dirty="0">
              <a:solidFill>
                <a:srgbClr val="005E59"/>
              </a:solidFill>
            </a:endParaRPr>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Defekte Spülungen und tropfende Wasserhähne</a:t>
            </a:r>
          </a:p>
        </p:txBody>
      </p:sp>
      <p:pic>
        <p:nvPicPr>
          <p:cNvPr id="6" name="Grafik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3643" y="3477522"/>
            <a:ext cx="2242282" cy="16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Inhaltsplatzhalter 2"/>
          <p:cNvSpPr txBox="1">
            <a:spLocks/>
          </p:cNvSpPr>
          <p:nvPr/>
        </p:nvSpPr>
        <p:spPr>
          <a:xfrm>
            <a:off x="6159712" y="1928070"/>
            <a:ext cx="3705393" cy="3873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de-DE" sz="2000" b="1" dirty="0" smtClean="0">
                <a:solidFill>
                  <a:srgbClr val="077979"/>
                </a:solidFill>
                <a:latin typeface="Verdana" panose="020B0604030504040204" pitchFamily="34" charset="0"/>
                <a:ea typeface="Verdana" panose="020B0604030504040204" pitchFamily="34" charset="0"/>
                <a:cs typeface="Verdana" panose="020B0604030504040204" pitchFamily="34" charset="0"/>
              </a:rPr>
              <a:t>Undichter Spülkasten</a:t>
            </a:r>
          </a:p>
          <a:p>
            <a:pPr marL="0" indent="0">
              <a:buFont typeface="Arial" panose="020B0604020202020204" pitchFamily="34" charset="0"/>
              <a:buNone/>
              <a:defRPr/>
            </a:pPr>
            <a:r>
              <a:rPr lang="de-DE" sz="2000" i="1" dirty="0" smtClean="0">
                <a:solidFill>
                  <a:srgbClr val="07797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z.B. wegen Verkalkung der Dichtung</a:t>
            </a:r>
            <a:endParaRPr lang="de-DE" sz="2000" i="1" dirty="0" smtClean="0">
              <a:solidFill>
                <a:srgbClr val="077979"/>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30000"/>
              </a:lnSpc>
              <a:spcBef>
                <a:spcPct val="50000"/>
              </a:spcBef>
              <a:buFont typeface="Arial" panose="020B0604020202020204" pitchFamily="34" charset="0"/>
              <a:buNone/>
              <a:defRPr/>
            </a:pPr>
            <a:endParaRPr lang="de-DE" sz="2000" dirty="0" smtClean="0">
              <a:solidFill>
                <a:srgbClr val="077979"/>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30000"/>
              </a:lnSpc>
              <a:spcBef>
                <a:spcPct val="50000"/>
              </a:spcBef>
              <a:buFont typeface="Arial" panose="020B0604020202020204" pitchFamily="34" charset="0"/>
              <a:buNone/>
              <a:defRPr/>
            </a:pPr>
            <a:r>
              <a:rPr lang="de-DE" sz="20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3500 Liter/Woche</a:t>
            </a:r>
          </a:p>
          <a:p>
            <a:pPr marL="0" indent="0">
              <a:lnSpc>
                <a:spcPct val="130000"/>
              </a:lnSpc>
              <a:spcBef>
                <a:spcPct val="50000"/>
              </a:spcBef>
              <a:buFont typeface="Arial" panose="020B0604020202020204" pitchFamily="34" charset="0"/>
              <a:buNone/>
              <a:defRPr/>
            </a:pPr>
            <a:endParaRPr lang="de-DE" sz="2000" dirty="0" smtClean="0">
              <a:solidFill>
                <a:srgbClr val="077979"/>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30000"/>
              </a:lnSpc>
              <a:spcBef>
                <a:spcPct val="50000"/>
              </a:spcBef>
              <a:buFont typeface="Arial" panose="020B0604020202020204" pitchFamily="34" charset="0"/>
              <a:buNone/>
              <a:defRPr/>
            </a:pPr>
            <a:r>
              <a:rPr lang="de-DE" sz="2000" dirty="0" smtClean="0">
                <a:solidFill>
                  <a:srgbClr val="077979"/>
                </a:solidFill>
                <a:latin typeface="Verdana" panose="020B0604030504040204" pitchFamily="34" charset="0"/>
                <a:ea typeface="Verdana" panose="020B0604030504040204" pitchFamily="34" charset="0"/>
                <a:cs typeface="Verdana" panose="020B0604030504040204" pitchFamily="34" charset="0"/>
              </a:rPr>
              <a:t>720 Euro/Jahr</a:t>
            </a:r>
            <a:endParaRPr lang="de-DE" sz="2000" dirty="0">
              <a:solidFill>
                <a:srgbClr val="077979"/>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Grafik 1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57712" y="3620524"/>
            <a:ext cx="2001743" cy="18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7"/>
          <p:cNvSpPr>
            <a:spLocks noChangeArrowheads="1"/>
          </p:cNvSpPr>
          <p:nvPr/>
        </p:nvSpPr>
        <p:spPr bwMode="auto">
          <a:xfrm>
            <a:off x="2152524" y="5667533"/>
            <a:ext cx="7241085"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r">
              <a:lnSpc>
                <a:spcPct val="130000"/>
              </a:lnSpc>
              <a:spcBef>
                <a:spcPct val="50000"/>
              </a:spcBef>
            </a:pPr>
            <a:r>
              <a:rPr lang="de-DE" altLang="de-DE" sz="2000" b="1" dirty="0">
                <a:solidFill>
                  <a:srgbClr val="077979"/>
                </a:solidFill>
                <a:sym typeface="Wingdings" panose="05000000000000000000" pitchFamily="2" charset="2"/>
              </a:rPr>
              <a:t> Regelmäßig überprüfen und schnell reagieren!</a:t>
            </a:r>
            <a:endParaRPr lang="de-DE" altLang="de-DE" sz="2000" b="1" dirty="0">
              <a:solidFill>
                <a:srgbClr val="077979"/>
              </a:solidFill>
            </a:endParaRPr>
          </a:p>
        </p:txBody>
      </p:sp>
      <p:sp>
        <p:nvSpPr>
          <p:cNvPr id="14" name="Rechteck 13"/>
          <p:cNvSpPr/>
          <p:nvPr/>
        </p:nvSpPr>
        <p:spPr>
          <a:xfrm>
            <a:off x="3265002" y="5096122"/>
            <a:ext cx="2121419" cy="430887"/>
          </a:xfrm>
          <a:prstGeom prst="rect">
            <a:avLst/>
          </a:prstGeom>
        </p:spPr>
        <p:txBody>
          <a:bodyPr wrap="square">
            <a:spAutoFit/>
          </a:bodyPr>
          <a:lstStyle/>
          <a:p>
            <a:pPr lvl="0"/>
            <a:r>
              <a:rPr lang="de-DE" sz="1100" dirty="0">
                <a:solidFill>
                  <a:srgbClr val="077979"/>
                </a:solidFill>
              </a:rPr>
              <a:t>Quelle: </a:t>
            </a:r>
            <a:r>
              <a:rPr lang="de-DE" sz="1100" dirty="0" err="1">
                <a:solidFill>
                  <a:srgbClr val="077979"/>
                </a:solidFill>
              </a:rPr>
              <a:t>Unsplash</a:t>
            </a:r>
            <a:r>
              <a:rPr lang="de-DE" sz="1100" dirty="0">
                <a:solidFill>
                  <a:srgbClr val="077979"/>
                </a:solidFill>
              </a:rPr>
              <a:t> (www.unsplash.com)</a:t>
            </a:r>
          </a:p>
        </p:txBody>
      </p:sp>
    </p:spTree>
    <p:extLst>
      <p:ext uri="{BB962C8B-B14F-4D97-AF65-F5344CB8AC3E}">
        <p14:creationId xmlns:p14="http://schemas.microsoft.com/office/powerpoint/2010/main" val="1663959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Energiespartipps: Wasser</a:t>
            </a:r>
          </a:p>
        </p:txBody>
      </p:sp>
      <p:sp>
        <p:nvSpPr>
          <p:cNvPr id="4" name="Textplatzhalter 3"/>
          <p:cNvSpPr>
            <a:spLocks noGrp="1"/>
          </p:cNvSpPr>
          <p:nvPr>
            <p:ph type="body" sz="quarter" idx="13"/>
          </p:nvPr>
        </p:nvSpPr>
        <p:spPr>
          <a:xfrm>
            <a:off x="580960" y="2022764"/>
            <a:ext cx="11051882" cy="3950769"/>
          </a:xfrm>
        </p:spPr>
        <p:txBody>
          <a:bodyPr/>
          <a:lstStyle/>
          <a:p>
            <a:pPr marL="342900" indent="-342900">
              <a:buFont typeface="Arial" panose="020B0604020202020204" pitchFamily="34" charset="0"/>
              <a:buChar char="•"/>
            </a:pPr>
            <a:r>
              <a:rPr lang="de-DE" b="1" dirty="0" smtClean="0">
                <a:solidFill>
                  <a:srgbClr val="077979"/>
                </a:solidFill>
              </a:rPr>
              <a:t>Regelmäßige Kontrolle auf Defekte und Undichtigkeiten sowie zeitnahe Mängelbehebung</a:t>
            </a:r>
          </a:p>
          <a:p>
            <a:pPr marL="342900" indent="-342900">
              <a:buFont typeface="Arial" panose="020B0604020202020204" pitchFamily="34" charset="0"/>
              <a:buChar char="•"/>
            </a:pPr>
            <a:r>
              <a:rPr lang="de-DE" b="1" dirty="0" smtClean="0">
                <a:solidFill>
                  <a:srgbClr val="077979"/>
                </a:solidFill>
              </a:rPr>
              <a:t>Tatsächlichen Bedarf feststellen: Warmwasser, welches nicht benötigt wird abschalten/zurückbauen</a:t>
            </a:r>
          </a:p>
          <a:p>
            <a:pPr marL="342900" indent="-342900">
              <a:buFont typeface="Arial" panose="020B0604020202020204" pitchFamily="34" charset="0"/>
              <a:buChar char="•"/>
            </a:pPr>
            <a:r>
              <a:rPr lang="de-DE" b="1" dirty="0" smtClean="0">
                <a:solidFill>
                  <a:srgbClr val="077979"/>
                </a:solidFill>
              </a:rPr>
              <a:t>Durchfluss messen und ggf. verringern bzw. Durchflussbegrenzer und Spararmaturen einbauen</a:t>
            </a:r>
          </a:p>
        </p:txBody>
      </p:sp>
    </p:spTree>
    <p:extLst>
      <p:ext uri="{BB962C8B-B14F-4D97-AF65-F5344CB8AC3E}">
        <p14:creationId xmlns:p14="http://schemas.microsoft.com/office/powerpoint/2010/main" val="1038043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837104"/>
          </a:xfrm>
        </p:spPr>
        <p:txBody>
          <a:bodyPr/>
          <a:lstStyle/>
          <a:p>
            <a:r>
              <a:rPr lang="de-DE" dirty="0" smtClean="0"/>
              <a:t>Quiz: Wiederholung der Umfrage: Einfluss des Verhaltens auf den Energieverbrauch</a:t>
            </a:r>
          </a:p>
        </p:txBody>
      </p:sp>
      <p:sp>
        <p:nvSpPr>
          <p:cNvPr id="4" name="Textplatzhalter 3"/>
          <p:cNvSpPr>
            <a:spLocks noGrp="1"/>
          </p:cNvSpPr>
          <p:nvPr>
            <p:ph type="body" sz="quarter" idx="13"/>
          </p:nvPr>
        </p:nvSpPr>
        <p:spPr>
          <a:xfrm>
            <a:off x="580960" y="2008660"/>
            <a:ext cx="9902556" cy="3936665"/>
          </a:xfrm>
        </p:spPr>
        <p:txBody>
          <a:bodyPr/>
          <a:lstStyle/>
          <a:p>
            <a:pPr algn="just">
              <a:lnSpc>
                <a:spcPct val="150000"/>
              </a:lnSpc>
            </a:pPr>
            <a:r>
              <a:rPr lang="de-DE" dirty="0">
                <a:solidFill>
                  <a:srgbClr val="077979"/>
                </a:solidFill>
              </a:rPr>
              <a:t>Wie beurteilen Sie die Frage </a:t>
            </a:r>
            <a:r>
              <a:rPr lang="de-DE" b="1" dirty="0">
                <a:solidFill>
                  <a:srgbClr val="077979"/>
                </a:solidFill>
              </a:rPr>
              <a:t>nach</a:t>
            </a:r>
            <a:r>
              <a:rPr lang="de-DE" dirty="0">
                <a:solidFill>
                  <a:srgbClr val="077979"/>
                </a:solidFill>
              </a:rPr>
              <a:t> dem Quiz:</a:t>
            </a:r>
          </a:p>
          <a:p>
            <a:pPr algn="just">
              <a:lnSpc>
                <a:spcPct val="150000"/>
              </a:lnSpc>
            </a:pPr>
            <a:r>
              <a:rPr lang="de-DE" dirty="0">
                <a:solidFill>
                  <a:srgbClr val="077979"/>
                </a:solidFill>
              </a:rPr>
              <a:t>Was denken </a:t>
            </a:r>
            <a:r>
              <a:rPr lang="de-DE" dirty="0" smtClean="0">
                <a:solidFill>
                  <a:srgbClr val="077979"/>
                </a:solidFill>
              </a:rPr>
              <a:t>Sie, in </a:t>
            </a:r>
            <a:r>
              <a:rPr lang="de-DE" dirty="0">
                <a:solidFill>
                  <a:srgbClr val="077979"/>
                </a:solidFill>
              </a:rPr>
              <a:t>welchem Umfang können Sie durch Ihr Verhalten Einfluss auf den tatsächlichen Energieverbrauch in Ihrem Amt nehmen</a:t>
            </a:r>
            <a:r>
              <a:rPr lang="de-DE" dirty="0" smtClean="0">
                <a:solidFill>
                  <a:srgbClr val="077979"/>
                </a:solidFill>
              </a:rPr>
              <a:t>?</a:t>
            </a:r>
          </a:p>
          <a:p>
            <a:pPr algn="just">
              <a:lnSpc>
                <a:spcPct val="150000"/>
              </a:lnSpc>
            </a:pPr>
            <a:endParaRPr lang="de-DE" dirty="0">
              <a:solidFill>
                <a:srgbClr val="077979"/>
              </a:solidFill>
            </a:endParaRPr>
          </a:p>
          <a:p>
            <a:pPr marL="342900" indent="-342900" algn="just">
              <a:lnSpc>
                <a:spcPct val="150000"/>
              </a:lnSpc>
              <a:buFont typeface="Courier New" panose="02070309020205020404" pitchFamily="49" charset="0"/>
              <a:buChar char="o"/>
            </a:pPr>
            <a:r>
              <a:rPr lang="de-DE" dirty="0">
                <a:solidFill>
                  <a:srgbClr val="077979"/>
                </a:solidFill>
              </a:rPr>
              <a:t>Höher als zu Beginn des Quiz gedacht.</a:t>
            </a:r>
          </a:p>
          <a:p>
            <a:pPr marL="342900" indent="-342900" algn="just">
              <a:lnSpc>
                <a:spcPct val="150000"/>
              </a:lnSpc>
              <a:buFont typeface="Courier New" panose="02070309020205020404" pitchFamily="49" charset="0"/>
              <a:buChar char="o"/>
            </a:pPr>
            <a:r>
              <a:rPr lang="de-DE" dirty="0">
                <a:solidFill>
                  <a:srgbClr val="077979"/>
                </a:solidFill>
              </a:rPr>
              <a:t>Niedriger als zu Beginn des Quiz gedacht.</a:t>
            </a:r>
          </a:p>
          <a:p>
            <a:pPr marL="342900" indent="-342900" algn="just">
              <a:lnSpc>
                <a:spcPct val="150000"/>
              </a:lnSpc>
              <a:buFont typeface="Courier New" panose="02070309020205020404" pitchFamily="49" charset="0"/>
              <a:buChar char="o"/>
            </a:pPr>
            <a:r>
              <a:rPr lang="de-DE" dirty="0">
                <a:solidFill>
                  <a:srgbClr val="077979"/>
                </a:solidFill>
              </a:rPr>
              <a:t>Genau wie zu Beginn des Quiz gedacht.</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7830771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DAC4B0-35CD-4F3A-9B8F-BFD5D3911EE0}"/>
              </a:ext>
            </a:extLst>
          </p:cNvPr>
          <p:cNvSpPr>
            <a:spLocks noGrp="1"/>
          </p:cNvSpPr>
          <p:nvPr>
            <p:ph type="ctrTitle"/>
          </p:nvPr>
        </p:nvSpPr>
        <p:spPr/>
        <p:txBody>
          <a:bodyPr/>
          <a:lstStyle/>
          <a:p>
            <a:endParaRPr lang="de-DE"/>
          </a:p>
        </p:txBody>
      </p:sp>
      <p:sp>
        <p:nvSpPr>
          <p:cNvPr id="3" name="Textplatzhalter 2">
            <a:extLst>
              <a:ext uri="{FF2B5EF4-FFF2-40B4-BE49-F238E27FC236}">
                <a16:creationId xmlns:a16="http://schemas.microsoft.com/office/drawing/2014/main" xmlns="" id="{C2313390-321D-42C4-A662-D31091612A37}"/>
              </a:ext>
            </a:extLst>
          </p:cNvPr>
          <p:cNvSpPr>
            <a:spLocks noGrp="1"/>
          </p:cNvSpPr>
          <p:nvPr>
            <p:ph type="body" sz="quarter" idx="10"/>
          </p:nvPr>
        </p:nvSpPr>
        <p:spPr/>
        <p:txBody>
          <a:bodyPr/>
          <a:lstStyle/>
          <a:p>
            <a:r>
              <a:rPr lang="de-DE" dirty="0" smtClean="0">
                <a:solidFill>
                  <a:srgbClr val="077979"/>
                </a:solidFill>
              </a:rPr>
              <a:t>Sächsische </a:t>
            </a:r>
            <a:r>
              <a:rPr lang="de-DE" dirty="0">
                <a:solidFill>
                  <a:srgbClr val="077979"/>
                </a:solidFill>
              </a:rPr>
              <a:t>Energieagentur – SAENA GmbH</a:t>
            </a:r>
            <a:br>
              <a:rPr lang="de-DE" dirty="0">
                <a:solidFill>
                  <a:srgbClr val="077979"/>
                </a:solidFill>
              </a:rPr>
            </a:br>
            <a:r>
              <a:rPr lang="de-DE" dirty="0">
                <a:solidFill>
                  <a:srgbClr val="077979"/>
                </a:solidFill>
              </a:rPr>
              <a:t>Telefon: 0351 - 4910 </a:t>
            </a:r>
            <a:r>
              <a:rPr lang="de-DE" dirty="0" smtClean="0">
                <a:solidFill>
                  <a:srgbClr val="077979"/>
                </a:solidFill>
              </a:rPr>
              <a:t>3179</a:t>
            </a:r>
            <a:r>
              <a:rPr lang="de-DE" dirty="0">
                <a:solidFill>
                  <a:srgbClr val="077979"/>
                </a:solidFill>
              </a:rPr>
              <a:t/>
            </a:r>
            <a:br>
              <a:rPr lang="de-DE" dirty="0">
                <a:solidFill>
                  <a:srgbClr val="077979"/>
                </a:solidFill>
              </a:rPr>
            </a:br>
            <a:r>
              <a:rPr lang="de-DE" dirty="0">
                <a:solidFill>
                  <a:srgbClr val="077979"/>
                </a:solidFill>
              </a:rPr>
              <a:t>E-Mail: </a:t>
            </a:r>
            <a:r>
              <a:rPr lang="de-DE" dirty="0" smtClean="0">
                <a:solidFill>
                  <a:srgbClr val="077979"/>
                </a:solidFill>
              </a:rPr>
              <a:t>info@saena.de</a:t>
            </a:r>
            <a:r>
              <a:rPr lang="de-DE" dirty="0">
                <a:solidFill>
                  <a:srgbClr val="077979"/>
                </a:solidFill>
              </a:rPr>
              <a:t/>
            </a:r>
            <a:br>
              <a:rPr lang="de-DE" dirty="0">
                <a:solidFill>
                  <a:srgbClr val="077979"/>
                </a:solidFill>
              </a:rPr>
            </a:br>
            <a:r>
              <a:rPr lang="de-DE" dirty="0">
                <a:solidFill>
                  <a:srgbClr val="077979"/>
                </a:solidFill>
              </a:rPr>
              <a:t>Internet: www.saena.de</a:t>
            </a:r>
          </a:p>
        </p:txBody>
      </p:sp>
    </p:spTree>
    <p:extLst>
      <p:ext uri="{BB962C8B-B14F-4D97-AF65-F5344CB8AC3E}">
        <p14:creationId xmlns:p14="http://schemas.microsoft.com/office/powerpoint/2010/main" val="91011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Raumtemperatur</a:t>
            </a:r>
          </a:p>
        </p:txBody>
      </p:sp>
      <p:sp>
        <p:nvSpPr>
          <p:cNvPr id="4" name="Textplatzhalter 3"/>
          <p:cNvSpPr>
            <a:spLocks noGrp="1"/>
          </p:cNvSpPr>
          <p:nvPr>
            <p:ph type="body" sz="quarter" idx="13"/>
          </p:nvPr>
        </p:nvSpPr>
        <p:spPr>
          <a:xfrm>
            <a:off x="580960" y="2022765"/>
            <a:ext cx="9902556" cy="3047076"/>
          </a:xfrm>
        </p:spPr>
        <p:txBody>
          <a:bodyPr/>
          <a:lstStyle/>
          <a:p>
            <a:pPr algn="just"/>
            <a:r>
              <a:rPr lang="de-DE" dirty="0">
                <a:solidFill>
                  <a:srgbClr val="077979"/>
                </a:solidFill>
              </a:rPr>
              <a:t>Durch die </a:t>
            </a:r>
            <a:r>
              <a:rPr lang="de-DE" dirty="0" smtClean="0">
                <a:solidFill>
                  <a:srgbClr val="077979"/>
                </a:solidFill>
              </a:rPr>
              <a:t>bewusste Einstellung </a:t>
            </a:r>
            <a:r>
              <a:rPr lang="de-DE" dirty="0">
                <a:solidFill>
                  <a:srgbClr val="077979"/>
                </a:solidFill>
              </a:rPr>
              <a:t>der Temperatur meines Arbeitsraumes habe ich Einfluss auf den </a:t>
            </a:r>
            <a:r>
              <a:rPr lang="de-DE" dirty="0" smtClean="0">
                <a:solidFill>
                  <a:srgbClr val="077979"/>
                </a:solidFill>
              </a:rPr>
              <a:t>Energieverbrauch, denn…</a:t>
            </a:r>
            <a:endParaRPr lang="de-DE" dirty="0">
              <a:solidFill>
                <a:srgbClr val="077979"/>
              </a:solidFill>
            </a:endParaRPr>
          </a:p>
          <a:p>
            <a:pPr algn="just"/>
            <a:endParaRPr lang="de-DE" dirty="0">
              <a:solidFill>
                <a:srgbClr val="077979"/>
              </a:solidFill>
            </a:endParaRPr>
          </a:p>
          <a:p>
            <a:pPr marL="342900" indent="-342900">
              <a:buFont typeface="Courier New" panose="02070309020205020404" pitchFamily="49" charset="0"/>
              <a:buChar char="o"/>
            </a:pPr>
            <a:r>
              <a:rPr lang="de-DE" dirty="0" smtClean="0">
                <a:solidFill>
                  <a:srgbClr val="077979"/>
                </a:solidFill>
              </a:rPr>
              <a:t>…je 1°C verringerter Raumtemperatur kann ca. 6% Heizenergie eingespart werden.</a:t>
            </a:r>
            <a:endParaRPr lang="de-DE" dirty="0">
              <a:solidFill>
                <a:srgbClr val="077979"/>
              </a:solidFill>
            </a:endParaRPr>
          </a:p>
          <a:p>
            <a:pPr marL="342900" indent="-342900">
              <a:buFont typeface="Courier New" panose="02070309020205020404" pitchFamily="49" charset="0"/>
              <a:buChar char="o"/>
            </a:pPr>
            <a:r>
              <a:rPr lang="de-DE" dirty="0">
                <a:solidFill>
                  <a:srgbClr val="077979"/>
                </a:solidFill>
              </a:rPr>
              <a:t>…je 1°C verringerter Raumtemperatur kann ca. </a:t>
            </a:r>
            <a:r>
              <a:rPr lang="de-DE" dirty="0" smtClean="0">
                <a:solidFill>
                  <a:srgbClr val="077979"/>
                </a:solidFill>
              </a:rPr>
              <a:t>3% </a:t>
            </a:r>
            <a:r>
              <a:rPr lang="de-DE" dirty="0">
                <a:solidFill>
                  <a:srgbClr val="077979"/>
                </a:solidFill>
              </a:rPr>
              <a:t>Heizenergie eingespart werden</a:t>
            </a:r>
            <a:r>
              <a:rPr lang="de-DE" dirty="0" smtClean="0">
                <a:solidFill>
                  <a:srgbClr val="077979"/>
                </a:solidFill>
              </a:rPr>
              <a:t>.</a:t>
            </a:r>
            <a:endParaRPr lang="de-DE" dirty="0">
              <a:solidFill>
                <a:srgbClr val="077979"/>
              </a:solidFill>
            </a:endParaRP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3701896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Abgerundetes Rechteck 2"/>
          <p:cNvSpPr/>
          <p:nvPr/>
        </p:nvSpPr>
        <p:spPr>
          <a:xfrm>
            <a:off x="580960" y="3352800"/>
            <a:ext cx="9902556" cy="772160"/>
          </a:xfrm>
          <a:prstGeom prst="roundRect">
            <a:avLst/>
          </a:prstGeom>
          <a:solidFill>
            <a:schemeClr val="accent3">
              <a:alpha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3"/>
          <p:cNvSpPr>
            <a:spLocks noGrp="1"/>
          </p:cNvSpPr>
          <p:nvPr>
            <p:ph type="body" sz="quarter" idx="13"/>
          </p:nvPr>
        </p:nvSpPr>
        <p:spPr>
          <a:xfrm>
            <a:off x="580960" y="2022765"/>
            <a:ext cx="9902556" cy="3047076"/>
          </a:xfrm>
        </p:spPr>
        <p:txBody>
          <a:bodyPr/>
          <a:lstStyle/>
          <a:p>
            <a:pPr algn="just"/>
            <a:r>
              <a:rPr lang="de-DE" dirty="0">
                <a:solidFill>
                  <a:srgbClr val="077979"/>
                </a:solidFill>
              </a:rPr>
              <a:t>Durch die </a:t>
            </a:r>
            <a:r>
              <a:rPr lang="de-DE" dirty="0" smtClean="0">
                <a:solidFill>
                  <a:srgbClr val="077979"/>
                </a:solidFill>
              </a:rPr>
              <a:t>bewusste Einstellung </a:t>
            </a:r>
            <a:r>
              <a:rPr lang="de-DE" dirty="0">
                <a:solidFill>
                  <a:srgbClr val="077979"/>
                </a:solidFill>
              </a:rPr>
              <a:t>der Temperatur meines Arbeitsraumes habe ich Einfluss auf den </a:t>
            </a:r>
            <a:r>
              <a:rPr lang="de-DE" dirty="0" smtClean="0">
                <a:solidFill>
                  <a:srgbClr val="077979"/>
                </a:solidFill>
              </a:rPr>
              <a:t>Energieverbrauch, denn…</a:t>
            </a:r>
            <a:endParaRPr lang="de-DE" dirty="0">
              <a:solidFill>
                <a:srgbClr val="077979"/>
              </a:solidFill>
            </a:endParaRPr>
          </a:p>
          <a:p>
            <a:pPr algn="just"/>
            <a:endParaRPr lang="de-DE" dirty="0">
              <a:solidFill>
                <a:srgbClr val="077979"/>
              </a:solidFill>
            </a:endParaRPr>
          </a:p>
          <a:p>
            <a:pPr marL="342900" indent="-342900">
              <a:buFont typeface="Courier New" panose="02070309020205020404" pitchFamily="49" charset="0"/>
              <a:buChar char="o"/>
            </a:pPr>
            <a:r>
              <a:rPr lang="de-DE" dirty="0" smtClean="0">
                <a:solidFill>
                  <a:srgbClr val="077979"/>
                </a:solidFill>
              </a:rPr>
              <a:t>…je 1°C verringerter Raumtemperatur kann ca. 6% Heizenergie eingespart werden.</a:t>
            </a:r>
            <a:endParaRPr lang="de-DE" dirty="0">
              <a:solidFill>
                <a:srgbClr val="077979"/>
              </a:solidFill>
            </a:endParaRPr>
          </a:p>
          <a:p>
            <a:pPr marL="342900" indent="-342900">
              <a:buFont typeface="Courier New" panose="02070309020205020404" pitchFamily="49" charset="0"/>
              <a:buChar char="o"/>
            </a:pPr>
            <a:r>
              <a:rPr lang="de-DE" dirty="0">
                <a:solidFill>
                  <a:srgbClr val="077979"/>
                </a:solidFill>
              </a:rPr>
              <a:t>…je 1°C verringerter Raumtemperatur kann ca. </a:t>
            </a:r>
            <a:r>
              <a:rPr lang="de-DE" dirty="0" smtClean="0">
                <a:solidFill>
                  <a:srgbClr val="077979"/>
                </a:solidFill>
              </a:rPr>
              <a:t>3% </a:t>
            </a:r>
            <a:r>
              <a:rPr lang="de-DE" dirty="0">
                <a:solidFill>
                  <a:srgbClr val="077979"/>
                </a:solidFill>
              </a:rPr>
              <a:t>Heizenergie eingespart werden</a:t>
            </a:r>
            <a:r>
              <a:rPr lang="de-DE" dirty="0" smtClean="0">
                <a:solidFill>
                  <a:srgbClr val="077979"/>
                </a:solidFill>
              </a:rPr>
              <a:t>.</a:t>
            </a:r>
            <a:endParaRPr lang="de-DE" dirty="0">
              <a:solidFill>
                <a:srgbClr val="077979"/>
              </a:solidFill>
            </a:endParaRPr>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Raumtemperatur</a:t>
            </a:r>
          </a:p>
        </p:txBody>
      </p:sp>
      <p:sp>
        <p:nvSpPr>
          <p:cNvPr id="5" name="Stern mit 5 Zacken 4"/>
          <p:cNvSpPr/>
          <p:nvPr/>
        </p:nvSpPr>
        <p:spPr>
          <a:xfrm>
            <a:off x="580960" y="3423920"/>
            <a:ext cx="333440" cy="3149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97072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Raumtemperatur - Sollwerte</a:t>
            </a:r>
          </a:p>
        </p:txBody>
      </p:sp>
      <p:sp>
        <p:nvSpPr>
          <p:cNvPr id="9" name="Rechteck 18"/>
          <p:cNvSpPr>
            <a:spLocks noChangeArrowheads="1"/>
          </p:cNvSpPr>
          <p:nvPr/>
        </p:nvSpPr>
        <p:spPr bwMode="auto">
          <a:xfrm>
            <a:off x="1415833" y="1484530"/>
            <a:ext cx="8551144" cy="44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a:lnSpc>
                <a:spcPct val="130000"/>
              </a:lnSpc>
              <a:spcBef>
                <a:spcPct val="50000"/>
              </a:spcBef>
            </a:pPr>
            <a:r>
              <a:rPr lang="de-DE" altLang="de-DE" sz="2000" b="1" dirty="0">
                <a:solidFill>
                  <a:srgbClr val="077979"/>
                </a:solidFill>
              </a:rPr>
              <a:t>Beachte: Richtwerte und Vorschriften sind einzuhalten!</a:t>
            </a:r>
          </a:p>
        </p:txBody>
      </p:sp>
      <p:pic>
        <p:nvPicPr>
          <p:cNvPr id="12" name="Grafik 11"/>
          <p:cNvPicPr>
            <a:picLocks noChangeAspect="1"/>
          </p:cNvPicPr>
          <p:nvPr/>
        </p:nvPicPr>
        <p:blipFill>
          <a:blip r:embed="rId4"/>
          <a:stretch>
            <a:fillRect/>
          </a:stretch>
        </p:blipFill>
        <p:spPr>
          <a:xfrm>
            <a:off x="1532068" y="2117991"/>
            <a:ext cx="8849842" cy="4325763"/>
          </a:xfrm>
          <a:prstGeom prst="rect">
            <a:avLst/>
          </a:prstGeom>
        </p:spPr>
      </p:pic>
    </p:spTree>
    <p:extLst>
      <p:ext uri="{BB962C8B-B14F-4D97-AF65-F5344CB8AC3E}">
        <p14:creationId xmlns:p14="http://schemas.microsoft.com/office/powerpoint/2010/main" val="1915252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Information: Raumtemperatur</a:t>
            </a:r>
          </a:p>
        </p:txBody>
      </p:sp>
      <p:sp>
        <p:nvSpPr>
          <p:cNvPr id="4" name="Textplatzhalter 3"/>
          <p:cNvSpPr>
            <a:spLocks noGrp="1"/>
          </p:cNvSpPr>
          <p:nvPr>
            <p:ph type="body" sz="quarter" idx="13"/>
          </p:nvPr>
        </p:nvSpPr>
        <p:spPr>
          <a:xfrm>
            <a:off x="580960" y="2022764"/>
            <a:ext cx="10429940" cy="3950769"/>
          </a:xfrm>
        </p:spPr>
        <p:txBody>
          <a:bodyPr/>
          <a:lstStyle/>
          <a:p>
            <a:pPr algn="just"/>
            <a:r>
              <a:rPr lang="de-DE" b="1" dirty="0" smtClean="0">
                <a:solidFill>
                  <a:srgbClr val="077979"/>
                </a:solidFill>
              </a:rPr>
              <a:t>Wichtig: 20°C sind nicht gleich 20°C!</a:t>
            </a:r>
          </a:p>
          <a:p>
            <a:pPr algn="just"/>
            <a:endParaRPr lang="de-DE" b="1" dirty="0">
              <a:solidFill>
                <a:srgbClr val="077979"/>
              </a:solidFill>
            </a:endParaRPr>
          </a:p>
          <a:p>
            <a:pPr algn="just"/>
            <a:r>
              <a:rPr lang="de-DE" b="1" dirty="0" smtClean="0">
                <a:solidFill>
                  <a:srgbClr val="077979"/>
                </a:solidFill>
              </a:rPr>
              <a:t>Individuelles Temperaturempfinden für die persönliche Behaglichkeit:</a:t>
            </a:r>
          </a:p>
          <a:p>
            <a:pPr marL="342900" indent="-342900" algn="just">
              <a:buFont typeface="Arial" panose="020B0604020202020204" pitchFamily="34" charset="0"/>
              <a:buChar char="•"/>
            </a:pPr>
            <a:r>
              <a:rPr lang="de-DE" dirty="0" smtClean="0">
                <a:solidFill>
                  <a:srgbClr val="077979"/>
                </a:solidFill>
              </a:rPr>
              <a:t>Lufttemperatur</a:t>
            </a:r>
          </a:p>
          <a:p>
            <a:pPr marL="342900" indent="-342900" algn="just">
              <a:buFont typeface="Arial" panose="020B0604020202020204" pitchFamily="34" charset="0"/>
              <a:buChar char="•"/>
            </a:pPr>
            <a:r>
              <a:rPr lang="de-DE" dirty="0" smtClean="0">
                <a:solidFill>
                  <a:srgbClr val="077979"/>
                </a:solidFill>
              </a:rPr>
              <a:t>Luftfeuchtigkeit</a:t>
            </a:r>
          </a:p>
          <a:p>
            <a:pPr marL="342900" indent="-342900" algn="just">
              <a:buFont typeface="Arial" panose="020B0604020202020204" pitchFamily="34" charset="0"/>
              <a:buChar char="•"/>
            </a:pPr>
            <a:r>
              <a:rPr lang="de-DE" dirty="0" smtClean="0">
                <a:solidFill>
                  <a:srgbClr val="077979"/>
                </a:solidFill>
              </a:rPr>
              <a:t>Luftbewegung / Luftzug / Luftzirkulation</a:t>
            </a:r>
          </a:p>
          <a:p>
            <a:pPr marL="342900" indent="-342900" algn="just">
              <a:buFont typeface="Arial" panose="020B0604020202020204" pitchFamily="34" charset="0"/>
              <a:buChar char="•"/>
            </a:pPr>
            <a:r>
              <a:rPr lang="de-DE" dirty="0" smtClean="0">
                <a:solidFill>
                  <a:srgbClr val="077979"/>
                </a:solidFill>
              </a:rPr>
              <a:t>Oberflächentemperatur von Wänden, Fußböden etc.</a:t>
            </a:r>
          </a:p>
          <a:p>
            <a:pPr marL="342900" indent="-342900" algn="just">
              <a:buFont typeface="Arial" panose="020B0604020202020204" pitchFamily="34" charset="0"/>
              <a:buChar char="•"/>
            </a:pPr>
            <a:r>
              <a:rPr lang="de-DE" dirty="0" smtClean="0">
                <a:solidFill>
                  <a:srgbClr val="077979"/>
                </a:solidFill>
              </a:rPr>
              <a:t>Sonnenstrahlung (Nord/Süd)</a:t>
            </a:r>
          </a:p>
          <a:p>
            <a:pPr algn="just"/>
            <a:endParaRPr lang="de-DE" b="1" dirty="0">
              <a:solidFill>
                <a:srgbClr val="005E59"/>
              </a:solidFill>
            </a:endParaRPr>
          </a:p>
        </p:txBody>
      </p:sp>
    </p:spTree>
    <p:extLst>
      <p:ext uri="{BB962C8B-B14F-4D97-AF65-F5344CB8AC3E}">
        <p14:creationId xmlns:p14="http://schemas.microsoft.com/office/powerpoint/2010/main" val="891182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282582"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a:xfrm>
            <a:off x="580960" y="893764"/>
            <a:ext cx="10752058" cy="491692"/>
          </a:xfrm>
        </p:spPr>
        <p:txBody>
          <a:bodyPr/>
          <a:lstStyle/>
          <a:p>
            <a:r>
              <a:rPr lang="de-DE" dirty="0" smtClean="0"/>
              <a:t>Quiz: Raumtemperaturabsenkung</a:t>
            </a:r>
          </a:p>
        </p:txBody>
      </p:sp>
      <p:sp>
        <p:nvSpPr>
          <p:cNvPr id="4" name="Textplatzhalter 3"/>
          <p:cNvSpPr>
            <a:spLocks noGrp="1"/>
          </p:cNvSpPr>
          <p:nvPr>
            <p:ph type="body" sz="quarter" idx="13"/>
          </p:nvPr>
        </p:nvSpPr>
        <p:spPr>
          <a:xfrm>
            <a:off x="580960" y="2022765"/>
            <a:ext cx="9902556" cy="3047076"/>
          </a:xfrm>
        </p:spPr>
        <p:txBody>
          <a:bodyPr/>
          <a:lstStyle/>
          <a:p>
            <a:pPr algn="just"/>
            <a:r>
              <a:rPr lang="de-DE" dirty="0" smtClean="0">
                <a:solidFill>
                  <a:srgbClr val="077979"/>
                </a:solidFill>
              </a:rPr>
              <a:t>Im Winter kann die Raumtemperatur außerhalb der Nutzungszeiten abgesenkt werden.</a:t>
            </a:r>
            <a:endParaRPr lang="de-DE" dirty="0">
              <a:solidFill>
                <a:srgbClr val="077979"/>
              </a:solidFill>
            </a:endParaRPr>
          </a:p>
          <a:p>
            <a:pPr algn="just"/>
            <a:endParaRPr lang="de-DE" dirty="0">
              <a:solidFill>
                <a:srgbClr val="077979"/>
              </a:solidFill>
            </a:endParaRPr>
          </a:p>
          <a:p>
            <a:pPr marL="342900" indent="-342900">
              <a:buFont typeface="Courier New" panose="02070309020205020404" pitchFamily="49" charset="0"/>
              <a:buChar char="o"/>
            </a:pPr>
            <a:r>
              <a:rPr lang="de-DE" dirty="0" smtClean="0">
                <a:solidFill>
                  <a:srgbClr val="077979"/>
                </a:solidFill>
              </a:rPr>
              <a:t>Das ist sehr sinnvoll! Eine geringere Raumtemperatur bedeutet geringere Wärmeverluste nach außen.</a:t>
            </a:r>
            <a:endParaRPr lang="de-DE" dirty="0">
              <a:solidFill>
                <a:srgbClr val="077979"/>
              </a:solidFill>
            </a:endParaRPr>
          </a:p>
          <a:p>
            <a:pPr marL="342900" indent="-342900">
              <a:buFont typeface="Courier New" panose="02070309020205020404" pitchFamily="49" charset="0"/>
              <a:buChar char="o"/>
            </a:pPr>
            <a:r>
              <a:rPr lang="de-DE" dirty="0" smtClean="0">
                <a:solidFill>
                  <a:srgbClr val="077979"/>
                </a:solidFill>
              </a:rPr>
              <a:t>Das ist gar nicht sinnvoll! Zum Wiederaufheizen wird mehr Energie benötigt, als vorher eingespart wurde.</a:t>
            </a:r>
            <a:endParaRPr lang="de-DE" dirty="0">
              <a:solidFill>
                <a:srgbClr val="077979"/>
              </a:solidFill>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418" y="3954083"/>
            <a:ext cx="844207" cy="1688414"/>
          </a:xfrm>
          <a:prstGeom prst="rect">
            <a:avLst/>
          </a:prstGeom>
        </p:spPr>
      </p:pic>
    </p:spTree>
    <p:extLst>
      <p:ext uri="{BB962C8B-B14F-4D97-AF65-F5344CB8AC3E}">
        <p14:creationId xmlns:p14="http://schemas.microsoft.com/office/powerpoint/2010/main" val="2155837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Benutzerdefiniert 5">
      <a:dk1>
        <a:sysClr val="windowText" lastClr="000000"/>
      </a:dk1>
      <a:lt1>
        <a:sysClr val="window" lastClr="FFFFFF"/>
      </a:lt1>
      <a:dk2>
        <a:srgbClr val="077979"/>
      </a:dk2>
      <a:lt2>
        <a:srgbClr val="E7E6E6"/>
      </a:lt2>
      <a:accent1>
        <a:srgbClr val="62BADE"/>
      </a:accent1>
      <a:accent2>
        <a:srgbClr val="077979"/>
      </a:accent2>
      <a:accent3>
        <a:srgbClr val="BFCE00"/>
      </a:accent3>
      <a:accent4>
        <a:srgbClr val="4AA023"/>
      </a:accent4>
      <a:accent5>
        <a:srgbClr val="FABD00"/>
      </a:accent5>
      <a:accent6>
        <a:srgbClr val="D87800"/>
      </a:accent6>
      <a:hlink>
        <a:srgbClr val="62BADE"/>
      </a:hlink>
      <a:folHlink>
        <a:srgbClr val="BFCE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3241</Words>
  <Application>Microsoft Office PowerPoint</Application>
  <PresentationFormat>Breitbild</PresentationFormat>
  <Paragraphs>474</Paragraphs>
  <Slides>46</Slides>
  <Notes>45</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0</vt:i4>
      </vt:variant>
      <vt:variant>
        <vt:lpstr>Folientitel</vt:lpstr>
      </vt:variant>
      <vt:variant>
        <vt:i4>46</vt:i4>
      </vt:variant>
    </vt:vector>
  </HeadingPairs>
  <TitlesOfParts>
    <vt:vector size="53" baseType="lpstr">
      <vt:lpstr>ＭＳ Ｐゴシック</vt:lpstr>
      <vt:lpstr>Arial</vt:lpstr>
      <vt:lpstr>Calibri</vt:lpstr>
      <vt:lpstr>Courier New</vt:lpstr>
      <vt:lpstr>Verdana</vt:lpstr>
      <vt:lpstr>Wingdings</vt:lpstr>
      <vt:lpstr>Office</vt:lpstr>
      <vt:lpstr>Energiesparen am Arbeitsplatz - Interaktives Quiz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Sollfrank</dc:creator>
  <cp:lastModifiedBy>Hillebrand-Kandzia, Gregor</cp:lastModifiedBy>
  <cp:revision>124</cp:revision>
  <dcterms:created xsi:type="dcterms:W3CDTF">2019-01-17T14:34:45Z</dcterms:created>
  <dcterms:modified xsi:type="dcterms:W3CDTF">2022-09-16T12:30:57Z</dcterms:modified>
</cp:coreProperties>
</file>